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756" r:id="rId1"/>
  </p:sldMasterIdLst>
  <p:notesMasterIdLst>
    <p:notesMasterId r:id="rId51"/>
  </p:notesMasterIdLst>
  <p:sldIdLst>
    <p:sldId id="356" r:id="rId2"/>
    <p:sldId id="355" r:id="rId3"/>
    <p:sldId id="349" r:id="rId4"/>
    <p:sldId id="283" r:id="rId5"/>
    <p:sldId id="344" r:id="rId6"/>
    <p:sldId id="347" r:id="rId7"/>
    <p:sldId id="296" r:id="rId8"/>
    <p:sldId id="267" r:id="rId9"/>
    <p:sldId id="273" r:id="rId10"/>
    <p:sldId id="359" r:id="rId11"/>
    <p:sldId id="311" r:id="rId12"/>
    <p:sldId id="362" r:id="rId13"/>
    <p:sldId id="361" r:id="rId14"/>
    <p:sldId id="331" r:id="rId15"/>
    <p:sldId id="306" r:id="rId16"/>
    <p:sldId id="309" r:id="rId17"/>
    <p:sldId id="332" r:id="rId18"/>
    <p:sldId id="327" r:id="rId19"/>
    <p:sldId id="324" r:id="rId20"/>
    <p:sldId id="337" r:id="rId21"/>
    <p:sldId id="325" r:id="rId22"/>
    <p:sldId id="322" r:id="rId23"/>
    <p:sldId id="289" r:id="rId24"/>
    <p:sldId id="263" r:id="rId25"/>
    <p:sldId id="286" r:id="rId26"/>
    <p:sldId id="307" r:id="rId27"/>
    <p:sldId id="313" r:id="rId28"/>
    <p:sldId id="328" r:id="rId29"/>
    <p:sldId id="297" r:id="rId30"/>
    <p:sldId id="298" r:id="rId31"/>
    <p:sldId id="291" r:id="rId32"/>
    <p:sldId id="352" r:id="rId33"/>
    <p:sldId id="292" r:id="rId34"/>
    <p:sldId id="257" r:id="rId35"/>
    <p:sldId id="333" r:id="rId36"/>
    <p:sldId id="335" r:id="rId37"/>
    <p:sldId id="357" r:id="rId38"/>
    <p:sldId id="329" r:id="rId39"/>
    <p:sldId id="284" r:id="rId40"/>
    <p:sldId id="330" r:id="rId41"/>
    <p:sldId id="353" r:id="rId42"/>
    <p:sldId id="318" r:id="rId43"/>
    <p:sldId id="358" r:id="rId44"/>
    <p:sldId id="354" r:id="rId45"/>
    <p:sldId id="348" r:id="rId46"/>
    <p:sldId id="363" r:id="rId47"/>
    <p:sldId id="350" r:id="rId48"/>
    <p:sldId id="351" r:id="rId49"/>
    <p:sldId id="340" r:id="rId50"/>
  </p:sldIdLst>
  <p:sldSz cx="12192000" cy="6858000"/>
  <p:notesSz cx="6858000" cy="9144000"/>
  <p:embeddedFontLst>
    <p:embeddedFont>
      <p:font typeface="Cambria" pitchFamily="18" charset="0"/>
      <p:regular r:id="rId52"/>
      <p:bold r:id="rId53"/>
      <p:italic r:id="rId54"/>
      <p:boldItalic r:id="rId55"/>
    </p:embeddedFont>
    <p:embeddedFont>
      <p:font typeface="Montserrat Light" charset="0"/>
      <p:regular r:id="rId56"/>
      <p:italic r:id="rId57"/>
    </p:embeddedFont>
    <p:embeddedFont>
      <p:font typeface="Calibri" pitchFamily="34" charset="0"/>
      <p:regular r:id="rId58"/>
      <p:bold r:id="rId59"/>
      <p:italic r:id="rId60"/>
      <p:boldItalic r:id="rId61"/>
    </p:embeddedFont>
    <p:embeddedFont>
      <p:font typeface="Arial Black" pitchFamily="34" charset="0"/>
      <p:bold r:id="rId62"/>
    </p:embeddedFont>
    <p:embeddedFont>
      <p:font typeface="Montserrat Black" charset="0"/>
      <p:bold r:id="rId63"/>
      <p:boldItalic r:id="rId64"/>
    </p:embeddedFont>
    <p:embeddedFont>
      <p:font typeface="Calibri Light" pitchFamily="34" charset="0"/>
      <p:regular r:id="rId65"/>
      <p:italic r:id="rId6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C5D7"/>
    <a:srgbClr val="000000"/>
    <a:srgbClr val="FF0000"/>
    <a:srgbClr val="5E4299"/>
    <a:srgbClr val="00A44A"/>
    <a:srgbClr val="FF3300"/>
    <a:srgbClr val="00ADEA"/>
    <a:srgbClr val="FF0066"/>
    <a:srgbClr val="FF5050"/>
    <a:srgbClr val="00B4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5" autoAdjust="0"/>
    <p:restoredTop sz="97219" autoAdjust="0"/>
  </p:normalViewPr>
  <p:slideViewPr>
    <p:cSldViewPr>
      <p:cViewPr>
        <p:scale>
          <a:sx n="88" d="100"/>
          <a:sy n="88" d="100"/>
        </p:scale>
        <p:origin x="-403" y="33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38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2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5" Type="http://schemas.openxmlformats.org/officeDocument/2006/relationships/slide" Target="slides/slide4.xml"/><Relationship Id="rId61" Type="http://schemas.openxmlformats.org/officeDocument/2006/relationships/font" Target="fonts/font1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0E5ABE-C4A9-4EA4-93F2-E4185058D056}" type="datetimeFigureOut">
              <a:rPr lang="pt-BR" smtClean="0"/>
              <a:t>17/05/2022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6A305-71AE-4AB2-B8B2-0E6DA05612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844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6A305-71AE-4AB2-B8B2-0E6DA0561266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093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UNIPAR- Paraná (</a:t>
            </a:r>
            <a:r>
              <a:rPr lang="en-US" dirty="0" err="1"/>
              <a:t>Universidade</a:t>
            </a:r>
            <a:r>
              <a:rPr lang="en-US" dirty="0"/>
              <a:t> </a:t>
            </a:r>
            <a:r>
              <a:rPr lang="en-US" dirty="0" err="1"/>
              <a:t>paranaense</a:t>
            </a:r>
            <a:r>
              <a:rPr lang="en-US"/>
              <a:t>)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6A305-71AE-4AB2-B8B2-0E6DA0561266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093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6A305-71AE-4AB2-B8B2-0E6DA0561266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4558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6A305-71AE-4AB2-B8B2-0E6DA0561266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4558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6A305-71AE-4AB2-B8B2-0E6DA0561266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4558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6A305-71AE-4AB2-B8B2-0E6DA0561266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1773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6A305-71AE-4AB2-B8B2-0E6DA0561266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720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6A305-71AE-4AB2-B8B2-0E6DA0561266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9548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6A305-71AE-4AB2-B8B2-0E6DA0561266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8972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hyperlink" Target="http://xexeo.net/youtube" TargetMode="External"/><Relationship Id="rId18" Type="http://schemas.openxmlformats.org/officeDocument/2006/relationships/image" Target="../media/image16.png"/><Relationship Id="rId3" Type="http://schemas.openxmlformats.org/officeDocument/2006/relationships/hyperlink" Target="mailto:xexeo@cos.ufrj.br" TargetMode="External"/><Relationship Id="rId7" Type="http://schemas.openxmlformats.org/officeDocument/2006/relationships/image" Target="../media/image10.png"/><Relationship Id="rId12" Type="http://schemas.openxmlformats.org/officeDocument/2006/relationships/hyperlink" Target="http://xexeo.net/" TargetMode="External"/><Relationship Id="rId17" Type="http://schemas.openxmlformats.org/officeDocument/2006/relationships/image" Target="../media/image15.png"/><Relationship Id="rId2" Type="http://schemas.openxmlformats.org/officeDocument/2006/relationships/image" Target="../media/image6.jpe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hyperlink" Target="http://creativecommons.org/licenses/by-nc-nd/4.0/" TargetMode="External"/><Relationship Id="rId5" Type="http://schemas.openxmlformats.org/officeDocument/2006/relationships/image" Target="../media/image8.png"/><Relationship Id="rId15" Type="http://schemas.openxmlformats.org/officeDocument/2006/relationships/hyperlink" Target="http://ludes.cos.ufrj.br/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Relationship Id="rId14" Type="http://schemas.openxmlformats.org/officeDocument/2006/relationships/hyperlink" Target="http://line.cos.ufrj.br/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79976" y="2203162"/>
            <a:ext cx="5671374" cy="2299538"/>
          </a:xfrm>
        </p:spPr>
        <p:txBody>
          <a:bodyPr anchor="ctr"/>
          <a:lstStyle>
            <a:lvl1pPr algn="ctr">
              <a:defRPr sz="6000">
                <a:solidFill>
                  <a:schemeClr val="tx1">
                    <a:lumMod val="50000"/>
                  </a:schemeClr>
                </a:solidFill>
                <a:latin typeface="Montserrat Black" panose="00000A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79976" y="5085184"/>
            <a:ext cx="5671374" cy="4325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</a:schemeClr>
                </a:solidFill>
                <a:latin typeface="Montserrat Black" panose="00000A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Geraldo Xexéo, D.Sc.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3A74D29-1EBF-4874-B6A8-90161E294EF4}"/>
              </a:ext>
            </a:extLst>
          </p:cNvPr>
          <p:cNvGrpSpPr/>
          <p:nvPr userDrawn="1"/>
        </p:nvGrpSpPr>
        <p:grpSpPr>
          <a:xfrm>
            <a:off x="-385164" y="-29088"/>
            <a:ext cx="12577165" cy="2513834"/>
            <a:chOff x="-385164" y="-29088"/>
            <a:chExt cx="12577165" cy="2513834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67390D68-583D-4641-8349-42AD9566FE9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199" y="-29088"/>
              <a:ext cx="12193200" cy="2384389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B242D4F3-7D6C-4AEB-AFBB-AC415215B08A}"/>
                </a:ext>
              </a:extLst>
            </p:cNvPr>
            <p:cNvSpPr/>
            <p:nvPr userDrawn="1"/>
          </p:nvSpPr>
          <p:spPr>
            <a:xfrm>
              <a:off x="145270" y="476672"/>
              <a:ext cx="1152128" cy="1152128"/>
            </a:xfrm>
            <a:prstGeom prst="ellipse">
              <a:avLst/>
            </a:prstGeom>
            <a:solidFill>
              <a:srgbClr val="4FC5D7"/>
            </a:solidFill>
            <a:ln>
              <a:solidFill>
                <a:srgbClr val="4FC5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hord 10">
              <a:extLst>
                <a:ext uri="{FF2B5EF4-FFF2-40B4-BE49-F238E27FC236}">
                  <a16:creationId xmlns="" xmlns:a16="http://schemas.microsoft.com/office/drawing/2014/main" id="{30D7C48D-C7C9-4126-B82E-F5E4209AFC85}"/>
                </a:ext>
              </a:extLst>
            </p:cNvPr>
            <p:cNvSpPr/>
            <p:nvPr userDrawn="1"/>
          </p:nvSpPr>
          <p:spPr>
            <a:xfrm>
              <a:off x="-385164" y="1570346"/>
              <a:ext cx="914400" cy="914400"/>
            </a:xfrm>
            <a:prstGeom prst="chord">
              <a:avLst>
                <a:gd name="adj1" fmla="val 15630327"/>
                <a:gd name="adj2" fmla="val 6038793"/>
              </a:avLst>
            </a:prstGeom>
            <a:solidFill>
              <a:srgbClr val="4FC5D7"/>
            </a:solidFill>
            <a:ln>
              <a:solidFill>
                <a:srgbClr val="4FC5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CB64B5BE-15F3-4408-8FF2-7F2EED3216BC}"/>
              </a:ext>
            </a:extLst>
          </p:cNvPr>
          <p:cNvGrpSpPr/>
          <p:nvPr userDrawn="1"/>
        </p:nvGrpSpPr>
        <p:grpSpPr>
          <a:xfrm>
            <a:off x="911424" y="1412776"/>
            <a:ext cx="4867275" cy="4857750"/>
            <a:chOff x="51329" y="1000125"/>
            <a:chExt cx="4867275" cy="4857750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ECEC7046-90E5-4C7A-A3AB-643B3BF625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1329" y="1000125"/>
              <a:ext cx="4867275" cy="485775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F8253CD4-F2E4-484C-A281-244643B4EC86}"/>
                </a:ext>
              </a:extLst>
            </p:cNvPr>
            <p:cNvSpPr/>
            <p:nvPr userDrawn="1"/>
          </p:nvSpPr>
          <p:spPr>
            <a:xfrm>
              <a:off x="3071664" y="1000125"/>
              <a:ext cx="1728192" cy="7726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8163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456" y="0"/>
            <a:ext cx="10992544" cy="146333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1343" y="1486609"/>
            <a:ext cx="576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1343" y="2333800"/>
            <a:ext cx="5760000" cy="3975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7438" y="1470970"/>
            <a:ext cx="576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Screener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1615589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456" y="0"/>
            <a:ext cx="10992544" cy="146333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1343" y="1486609"/>
            <a:ext cx="576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1343" y="2333800"/>
            <a:ext cx="5760000" cy="3975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Screener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3147625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456" y="0"/>
            <a:ext cx="10992544" cy="146333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1343" y="1486609"/>
            <a:ext cx="576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7438" y="1470970"/>
            <a:ext cx="576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0659" y="2293918"/>
            <a:ext cx="5760000" cy="40154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Screener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878436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456" y="0"/>
            <a:ext cx="10992544" cy="146333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7438" y="1470970"/>
            <a:ext cx="576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0659" y="2293918"/>
            <a:ext cx="5760000" cy="40154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Screener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9763275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Screener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1490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A530CAE-0990-4187-A74F-C109D921C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Screener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E864D53E-AB70-4D98-B164-E3A89F2C6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F184CD40-A559-4A38-AC7E-290410AF3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7792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A999285-D8E4-49F5-931F-B220FB0E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Screener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B285872-5A33-42A0-92DA-72D948E11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65A4B85-6BC5-40F1-B6D9-56D57D759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9595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Screener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4031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7172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0358" y="1552009"/>
            <a:ext cx="11931284" cy="24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D7F95ED-CA6F-48EF-BBDB-BE3EF3B19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Screener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490161F-7444-4414-BB08-3464B2885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77464A-60A6-4B51-99B7-FE6644679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7948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ontserrat Black" panose="00000A00000000000000" pitchFamily="2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pt-BR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Screener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4596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510" y="1556792"/>
            <a:ext cx="5760000" cy="47525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Screener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080170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0016" y="1556792"/>
            <a:ext cx="5760000" cy="47525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Screener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129845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Screener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09467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456" y="0"/>
            <a:ext cx="10992544" cy="146333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1343" y="1486609"/>
            <a:ext cx="576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1343" y="2333800"/>
            <a:ext cx="5760000" cy="3975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7438" y="1470970"/>
            <a:ext cx="576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Screener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6688870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456" y="0"/>
            <a:ext cx="10992544" cy="146333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1343" y="1486609"/>
            <a:ext cx="576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1343" y="2333800"/>
            <a:ext cx="5760000" cy="3975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Screener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996811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456" y="0"/>
            <a:ext cx="10992544" cy="146333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1343" y="1486609"/>
            <a:ext cx="576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7438" y="1470970"/>
            <a:ext cx="576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0659" y="2293918"/>
            <a:ext cx="5760000" cy="40154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Screener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086889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456" y="0"/>
            <a:ext cx="10992544" cy="146333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7438" y="1470970"/>
            <a:ext cx="576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0659" y="2293918"/>
            <a:ext cx="5760000" cy="40154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Screener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1939274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510" y="1556792"/>
            <a:ext cx="5760000" cy="47525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Screener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3038600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0016" y="1556792"/>
            <a:ext cx="5760000" cy="47525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Screener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318169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Screener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1508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pt-BR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buFont typeface="+mj-lt"/>
              <a:buAutoNum type="arabicPeriod"/>
              <a:defRPr/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romanL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pt-BR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Screener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40614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00859" y="1372069"/>
            <a:ext cx="5760000" cy="560592"/>
          </a:xfrm>
        </p:spPr>
        <p:txBody>
          <a:bodyPr anchor="b">
            <a:noAutofit/>
          </a:bodyPr>
          <a:lstStyle>
            <a:lvl1pPr marL="0" indent="0">
              <a:buNone/>
              <a:defRPr sz="32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00859" y="2027108"/>
            <a:ext cx="5760000" cy="4465768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0" name="Date Placeholder 9">
            <a:extLst>
              <a:ext uri="{FF2B5EF4-FFF2-40B4-BE49-F238E27FC236}">
                <a16:creationId xmlns="" xmlns:a16="http://schemas.microsoft.com/office/drawing/2014/main" id="{62EC6270-5584-4195-8F5D-6E3311080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Screener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="" xmlns:a16="http://schemas.microsoft.com/office/drawing/2014/main" id="{EA23BE3E-BACB-4392-A608-88B27A42B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2" name="Slide Number Placeholder 11">
            <a:extLst>
              <a:ext uri="{FF2B5EF4-FFF2-40B4-BE49-F238E27FC236}">
                <a16:creationId xmlns="" xmlns:a16="http://schemas.microsoft.com/office/drawing/2014/main" id="{BB1EA04B-4847-4BE0-B8BC-DE40A594C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2794E073-1B8C-4023-AAA6-8213D8960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0707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>
            <a:extLst>
              <a:ext uri="{FF2B5EF4-FFF2-40B4-BE49-F238E27FC236}">
                <a16:creationId xmlns="" xmlns:a16="http://schemas.microsoft.com/office/drawing/2014/main" id="{24908B43-44D1-43C4-8898-34F2C503E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Screener</a:t>
            </a:r>
          </a:p>
        </p:txBody>
      </p:sp>
      <p:sp>
        <p:nvSpPr>
          <p:cNvPr id="29" name="Footer Placeholder 28">
            <a:extLst>
              <a:ext uri="{FF2B5EF4-FFF2-40B4-BE49-F238E27FC236}">
                <a16:creationId xmlns="" xmlns:a16="http://schemas.microsoft.com/office/drawing/2014/main" id="{F0330CAB-BFC1-4415-BF56-5280B672B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0" name="Slide Number Placeholder 29">
            <a:extLst>
              <a:ext uri="{FF2B5EF4-FFF2-40B4-BE49-F238E27FC236}">
                <a16:creationId xmlns="" xmlns:a16="http://schemas.microsoft.com/office/drawing/2014/main" id="{F1D50A1F-4EDF-42B9-B44B-F946626EF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‹nº›</a:t>
            </a:fld>
            <a:endParaRPr lang="pt-BR"/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EE22325D-60B7-4088-A1D5-08FD7EAED4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903" y="954556"/>
            <a:ext cx="3717061" cy="561203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161C1B9-71BE-41BE-AE12-5AAB8788D483}"/>
              </a:ext>
            </a:extLst>
          </p:cNvPr>
          <p:cNvSpPr txBox="1"/>
          <p:nvPr/>
        </p:nvSpPr>
        <p:spPr>
          <a:xfrm>
            <a:off x="3926629" y="3497705"/>
            <a:ext cx="2543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024392"/>
                </a:solidFill>
                <a:hlinkClick r:id="rId3"/>
              </a:rPr>
              <a:t>xexeo@ufrj.br</a:t>
            </a:r>
            <a:r>
              <a:rPr lang="pt-BR" sz="2000" dirty="0">
                <a:solidFill>
                  <a:srgbClr val="024392"/>
                </a:solidFill>
              </a:rPr>
              <a:t>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23065B5B-426F-4C1B-B38D-3C7341B2286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3846" y="726134"/>
            <a:ext cx="1658141" cy="695498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08348F13-0022-4583-9490-FD6ACDC3E1E1}"/>
              </a:ext>
            </a:extLst>
          </p:cNvPr>
          <p:cNvGrpSpPr/>
          <p:nvPr/>
        </p:nvGrpSpPr>
        <p:grpSpPr>
          <a:xfrm>
            <a:off x="6267307" y="5382999"/>
            <a:ext cx="3519952" cy="830960"/>
            <a:chOff x="6577271" y="5144959"/>
            <a:chExt cx="3519952" cy="830960"/>
          </a:xfrm>
        </p:grpSpPr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B18C5607-E44B-4EF6-BCAF-000CC74C8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77271" y="5144959"/>
              <a:ext cx="830960" cy="83096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="" xmlns:a16="http://schemas.microsoft.com/office/drawing/2014/main" id="{084F7316-5F98-4AF9-92DB-FCD6ABF37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66263" y="5144959"/>
              <a:ext cx="830960" cy="83096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AC94273C-C3DE-4A98-8F19-FB368D4FC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3913" y="5144959"/>
              <a:ext cx="830960" cy="83096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7361F7DF-60C6-45D8-84E4-F3EC8B04A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80592" y="5144959"/>
              <a:ext cx="830960" cy="830960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29DD5DC6-95E4-47DC-BEE5-F00DABDF89C5}"/>
              </a:ext>
            </a:extLst>
          </p:cNvPr>
          <p:cNvGrpSpPr/>
          <p:nvPr/>
        </p:nvGrpSpPr>
        <p:grpSpPr>
          <a:xfrm>
            <a:off x="6160729" y="2203157"/>
            <a:ext cx="3733108" cy="552148"/>
            <a:chOff x="6160729" y="2203157"/>
            <a:chExt cx="3733108" cy="552148"/>
          </a:xfrm>
        </p:grpSpPr>
        <p:pic>
          <p:nvPicPr>
            <p:cNvPr id="41" name="Picture 40">
              <a:extLst>
                <a:ext uri="{FF2B5EF4-FFF2-40B4-BE49-F238E27FC236}">
                  <a16:creationId xmlns="" xmlns:a16="http://schemas.microsoft.com/office/drawing/2014/main" id="{20C29CFC-23C3-4FE8-8F68-E1A4686EB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79107" y="2263953"/>
              <a:ext cx="1614730" cy="430557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="" xmlns:a16="http://schemas.microsoft.com/office/drawing/2014/main" id="{7B205A7C-4586-467E-BEBF-0E82B57C07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60729" y="2203157"/>
              <a:ext cx="1656445" cy="552148"/>
            </a:xfrm>
            <a:prstGeom prst="rect">
              <a:avLst/>
            </a:prstGeom>
          </p:spPr>
        </p:pic>
      </p:grp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C258E734-05B2-444A-A894-DDD2956767D5}"/>
              </a:ext>
            </a:extLst>
          </p:cNvPr>
          <p:cNvSpPr txBox="1"/>
          <p:nvPr/>
        </p:nvSpPr>
        <p:spPr>
          <a:xfrm>
            <a:off x="4553640" y="6190211"/>
            <a:ext cx="632949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800" dirty="0"/>
              <a:t>Este obra está licenciado com uma Licença </a:t>
            </a:r>
            <a:r>
              <a:rPr lang="pt-BR" sz="800" dirty="0" err="1">
                <a:hlinkClick r:id="rId11"/>
              </a:rPr>
              <a:t>Creative</a:t>
            </a:r>
            <a:r>
              <a:rPr lang="pt-BR" sz="800" dirty="0">
                <a:hlinkClick r:id="rId11"/>
              </a:rPr>
              <a:t> Commons Atribuição-</a:t>
            </a:r>
            <a:r>
              <a:rPr lang="pt-BR" sz="800" dirty="0" err="1">
                <a:hlinkClick r:id="rId11"/>
              </a:rPr>
              <a:t>NãoComercial</a:t>
            </a:r>
            <a:r>
              <a:rPr lang="pt-BR" sz="800" dirty="0">
                <a:hlinkClick r:id="rId11"/>
              </a:rPr>
              <a:t>-</a:t>
            </a:r>
            <a:r>
              <a:rPr lang="pt-BR" sz="800" dirty="0" err="1">
                <a:hlinkClick r:id="rId11"/>
              </a:rPr>
              <a:t>SemDerivações</a:t>
            </a:r>
            <a:r>
              <a:rPr lang="pt-BR" sz="800" dirty="0">
                <a:hlinkClick r:id="rId11"/>
              </a:rPr>
              <a:t> 4.0 Internacional</a:t>
            </a:r>
            <a:r>
              <a:rPr lang="pt-BR" sz="800" dirty="0"/>
              <a:t>.</a:t>
            </a:r>
            <a:endParaRPr lang="pt-BR" sz="800" b="1" dirty="0">
              <a:latin typeface="Arial Black" panose="020B0A040201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61838B2C-3D54-4747-82B1-4A356AC1E984}"/>
              </a:ext>
            </a:extLst>
          </p:cNvPr>
          <p:cNvSpPr txBox="1"/>
          <p:nvPr/>
        </p:nvSpPr>
        <p:spPr>
          <a:xfrm>
            <a:off x="9003834" y="3497705"/>
            <a:ext cx="29459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>
                <a:solidFill>
                  <a:srgbClr val="024392"/>
                </a:solidFill>
                <a:hlinkClick r:id="rId12"/>
              </a:rPr>
              <a:t>http://xexeo.net</a:t>
            </a:r>
            <a:endParaRPr lang="pt-BR" sz="2000" dirty="0">
              <a:solidFill>
                <a:srgbClr val="024392"/>
              </a:solidFill>
            </a:endParaRPr>
          </a:p>
          <a:p>
            <a:pPr algn="r"/>
            <a:r>
              <a:rPr lang="pt-BR" sz="2000" dirty="0">
                <a:solidFill>
                  <a:srgbClr val="024392"/>
                </a:solidFill>
                <a:hlinkClick r:id="rId13"/>
              </a:rPr>
              <a:t>http://xexeo.net/youtube</a:t>
            </a:r>
            <a:endParaRPr lang="pt-BR" sz="2000" dirty="0">
              <a:solidFill>
                <a:srgbClr val="024392"/>
              </a:solidFill>
            </a:endParaRPr>
          </a:p>
          <a:p>
            <a:pPr algn="r"/>
            <a:r>
              <a:rPr lang="pt-BR" sz="2000" dirty="0">
                <a:solidFill>
                  <a:srgbClr val="024392"/>
                </a:solidFill>
                <a:hlinkClick r:id="rId14"/>
              </a:rPr>
              <a:t>http://line.cos.ufrj.br</a:t>
            </a:r>
            <a:endParaRPr lang="pt-BR" sz="2000" dirty="0">
              <a:solidFill>
                <a:srgbClr val="024392"/>
              </a:solidFill>
            </a:endParaRPr>
          </a:p>
          <a:p>
            <a:pPr algn="r"/>
            <a:r>
              <a:rPr lang="pt-BR" sz="2000" dirty="0">
                <a:solidFill>
                  <a:srgbClr val="024392"/>
                </a:solidFill>
                <a:hlinkClick r:id="rId15"/>
              </a:rPr>
              <a:t>http://ludes.cos.ufrj.br</a:t>
            </a:r>
            <a:r>
              <a:rPr lang="pt-BR" sz="2000" dirty="0">
                <a:solidFill>
                  <a:srgbClr val="024392"/>
                </a:solidFill>
              </a:rPr>
              <a:t> 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E7AFC635-7957-4EAB-9BCD-DDCDA1980937}"/>
              </a:ext>
            </a:extLst>
          </p:cNvPr>
          <p:cNvSpPr txBox="1"/>
          <p:nvPr/>
        </p:nvSpPr>
        <p:spPr>
          <a:xfrm>
            <a:off x="6675455" y="2883152"/>
            <a:ext cx="2652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002060"/>
                </a:solidFill>
              </a:rPr>
              <a:t>Geraldo Xexéo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DE34ACC0-0E7A-4FAB-A81F-2EB83DE6187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00877" y="3562517"/>
            <a:ext cx="1401420" cy="1387545"/>
          </a:xfrm>
          <a:prstGeom prst="rect">
            <a:avLst/>
          </a:prstGeom>
        </p:spPr>
      </p:pic>
      <p:pic>
        <p:nvPicPr>
          <p:cNvPr id="52" name="Picture 51" descr="Text&#10;&#10;Description automatically generated">
            <a:extLst>
              <a:ext uri="{FF2B5EF4-FFF2-40B4-BE49-F238E27FC236}">
                <a16:creationId xmlns="" xmlns:a16="http://schemas.microsoft.com/office/drawing/2014/main" id="{854D70A5-800C-4043-BA7E-350251475C4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1348" y="699540"/>
            <a:ext cx="600382" cy="81614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AB344D99-F435-49D5-A446-DD01C8D68F9D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5391" y="186689"/>
            <a:ext cx="1572392" cy="180000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29F4C9F5-BC70-44D1-B7D3-6A9D3DECE9CC}"/>
              </a:ext>
            </a:extLst>
          </p:cNvPr>
          <p:cNvSpPr/>
          <p:nvPr/>
        </p:nvSpPr>
        <p:spPr>
          <a:xfrm>
            <a:off x="0" y="0"/>
            <a:ext cx="3699158" cy="954556"/>
          </a:xfrm>
          <a:prstGeom prst="rect">
            <a:avLst/>
          </a:prstGeom>
          <a:solidFill>
            <a:srgbClr val="0033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pt-BR" sz="3600" dirty="0">
                <a:latin typeface="Arial Black" panose="020B0A04020102020204" pitchFamily="34" charset="0"/>
              </a:rPr>
              <a:t>Contato</a:t>
            </a:r>
          </a:p>
        </p:txBody>
      </p:sp>
    </p:spTree>
    <p:extLst>
      <p:ext uri="{BB962C8B-B14F-4D97-AF65-F5344CB8AC3E}">
        <p14:creationId xmlns:p14="http://schemas.microsoft.com/office/powerpoint/2010/main" val="1367748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932257"/>
            <a:ext cx="10515600" cy="2339360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  <a:latin typeface="Montserrat Black" panose="00000A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Screener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9652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pt-BR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510" y="1556792"/>
            <a:ext cx="5760000" cy="475252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pt-BR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0016" y="1556792"/>
            <a:ext cx="5760000" cy="475252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pt-BR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Screener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343507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pt-BR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510" y="1556792"/>
            <a:ext cx="5760000" cy="475252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pt-BR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Screener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625939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pt-BR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0016" y="1556792"/>
            <a:ext cx="5760000" cy="475252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pt-BR" noProof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24F5D8E-8E71-43FE-B099-4AA65A9CE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Screener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67B9EE9-952B-450D-B17A-BBA5C92A9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D38E329-E38F-4A2F-B4F2-DD746A50D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678757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456" y="0"/>
            <a:ext cx="10992544" cy="146333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pt-BR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1343" y="1486609"/>
            <a:ext cx="576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1343" y="2333800"/>
            <a:ext cx="5760000" cy="397552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pt-BR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7438" y="1470970"/>
            <a:ext cx="576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0659" y="2293918"/>
            <a:ext cx="5760000" cy="401540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pt-BR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Screener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568568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456" y="0"/>
            <a:ext cx="10992544" cy="146333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1343" y="1486609"/>
            <a:ext cx="576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7438" y="1470970"/>
            <a:ext cx="576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Screener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4241474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3.jpe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23DE150-2D99-4E6A-A090-FB96FB88A22E}"/>
              </a:ext>
            </a:extLst>
          </p:cNvPr>
          <p:cNvGrpSpPr/>
          <p:nvPr userDrawn="1"/>
        </p:nvGrpSpPr>
        <p:grpSpPr>
          <a:xfrm rot="5400000">
            <a:off x="8016156" y="2682155"/>
            <a:ext cx="7101407" cy="1250280"/>
            <a:chOff x="-385164" y="-29088"/>
            <a:chExt cx="12577165" cy="2513834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E1BA617E-DE96-4E48-BE59-83107F2BE54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199" y="-29088"/>
              <a:ext cx="12193200" cy="2384389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095B6E0E-19DC-4FC0-9BF2-F2628E8A99CA}"/>
                </a:ext>
              </a:extLst>
            </p:cNvPr>
            <p:cNvSpPr/>
            <p:nvPr userDrawn="1"/>
          </p:nvSpPr>
          <p:spPr>
            <a:xfrm>
              <a:off x="145270" y="476672"/>
              <a:ext cx="1152128" cy="1152128"/>
            </a:xfrm>
            <a:prstGeom prst="ellipse">
              <a:avLst/>
            </a:prstGeom>
            <a:solidFill>
              <a:srgbClr val="4FC5D7"/>
            </a:solidFill>
            <a:ln>
              <a:solidFill>
                <a:srgbClr val="4FC5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Chord 13">
              <a:extLst>
                <a:ext uri="{FF2B5EF4-FFF2-40B4-BE49-F238E27FC236}">
                  <a16:creationId xmlns="" xmlns:a16="http://schemas.microsoft.com/office/drawing/2014/main" id="{4B599CF4-40A0-4828-9C63-ED542361D7D2}"/>
                </a:ext>
              </a:extLst>
            </p:cNvPr>
            <p:cNvSpPr/>
            <p:nvPr userDrawn="1"/>
          </p:nvSpPr>
          <p:spPr>
            <a:xfrm>
              <a:off x="-385164" y="1570346"/>
              <a:ext cx="914400" cy="914400"/>
            </a:xfrm>
            <a:prstGeom prst="chord">
              <a:avLst>
                <a:gd name="adj1" fmla="val 15630327"/>
                <a:gd name="adj2" fmla="val 6038793"/>
              </a:avLst>
            </a:prstGeom>
            <a:solidFill>
              <a:srgbClr val="4FC5D7"/>
            </a:solidFill>
            <a:ln>
              <a:solidFill>
                <a:srgbClr val="4FC5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18793" y="50670"/>
            <a:ext cx="10681864" cy="12380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noProof="0" dirty="0"/>
              <a:t>Click to edit Master title style</a:t>
            </a:r>
            <a:endParaRPr lang="pt-BR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1344" y="1358007"/>
            <a:ext cx="11809312" cy="4925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pt-BR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1344" y="6407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</a:schemeClr>
                </a:solidFill>
                <a:latin typeface="Montserrat Light" panose="00000400000000000000" pitchFamily="2" charset="0"/>
              </a:defRPr>
            </a:lvl1pPr>
          </a:lstStyle>
          <a:p>
            <a:r>
              <a:rPr lang="pt-BR"/>
              <a:t>Screener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74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rgbClr val="003366"/>
                </a:solidFill>
                <a:latin typeface="Montserrat Light" panose="00000400000000000000" pitchFamily="2" charset="0"/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31792" y="6422507"/>
            <a:ext cx="28512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400">
                <a:solidFill>
                  <a:schemeClr val="tx1">
                    <a:lumMod val="50000"/>
                  </a:schemeClr>
                </a:solidFill>
                <a:latin typeface="Montserrat Light" panose="00000400000000000000" pitchFamily="2" charset="0"/>
              </a:defRPr>
            </a:lvl1pPr>
          </a:lstStyle>
          <a:p>
            <a:fld id="{587B3DEC-25EA-4250-B2B6-1E86ABF41135}" type="slidenum">
              <a:rPr lang="pt-BR" smtClean="0"/>
              <a:pPr/>
              <a:t>‹nº›</a:t>
            </a:fld>
            <a:endParaRPr lang="pt-BR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B7E8563-8324-4B74-84F5-D623FAE7F3A8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47328" y="0"/>
            <a:ext cx="1271464" cy="1297816"/>
          </a:xfrm>
          <a:prstGeom prst="rect">
            <a:avLst/>
          </a:prstGeom>
        </p:spPr>
      </p:pic>
      <p:pic>
        <p:nvPicPr>
          <p:cNvPr id="12" name="Imagem 3">
            <a:extLst>
              <a:ext uri="{FF2B5EF4-FFF2-40B4-BE49-F238E27FC236}">
                <a16:creationId xmlns="" xmlns:a16="http://schemas.microsoft.com/office/drawing/2014/main" id="{DA38FC70-42B9-438A-A82F-4512956F02A4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5883" y="6502372"/>
            <a:ext cx="1512168" cy="28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78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87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  <p:sldLayoutId id="2147483778" r:id="rId23"/>
    <p:sldLayoutId id="2147483779" r:id="rId24"/>
    <p:sldLayoutId id="2147483780" r:id="rId25"/>
    <p:sldLayoutId id="2147483781" r:id="rId26"/>
    <p:sldLayoutId id="2147483782" r:id="rId27"/>
    <p:sldLayoutId id="2147483783" r:id="rId28"/>
    <p:sldLayoutId id="2147483784" r:id="rId29"/>
    <p:sldLayoutId id="2147483785" r:id="rId30"/>
    <p:sldLayoutId id="2147483786" r:id="rId3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b="0" kern="1200">
          <a:solidFill>
            <a:srgbClr val="000000"/>
          </a:solidFill>
          <a:latin typeface="Montserrat Black" panose="00000A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rgbClr val="000000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rgbClr val="000000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://www.ncbi.nlm.nih.gov/pubmed/?term=making+better+drugs+AND+pritchard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://screener.com.br/" TargetMode="Externa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554E1E-5C15-4E01-B8DB-D2C00E20E5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1422" y="1293244"/>
            <a:ext cx="7262553" cy="4151980"/>
          </a:xfrm>
        </p:spPr>
        <p:txBody>
          <a:bodyPr>
            <a:noAutofit/>
          </a:bodyPr>
          <a:lstStyle/>
          <a:p>
            <a:r>
              <a:rPr lang="pt-BR" sz="3200" dirty="0"/>
              <a:t>Processo de descoberta e desenvolvimento de </a:t>
            </a:r>
            <a:br>
              <a:rPr lang="pt-BR" sz="3200" dirty="0"/>
            </a:br>
            <a:r>
              <a:rPr lang="pt-BR" sz="3200" dirty="0" smtClean="0"/>
              <a:t>fármacos/medicamentos</a:t>
            </a:r>
            <a:endParaRPr lang="pt-BR" sz="3200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1A22791-115E-4BBE-815C-F7696CDA96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27011" y="4797152"/>
            <a:ext cx="5671374" cy="432599"/>
          </a:xfrm>
        </p:spPr>
        <p:txBody>
          <a:bodyPr>
            <a:noAutofit/>
          </a:bodyPr>
          <a:lstStyle/>
          <a:p>
            <a:r>
              <a:rPr lang="pt-BR" dirty="0"/>
              <a:t>Slides por </a:t>
            </a:r>
          </a:p>
          <a:p>
            <a:r>
              <a:rPr lang="pt-BR" dirty="0"/>
              <a:t>François </a:t>
            </a:r>
            <a:r>
              <a:rPr lang="pt-BR" dirty="0" err="1"/>
              <a:t>Noël</a:t>
            </a:r>
            <a:r>
              <a:rPr lang="pt-BR" dirty="0"/>
              <a:t>, Ph.D.</a:t>
            </a:r>
          </a:p>
          <a:p>
            <a:r>
              <a:rPr lang="pt-BR" dirty="0"/>
              <a:t>Geraldo Xexéo, </a:t>
            </a:r>
            <a:r>
              <a:rPr lang="pt-BR" dirty="0" err="1"/>
              <a:t>D.Sc</a:t>
            </a:r>
            <a:r>
              <a:rPr lang="pt-BR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B225458-CD1E-4FC4-983D-23F856070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032" y="1340768"/>
            <a:ext cx="5142854" cy="91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29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10</a:t>
            </a:fld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7" y="404665"/>
            <a:ext cx="3623785" cy="6128586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5375920" y="1772816"/>
            <a:ext cx="60486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 smtClean="0"/>
              <a:t>“A </a:t>
            </a:r>
            <a:r>
              <a:rPr lang="pt-BR" sz="3200" dirty="0"/>
              <a:t>cultura do jogar veio para ficar, e os jogos de tabuleiro ocupam um espaço vital em uma educação para a sociedade do século XXI, com seus avanços e </a:t>
            </a:r>
            <a:r>
              <a:rPr lang="pt-BR" sz="3200" dirty="0" smtClean="0"/>
              <a:t>contradições.”</a:t>
            </a:r>
            <a:endParaRPr lang="pt-BR" sz="32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8040216" y="4437112"/>
            <a:ext cx="3194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i="1" dirty="0" smtClean="0"/>
              <a:t>Lançamento: maio 2022</a:t>
            </a:r>
            <a:endParaRPr lang="pt-BR" sz="2400" i="1" dirty="0"/>
          </a:p>
        </p:txBody>
      </p:sp>
    </p:spTree>
    <p:extLst>
      <p:ext uri="{BB962C8B-B14F-4D97-AF65-F5344CB8AC3E}">
        <p14:creationId xmlns:p14="http://schemas.microsoft.com/office/powerpoint/2010/main" val="1764821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B53D3A-C34B-434E-8B26-978BE5599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93" y="50670"/>
            <a:ext cx="10681864" cy="1238087"/>
          </a:xfrm>
        </p:spPr>
        <p:txBody>
          <a:bodyPr>
            <a:normAutofit/>
          </a:bodyPr>
          <a:lstStyle/>
          <a:p>
            <a:r>
              <a:rPr lang="pt-BR" dirty="0"/>
              <a:t>Equipe multidisciplinar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="" xmlns:a16="http://schemas.microsoft.com/office/drawing/2014/main" id="{1BA000A1-B770-477B-AD44-EE78D99E9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1358007"/>
            <a:ext cx="11809312" cy="4925364"/>
          </a:xfrm>
        </p:spPr>
        <p:txBody>
          <a:bodyPr>
            <a:normAutofit fontScale="85000" lnSpcReduction="20000"/>
          </a:bodyPr>
          <a:lstStyle/>
          <a:p>
            <a:r>
              <a:rPr lang="pt-BR" dirty="0"/>
              <a:t>Conteúdo teórico</a:t>
            </a:r>
          </a:p>
          <a:p>
            <a:pPr lvl="1"/>
            <a:r>
              <a:rPr lang="pt-BR" b="1" dirty="0"/>
              <a:t>François </a:t>
            </a:r>
            <a:r>
              <a:rPr lang="pt-BR" b="1" dirty="0" err="1"/>
              <a:t>Noël</a:t>
            </a:r>
            <a:r>
              <a:rPr lang="pt-BR" dirty="0"/>
              <a:t>, Ph.D., ICB</a:t>
            </a:r>
          </a:p>
          <a:p>
            <a:r>
              <a:rPr lang="pt-BR" dirty="0"/>
              <a:t>Concepção e dinâmica de jogo </a:t>
            </a:r>
          </a:p>
          <a:p>
            <a:pPr lvl="1"/>
            <a:r>
              <a:rPr lang="pt-BR" b="1" dirty="0"/>
              <a:t>Geraldo Xexéo</a:t>
            </a:r>
            <a:r>
              <a:rPr lang="pt-BR" dirty="0"/>
              <a:t>, </a:t>
            </a:r>
            <a:r>
              <a:rPr lang="pt-BR" dirty="0" err="1"/>
              <a:t>D.Sc</a:t>
            </a:r>
            <a:r>
              <a:rPr lang="pt-BR" dirty="0"/>
              <a:t>. LUDES/PESC/COPPE </a:t>
            </a:r>
          </a:p>
          <a:p>
            <a:pPr lvl="1"/>
            <a:r>
              <a:rPr lang="pt-BR" b="1" dirty="0"/>
              <a:t>Eduardo </a:t>
            </a:r>
            <a:r>
              <a:rPr lang="pt-BR" b="1" dirty="0" err="1"/>
              <a:t>Mangeli</a:t>
            </a:r>
            <a:r>
              <a:rPr lang="pt-BR" dirty="0"/>
              <a:t>, </a:t>
            </a:r>
            <a:r>
              <a:rPr lang="pt-BR" dirty="0" err="1"/>
              <a:t>M.Sc</a:t>
            </a:r>
            <a:r>
              <a:rPr lang="pt-BR" dirty="0"/>
              <a:t>. Inst. Comp.</a:t>
            </a:r>
          </a:p>
          <a:p>
            <a:pPr lvl="1"/>
            <a:r>
              <a:rPr lang="pt-BR" dirty="0"/>
              <a:t>Equipe LUDES</a:t>
            </a:r>
          </a:p>
          <a:p>
            <a:pPr lvl="2"/>
            <a:r>
              <a:rPr lang="pt-BR" dirty="0"/>
              <a:t>Joshua </a:t>
            </a:r>
            <a:r>
              <a:rPr lang="pt-BR" dirty="0" err="1"/>
              <a:t>Kritz</a:t>
            </a:r>
            <a:r>
              <a:rPr lang="pt-BR" dirty="0"/>
              <a:t>, </a:t>
            </a:r>
            <a:r>
              <a:rPr lang="pt-BR" dirty="0" err="1"/>
              <a:t>M.Sc</a:t>
            </a:r>
            <a:r>
              <a:rPr lang="pt-BR" dirty="0"/>
              <a:t>.</a:t>
            </a:r>
          </a:p>
          <a:p>
            <a:pPr lvl="2"/>
            <a:r>
              <a:rPr lang="pt-BR" dirty="0"/>
              <a:t>Pedro Vítor Marques Nascimento, Estagiário</a:t>
            </a:r>
          </a:p>
          <a:p>
            <a:pPr lvl="2"/>
            <a:r>
              <a:rPr lang="pt-BR" dirty="0"/>
              <a:t>Henrique Vermelho de Toledo, IC-PIBIC</a:t>
            </a:r>
          </a:p>
          <a:p>
            <a:pPr lvl="2"/>
            <a:r>
              <a:rPr lang="pt-BR" dirty="0"/>
              <a:t>Bruno Dantas de Paiva, IC-PIBC</a:t>
            </a:r>
          </a:p>
          <a:p>
            <a:pPr lvl="2"/>
            <a:r>
              <a:rPr lang="pt-BR" dirty="0" err="1"/>
              <a:t>Felippi</a:t>
            </a:r>
            <a:r>
              <a:rPr lang="pt-BR" dirty="0"/>
              <a:t> Blanchard, IC-PIBC</a:t>
            </a:r>
          </a:p>
          <a:p>
            <a:r>
              <a:rPr lang="pt-BR" dirty="0"/>
              <a:t>Arte e Design</a:t>
            </a:r>
          </a:p>
          <a:p>
            <a:pPr lvl="1"/>
            <a:r>
              <a:rPr lang="pt-BR" b="1" dirty="0" err="1"/>
              <a:t>Aimêe</a:t>
            </a:r>
            <a:r>
              <a:rPr lang="pt-BR" b="1" dirty="0"/>
              <a:t> (</a:t>
            </a:r>
            <a:r>
              <a:rPr lang="pt-BR" b="1" dirty="0" err="1"/>
              <a:t>Sarang</a:t>
            </a:r>
            <a:r>
              <a:rPr lang="pt-BR" b="1" dirty="0"/>
              <a:t>) </a:t>
            </a:r>
            <a:r>
              <a:rPr lang="pt-BR" b="1" dirty="0" err="1"/>
              <a:t>Mothé</a:t>
            </a:r>
            <a:r>
              <a:rPr lang="pt-BR" dirty="0"/>
              <a:t>, IC-PIBIC, EBA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9390" y="2920515"/>
            <a:ext cx="2145131" cy="1608848"/>
          </a:xfrm>
          <a:prstGeom prst="rect">
            <a:avLst/>
          </a:prstGeom>
        </p:spPr>
      </p:pic>
      <p:pic>
        <p:nvPicPr>
          <p:cNvPr id="10" name="Imagem 9" descr="LUDES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7456" y="4902193"/>
            <a:ext cx="2745527" cy="6095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5B401BC8-1BE6-4BE2-B182-07B0E6581B88}"/>
              </a:ext>
            </a:extLst>
          </p:cNvPr>
          <p:cNvGrpSpPr/>
          <p:nvPr/>
        </p:nvGrpSpPr>
        <p:grpSpPr>
          <a:xfrm>
            <a:off x="7608168" y="1441295"/>
            <a:ext cx="1091953" cy="4758048"/>
            <a:chOff x="7824192" y="1552786"/>
            <a:chExt cx="1091953" cy="4758048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24192" y="2765135"/>
              <a:ext cx="1091953" cy="1091278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24192" y="5219555"/>
              <a:ext cx="1091952" cy="10912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66BF058A-2A04-4534-A4E9-4CBF1116B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31959" y="1552786"/>
              <a:ext cx="1076418" cy="107641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FCA6864A-45C6-4E3E-8082-6C0F6087C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24529" y="3992344"/>
              <a:ext cx="1091279" cy="1091279"/>
            </a:xfrm>
            <a:prstGeom prst="rect">
              <a:avLst/>
            </a:prstGeom>
          </p:spPr>
        </p:pic>
      </p:grpSp>
      <p:pic>
        <p:nvPicPr>
          <p:cNvPr id="21" name="Picture 20" descr="Logo&#10;&#10;Description automatically generated">
            <a:extLst>
              <a:ext uri="{FF2B5EF4-FFF2-40B4-BE49-F238E27FC236}">
                <a16:creationId xmlns="" xmlns:a16="http://schemas.microsoft.com/office/drawing/2014/main" id="{20D9D930-1E66-4722-BF5B-7BD3F4CD29A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4220" y="1182562"/>
            <a:ext cx="1635470" cy="1872208"/>
          </a:xfrm>
          <a:prstGeom prst="rect">
            <a:avLst/>
          </a:prstGeom>
        </p:spPr>
      </p:pic>
      <p:sp>
        <p:nvSpPr>
          <p:cNvPr id="22" name="Slide Number Placeholder 21">
            <a:extLst>
              <a:ext uri="{FF2B5EF4-FFF2-40B4-BE49-F238E27FC236}">
                <a16:creationId xmlns="" xmlns:a16="http://schemas.microsoft.com/office/drawing/2014/main" id="{9C386623-0861-4176-BC1D-B6C15460B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304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/>
          </p:cNvSpPr>
          <p:nvPr/>
        </p:nvSpPr>
        <p:spPr>
          <a:xfrm>
            <a:off x="1676400" y="152400"/>
            <a:ext cx="9144000" cy="8001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pt-BR" sz="320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DDCFC591-822F-4D14-B08B-99025E9C7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93" y="50670"/>
            <a:ext cx="10681864" cy="1238087"/>
          </a:xfrm>
        </p:spPr>
        <p:txBody>
          <a:bodyPr>
            <a:normAutofit/>
          </a:bodyPr>
          <a:lstStyle/>
          <a:p>
            <a:r>
              <a:rPr lang="pt-BR" dirty="0" err="1" smtClean="0"/>
              <a:t>Timeline</a:t>
            </a:r>
            <a:endParaRPr lang="pt-B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C68A132-D7C7-4819-842E-916DBEF8B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9390" y="6421870"/>
            <a:ext cx="2851265" cy="365125"/>
          </a:xfrm>
        </p:spPr>
        <p:txBody>
          <a:bodyPr/>
          <a:lstStyle/>
          <a:p>
            <a:fld id="{587B3DEC-25EA-4250-B2B6-1E86ABF41135}" type="slidenum">
              <a:rPr lang="pt-BR" smtClean="0"/>
              <a:pPr/>
              <a:t>12</a:t>
            </a:fld>
            <a:endParaRPr lang="pt-BR"/>
          </a:p>
        </p:txBody>
      </p:sp>
      <p:cxnSp>
        <p:nvCxnSpPr>
          <p:cNvPr id="8" name="Conector de seta reta 7"/>
          <p:cNvCxnSpPr/>
          <p:nvPr/>
        </p:nvCxnSpPr>
        <p:spPr>
          <a:xfrm>
            <a:off x="1343472" y="3789040"/>
            <a:ext cx="10297144" cy="0"/>
          </a:xfrm>
          <a:prstGeom prst="straightConnector1">
            <a:avLst/>
          </a:prstGeom>
          <a:ln w="5715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 flipV="1">
            <a:off x="623392" y="3140968"/>
            <a:ext cx="0" cy="648072"/>
          </a:xfrm>
          <a:prstGeom prst="line">
            <a:avLst/>
          </a:prstGeom>
          <a:ln w="28575">
            <a:solidFill>
              <a:srgbClr val="5E4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130353" y="2420888"/>
            <a:ext cx="1231426" cy="646331"/>
          </a:xfrm>
          <a:prstGeom prst="rect">
            <a:avLst/>
          </a:prstGeom>
          <a:noFill/>
          <a:ln w="28575">
            <a:solidFill>
              <a:srgbClr val="5E4299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dirty="0" smtClean="0">
                <a:latin typeface="Arial" pitchFamily="34" charset="0"/>
                <a:cs typeface="Arial" pitchFamily="34" charset="0"/>
              </a:rPr>
              <a:t>04/02/20</a:t>
            </a:r>
          </a:p>
          <a:p>
            <a:pPr algn="ctr"/>
            <a:r>
              <a:rPr lang="pt-BR" dirty="0" smtClean="0">
                <a:latin typeface="Arial" pitchFamily="34" charset="0"/>
                <a:cs typeface="Arial" pitchFamily="34" charset="0"/>
              </a:rPr>
              <a:t>1ª reunião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Conector reto 12"/>
          <p:cNvCxnSpPr/>
          <p:nvPr/>
        </p:nvCxnSpPr>
        <p:spPr>
          <a:xfrm flipV="1">
            <a:off x="1559496" y="3789040"/>
            <a:ext cx="0" cy="648072"/>
          </a:xfrm>
          <a:prstGeom prst="line">
            <a:avLst/>
          </a:prstGeom>
          <a:ln w="28575">
            <a:solidFill>
              <a:srgbClr val="5E4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807572" y="4509120"/>
            <a:ext cx="1544012" cy="923330"/>
          </a:xfrm>
          <a:prstGeom prst="rect">
            <a:avLst/>
          </a:prstGeom>
          <a:noFill/>
          <a:ln w="28575">
            <a:solidFill>
              <a:srgbClr val="5E4299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dirty="0" smtClean="0">
                <a:latin typeface="Arial" pitchFamily="34" charset="0"/>
                <a:cs typeface="Arial" pitchFamily="34" charset="0"/>
              </a:rPr>
              <a:t>06/04/20</a:t>
            </a:r>
          </a:p>
          <a:p>
            <a:pPr algn="ctr"/>
            <a:r>
              <a:rPr lang="pt-BR" dirty="0" err="1" smtClean="0">
                <a:latin typeface="Arial" pitchFamily="34" charset="0"/>
                <a:cs typeface="Arial" pitchFamily="34" charset="0"/>
              </a:rPr>
              <a:t>Tabletop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pt-BR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pt-BR" baseline="300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 simulação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Conector reto 14"/>
          <p:cNvCxnSpPr/>
          <p:nvPr/>
        </p:nvCxnSpPr>
        <p:spPr>
          <a:xfrm flipV="1">
            <a:off x="3503712" y="2276872"/>
            <a:ext cx="0" cy="1512169"/>
          </a:xfrm>
          <a:prstGeom prst="line">
            <a:avLst/>
          </a:prstGeom>
          <a:ln w="28575">
            <a:solidFill>
              <a:srgbClr val="5E4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 flipV="1">
            <a:off x="3935760" y="3789041"/>
            <a:ext cx="0" cy="1512167"/>
          </a:xfrm>
          <a:prstGeom prst="line">
            <a:avLst/>
          </a:prstGeom>
          <a:ln w="28575">
            <a:solidFill>
              <a:srgbClr val="5E4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/>
          <p:cNvSpPr txBox="1"/>
          <p:nvPr/>
        </p:nvSpPr>
        <p:spPr>
          <a:xfrm>
            <a:off x="3373244" y="5373216"/>
            <a:ext cx="1082348" cy="923330"/>
          </a:xfrm>
          <a:prstGeom prst="rect">
            <a:avLst/>
          </a:prstGeom>
          <a:noFill/>
          <a:ln w="28575">
            <a:solidFill>
              <a:srgbClr val="5E4299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dirty="0" smtClean="0">
                <a:latin typeface="Arial" pitchFamily="34" charset="0"/>
                <a:cs typeface="Arial" pitchFamily="34" charset="0"/>
              </a:rPr>
              <a:t>25/03/21</a:t>
            </a:r>
            <a:endParaRPr lang="pt-BR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dirty="0" smtClean="0">
                <a:latin typeface="Arial" pitchFamily="34" charset="0"/>
                <a:cs typeface="Arial" pitchFamily="34" charset="0"/>
              </a:rPr>
              <a:t>SBFTE:</a:t>
            </a:r>
          </a:p>
          <a:p>
            <a:pPr algn="ctr"/>
            <a:r>
              <a:rPr lang="pt-BR" dirty="0" smtClean="0">
                <a:latin typeface="Arial" pitchFamily="34" charset="0"/>
                <a:cs typeface="Arial" pitchFamily="34" charset="0"/>
              </a:rPr>
              <a:t>diretoria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8" name="Conector reto 27"/>
          <p:cNvCxnSpPr/>
          <p:nvPr/>
        </p:nvCxnSpPr>
        <p:spPr>
          <a:xfrm flipV="1">
            <a:off x="5159896" y="3140968"/>
            <a:ext cx="0" cy="648072"/>
          </a:xfrm>
          <a:prstGeom prst="line">
            <a:avLst/>
          </a:prstGeom>
          <a:ln w="28575">
            <a:solidFill>
              <a:srgbClr val="5E4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ixaDeTexto 28"/>
          <p:cNvSpPr txBox="1"/>
          <p:nvPr/>
        </p:nvSpPr>
        <p:spPr>
          <a:xfrm>
            <a:off x="4471456" y="2420888"/>
            <a:ext cx="1526379" cy="646331"/>
          </a:xfrm>
          <a:prstGeom prst="rect">
            <a:avLst/>
          </a:prstGeom>
          <a:noFill/>
          <a:ln w="28575">
            <a:solidFill>
              <a:srgbClr val="5E4299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dirty="0" smtClean="0">
                <a:latin typeface="Arial" pitchFamily="34" charset="0"/>
                <a:cs typeface="Arial" pitchFamily="34" charset="0"/>
              </a:rPr>
              <a:t>12/05/21</a:t>
            </a:r>
          </a:p>
          <a:p>
            <a:pPr algn="ctr"/>
            <a:r>
              <a:rPr lang="pt-BR" dirty="0">
                <a:latin typeface="Arial" pitchFamily="34" charset="0"/>
                <a:cs typeface="Arial" pitchFamily="34" charset="0"/>
              </a:rPr>
              <a:t>1</a:t>
            </a:r>
            <a:r>
              <a:rPr lang="pt-BR" baseline="30000" dirty="0">
                <a:latin typeface="Arial" pitchFamily="34" charset="0"/>
                <a:cs typeface="Arial" pitchFamily="34" charset="0"/>
              </a:rPr>
              <a:t>o</a:t>
            </a:r>
            <a:r>
              <a:rPr lang="pt-BR" dirty="0">
                <a:latin typeface="Arial" pitchFamily="34" charset="0"/>
                <a:cs typeface="Arial" pitchFamily="34" charset="0"/>
              </a:rPr>
              <a:t>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teste: aula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" name="Conector reto 29"/>
          <p:cNvCxnSpPr/>
          <p:nvPr/>
        </p:nvCxnSpPr>
        <p:spPr>
          <a:xfrm flipV="1">
            <a:off x="5663952" y="3789040"/>
            <a:ext cx="0" cy="648072"/>
          </a:xfrm>
          <a:prstGeom prst="line">
            <a:avLst/>
          </a:prstGeom>
          <a:ln w="28575">
            <a:solidFill>
              <a:srgbClr val="5E4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ixaDeTexto 30"/>
          <p:cNvSpPr txBox="1"/>
          <p:nvPr/>
        </p:nvSpPr>
        <p:spPr>
          <a:xfrm>
            <a:off x="5157668" y="4509120"/>
            <a:ext cx="1082348" cy="923330"/>
          </a:xfrm>
          <a:prstGeom prst="rect">
            <a:avLst/>
          </a:prstGeom>
          <a:noFill/>
          <a:ln w="28575">
            <a:solidFill>
              <a:srgbClr val="5E4299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dirty="0" smtClean="0">
                <a:latin typeface="Arial" pitchFamily="34" charset="0"/>
                <a:cs typeface="Arial" pitchFamily="34" charset="0"/>
              </a:rPr>
              <a:t>05/10/21</a:t>
            </a:r>
          </a:p>
          <a:p>
            <a:pPr algn="ctr"/>
            <a:r>
              <a:rPr lang="pt-BR" dirty="0" smtClean="0">
                <a:latin typeface="Arial" pitchFamily="34" charset="0"/>
                <a:cs typeface="Arial" pitchFamily="34" charset="0"/>
              </a:rPr>
              <a:t>Gráfica:</a:t>
            </a:r>
          </a:p>
          <a:p>
            <a:pPr algn="ctr"/>
            <a:r>
              <a:rPr lang="pt-BR" dirty="0" smtClean="0">
                <a:latin typeface="Arial" pitchFamily="34" charset="0"/>
                <a:cs typeface="Arial" pitchFamily="34" charset="0"/>
              </a:rPr>
              <a:t> Prova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" name="Conector reto 31"/>
          <p:cNvCxnSpPr/>
          <p:nvPr/>
        </p:nvCxnSpPr>
        <p:spPr>
          <a:xfrm flipV="1">
            <a:off x="6960096" y="2276872"/>
            <a:ext cx="0" cy="1512169"/>
          </a:xfrm>
          <a:prstGeom prst="line">
            <a:avLst/>
          </a:prstGeom>
          <a:ln w="28575">
            <a:solidFill>
              <a:srgbClr val="5E4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ixaDeTexto 32"/>
          <p:cNvSpPr txBox="1"/>
          <p:nvPr/>
        </p:nvSpPr>
        <p:spPr>
          <a:xfrm>
            <a:off x="6240016" y="1268760"/>
            <a:ext cx="1697902" cy="923330"/>
          </a:xfrm>
          <a:prstGeom prst="rect">
            <a:avLst/>
          </a:prstGeom>
          <a:noFill/>
          <a:ln w="28575">
            <a:solidFill>
              <a:srgbClr val="5E4299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dirty="0" smtClean="0">
                <a:latin typeface="Arial" pitchFamily="34" charset="0"/>
                <a:cs typeface="Arial" pitchFamily="34" charset="0"/>
              </a:rPr>
              <a:t>10/11/21</a:t>
            </a:r>
          </a:p>
          <a:p>
            <a:pPr algn="ctr"/>
            <a:r>
              <a:rPr lang="pt-BR" dirty="0" smtClean="0">
                <a:latin typeface="Arial" pitchFamily="34" charset="0"/>
                <a:cs typeface="Arial" pitchFamily="34" charset="0"/>
              </a:rPr>
              <a:t>Artigo BJBMR:</a:t>
            </a:r>
          </a:p>
          <a:p>
            <a:pPr algn="ctr"/>
            <a:r>
              <a:rPr lang="pt-BR" dirty="0" smtClean="0">
                <a:latin typeface="Arial" pitchFamily="34" charset="0"/>
                <a:cs typeface="Arial" pitchFamily="34" charset="0"/>
              </a:rPr>
              <a:t>publicação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4" name="Conector reto 33"/>
          <p:cNvCxnSpPr/>
          <p:nvPr/>
        </p:nvCxnSpPr>
        <p:spPr>
          <a:xfrm flipV="1">
            <a:off x="7392144" y="3789040"/>
            <a:ext cx="0" cy="1512167"/>
          </a:xfrm>
          <a:prstGeom prst="line">
            <a:avLst/>
          </a:prstGeom>
          <a:ln w="28575">
            <a:solidFill>
              <a:srgbClr val="5E4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ixaDeTexto 34"/>
          <p:cNvSpPr txBox="1"/>
          <p:nvPr/>
        </p:nvSpPr>
        <p:spPr>
          <a:xfrm>
            <a:off x="6657979" y="5373216"/>
            <a:ext cx="1454245" cy="923330"/>
          </a:xfrm>
          <a:prstGeom prst="rect">
            <a:avLst/>
          </a:prstGeom>
          <a:noFill/>
          <a:ln w="28575">
            <a:solidFill>
              <a:srgbClr val="5E4299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dirty="0" smtClean="0">
                <a:latin typeface="Arial" pitchFamily="34" charset="0"/>
                <a:cs typeface="Arial" pitchFamily="34" charset="0"/>
              </a:rPr>
              <a:t>16/11/21</a:t>
            </a:r>
          </a:p>
          <a:p>
            <a:pPr algn="ctr"/>
            <a:r>
              <a:rPr lang="pt-BR" dirty="0" smtClean="0">
                <a:latin typeface="Arial" pitchFamily="34" charset="0"/>
                <a:cs typeface="Arial" pitchFamily="34" charset="0"/>
              </a:rPr>
              <a:t>SBFTE:</a:t>
            </a:r>
          </a:p>
          <a:p>
            <a:pPr algn="ctr"/>
            <a:r>
              <a:rPr lang="pt-BR" dirty="0">
                <a:latin typeface="Arial" pitchFamily="34" charset="0"/>
                <a:cs typeface="Arial" pitchFamily="34" charset="0"/>
              </a:rPr>
              <a:t>Lançamento</a:t>
            </a:r>
          </a:p>
        </p:txBody>
      </p:sp>
      <p:sp>
        <p:nvSpPr>
          <p:cNvPr id="39" name="CaixaDeTexto 38"/>
          <p:cNvSpPr txBox="1"/>
          <p:nvPr/>
        </p:nvSpPr>
        <p:spPr>
          <a:xfrm>
            <a:off x="8121803" y="2289646"/>
            <a:ext cx="1646605" cy="923330"/>
          </a:xfrm>
          <a:prstGeom prst="rect">
            <a:avLst/>
          </a:prstGeom>
          <a:noFill/>
          <a:ln w="28575">
            <a:solidFill>
              <a:srgbClr val="5E4299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dirty="0" smtClean="0">
                <a:latin typeface="Arial" pitchFamily="34" charset="0"/>
                <a:cs typeface="Arial" pitchFamily="34" charset="0"/>
              </a:rPr>
              <a:t>17/11/21</a:t>
            </a:r>
          </a:p>
          <a:p>
            <a:pPr algn="ctr"/>
            <a:r>
              <a:rPr lang="pt-BR" dirty="0" smtClean="0">
                <a:latin typeface="Arial" pitchFamily="34" charset="0"/>
                <a:cs typeface="Arial" pitchFamily="34" charset="0"/>
              </a:rPr>
              <a:t>Site </a:t>
            </a:r>
            <a:r>
              <a:rPr lang="pt-BR" dirty="0" err="1" smtClean="0">
                <a:latin typeface="Arial" pitchFamily="34" charset="0"/>
                <a:cs typeface="Arial" pitchFamily="34" charset="0"/>
              </a:rPr>
              <a:t>Screener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pt-BR" dirty="0" smtClean="0">
                <a:latin typeface="Arial" pitchFamily="34" charset="0"/>
                <a:cs typeface="Arial" pitchFamily="34" charset="0"/>
              </a:rPr>
              <a:t>abertura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8666251" y="4510861"/>
            <a:ext cx="1390189" cy="923330"/>
          </a:xfrm>
          <a:prstGeom prst="rect">
            <a:avLst/>
          </a:prstGeom>
          <a:noFill/>
          <a:ln w="28575">
            <a:solidFill>
              <a:srgbClr val="5E4299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dirty="0" smtClean="0">
                <a:latin typeface="Arial" pitchFamily="34" charset="0"/>
                <a:cs typeface="Arial" pitchFamily="34" charset="0"/>
              </a:rPr>
              <a:t>09/12/21</a:t>
            </a:r>
          </a:p>
          <a:p>
            <a:pPr algn="ctr"/>
            <a:r>
              <a:rPr lang="pt-BR" dirty="0" smtClean="0">
                <a:latin typeface="Arial" pitchFamily="34" charset="0"/>
                <a:cs typeface="Arial" pitchFamily="34" charset="0"/>
              </a:rPr>
              <a:t>Divulgação:</a:t>
            </a:r>
          </a:p>
          <a:p>
            <a:pPr algn="ctr"/>
            <a:r>
              <a:rPr lang="pt-BR" dirty="0" smtClean="0">
                <a:latin typeface="Arial" pitchFamily="34" charset="0"/>
                <a:cs typeface="Arial" pitchFamily="34" charset="0"/>
              </a:rPr>
              <a:t>FAPERJ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2" name="Conector reto 41"/>
          <p:cNvCxnSpPr/>
          <p:nvPr/>
        </p:nvCxnSpPr>
        <p:spPr>
          <a:xfrm flipV="1">
            <a:off x="9336360" y="3789040"/>
            <a:ext cx="0" cy="648072"/>
          </a:xfrm>
          <a:prstGeom prst="line">
            <a:avLst/>
          </a:prstGeom>
          <a:ln w="28575">
            <a:solidFill>
              <a:srgbClr val="5E4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/>
          <p:cNvCxnSpPr/>
          <p:nvPr/>
        </p:nvCxnSpPr>
        <p:spPr>
          <a:xfrm flipV="1">
            <a:off x="8976320" y="3284984"/>
            <a:ext cx="0" cy="504056"/>
          </a:xfrm>
          <a:prstGeom prst="line">
            <a:avLst/>
          </a:prstGeom>
          <a:ln w="28575">
            <a:solidFill>
              <a:srgbClr val="5E4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ixaDeTexto 43"/>
          <p:cNvSpPr txBox="1"/>
          <p:nvPr/>
        </p:nvSpPr>
        <p:spPr>
          <a:xfrm>
            <a:off x="9862692" y="1196752"/>
            <a:ext cx="1705916" cy="923330"/>
          </a:xfrm>
          <a:prstGeom prst="rect">
            <a:avLst/>
          </a:prstGeom>
          <a:noFill/>
          <a:ln w="28575">
            <a:solidFill>
              <a:srgbClr val="5E4299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dirty="0" smtClean="0">
                <a:latin typeface="Arial" pitchFamily="34" charset="0"/>
                <a:cs typeface="Arial" pitchFamily="34" charset="0"/>
              </a:rPr>
              <a:t>17/01/22</a:t>
            </a:r>
          </a:p>
          <a:p>
            <a:pPr algn="ctr"/>
            <a:r>
              <a:rPr lang="pt-BR" dirty="0" smtClean="0">
                <a:latin typeface="Arial" pitchFamily="34" charset="0"/>
                <a:cs typeface="Arial" pitchFamily="34" charset="0"/>
              </a:rPr>
              <a:t>SBFTE:</a:t>
            </a:r>
          </a:p>
          <a:p>
            <a:pPr algn="ctr"/>
            <a:r>
              <a:rPr lang="pt-BR" dirty="0">
                <a:latin typeface="Arial" pitchFamily="34" charset="0"/>
                <a:cs typeface="Arial" pitchFamily="34" charset="0"/>
              </a:rPr>
              <a:t>envio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1º</a:t>
            </a:r>
            <a:r>
              <a:rPr lang="pt-BR" baseline="30000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 jogos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5" name="Conector reto 44"/>
          <p:cNvCxnSpPr/>
          <p:nvPr/>
        </p:nvCxnSpPr>
        <p:spPr>
          <a:xfrm flipV="1">
            <a:off x="10704512" y="2203123"/>
            <a:ext cx="0" cy="1585919"/>
          </a:xfrm>
          <a:prstGeom prst="line">
            <a:avLst/>
          </a:prstGeom>
          <a:ln w="28575">
            <a:solidFill>
              <a:srgbClr val="5E4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to 45"/>
          <p:cNvCxnSpPr/>
          <p:nvPr/>
        </p:nvCxnSpPr>
        <p:spPr>
          <a:xfrm flipV="1">
            <a:off x="10992544" y="3789040"/>
            <a:ext cx="0" cy="1512167"/>
          </a:xfrm>
          <a:prstGeom prst="line">
            <a:avLst/>
          </a:prstGeom>
          <a:ln w="28575">
            <a:solidFill>
              <a:srgbClr val="5E4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ixaDeTexto 46"/>
          <p:cNvSpPr txBox="1"/>
          <p:nvPr/>
        </p:nvSpPr>
        <p:spPr>
          <a:xfrm>
            <a:off x="10322500" y="5374957"/>
            <a:ext cx="1390124" cy="923330"/>
          </a:xfrm>
          <a:prstGeom prst="rect">
            <a:avLst/>
          </a:prstGeom>
          <a:noFill/>
          <a:ln w="28575">
            <a:solidFill>
              <a:srgbClr val="5E4299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dirty="0" smtClean="0">
                <a:latin typeface="Arial" pitchFamily="34" charset="0"/>
                <a:cs typeface="Arial" pitchFamily="34" charset="0"/>
              </a:rPr>
              <a:t>21/02/22</a:t>
            </a:r>
          </a:p>
          <a:p>
            <a:pPr algn="ctr"/>
            <a:r>
              <a:rPr lang="pt-BR" dirty="0" smtClean="0">
                <a:latin typeface="Arial" pitchFamily="34" charset="0"/>
                <a:cs typeface="Arial" pitchFamily="34" charset="0"/>
              </a:rPr>
              <a:t>Divulgação:</a:t>
            </a:r>
          </a:p>
          <a:p>
            <a:pPr algn="ctr"/>
            <a:r>
              <a:rPr lang="pt-BR" dirty="0" err="1" smtClean="0">
                <a:latin typeface="Arial" pitchFamily="34" charset="0"/>
                <a:cs typeface="Arial" pitchFamily="34" charset="0"/>
              </a:rPr>
              <a:t>Interfarma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2669843" y="1556792"/>
            <a:ext cx="1697965" cy="646331"/>
          </a:xfrm>
          <a:prstGeom prst="rect">
            <a:avLst/>
          </a:prstGeom>
          <a:noFill/>
          <a:ln w="28575">
            <a:solidFill>
              <a:srgbClr val="5E4299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dirty="0" smtClean="0">
                <a:latin typeface="Arial" pitchFamily="34" charset="0"/>
                <a:cs typeface="Arial" pitchFamily="34" charset="0"/>
              </a:rPr>
              <a:t>28/08/20</a:t>
            </a:r>
          </a:p>
          <a:p>
            <a:pPr algn="ctr"/>
            <a:r>
              <a:rPr lang="pt-BR" dirty="0" smtClean="0">
                <a:latin typeface="Arial" pitchFamily="34" charset="0"/>
                <a:cs typeface="Arial" pitchFamily="34" charset="0"/>
              </a:rPr>
              <a:t>Entrada </a:t>
            </a:r>
            <a:r>
              <a:rPr lang="pt-BR" dirty="0" err="1" smtClean="0">
                <a:latin typeface="Arial" pitchFamily="34" charset="0"/>
                <a:cs typeface="Arial" pitchFamily="34" charset="0"/>
              </a:rPr>
              <a:t>Aimêe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Conector reto 15"/>
          <p:cNvCxnSpPr/>
          <p:nvPr/>
        </p:nvCxnSpPr>
        <p:spPr>
          <a:xfrm flipH="1">
            <a:off x="623392" y="3789040"/>
            <a:ext cx="432048" cy="2"/>
          </a:xfrm>
          <a:prstGeom prst="line">
            <a:avLst/>
          </a:prstGeom>
          <a:ln w="57150">
            <a:solidFill>
              <a:srgbClr val="00B4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/>
          <p:cNvCxnSpPr/>
          <p:nvPr/>
        </p:nvCxnSpPr>
        <p:spPr>
          <a:xfrm flipV="1">
            <a:off x="2063552" y="3356992"/>
            <a:ext cx="0" cy="432048"/>
          </a:xfrm>
          <a:prstGeom prst="line">
            <a:avLst/>
          </a:prstGeom>
          <a:ln w="28575">
            <a:solidFill>
              <a:srgbClr val="5E4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ixaDeTexto 37"/>
          <p:cNvSpPr txBox="1"/>
          <p:nvPr/>
        </p:nvSpPr>
        <p:spPr>
          <a:xfrm>
            <a:off x="1557268" y="2348880"/>
            <a:ext cx="1082348" cy="923330"/>
          </a:xfrm>
          <a:prstGeom prst="rect">
            <a:avLst/>
          </a:prstGeom>
          <a:noFill/>
          <a:ln w="28575">
            <a:solidFill>
              <a:srgbClr val="5E4299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dirty="0" smtClean="0">
                <a:latin typeface="Arial" pitchFamily="34" charset="0"/>
                <a:cs typeface="Arial" pitchFamily="34" charset="0"/>
              </a:rPr>
              <a:t>08/06/20</a:t>
            </a:r>
          </a:p>
          <a:p>
            <a:pPr algn="ctr"/>
            <a:r>
              <a:rPr lang="pt-BR" dirty="0" smtClean="0">
                <a:latin typeface="Arial" pitchFamily="34" charset="0"/>
                <a:cs typeface="Arial" pitchFamily="34" charset="0"/>
              </a:rPr>
              <a:t>Bolsas:</a:t>
            </a:r>
          </a:p>
          <a:p>
            <a:pPr algn="ctr"/>
            <a:r>
              <a:rPr lang="pt-BR" dirty="0" smtClean="0">
                <a:latin typeface="Arial" pitchFamily="34" charset="0"/>
                <a:cs typeface="Arial" pitchFamily="34" charset="0"/>
              </a:rPr>
              <a:t>Pedido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3465004"/>
            <a:ext cx="576064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5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13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74" y="2996952"/>
            <a:ext cx="4609778" cy="2808312"/>
          </a:xfrm>
          <a:prstGeom prst="rect">
            <a:avLst/>
          </a:prstGeom>
        </p:spPr>
      </p:pic>
      <p:pic>
        <p:nvPicPr>
          <p:cNvPr id="4" name="Picture 2" descr="https://www.sbfte.org.br/wp-content/uploads/2021/05/banner2021_corrigid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441" y="35910"/>
            <a:ext cx="8983095" cy="209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1" t="5707" r="-269" b="2457"/>
          <a:stretch>
            <a:fillRect/>
          </a:stretch>
        </p:blipFill>
        <p:spPr bwMode="auto">
          <a:xfrm>
            <a:off x="6744072" y="2708421"/>
            <a:ext cx="3960440" cy="338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775520" y="5909128"/>
            <a:ext cx="3139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/>
              <a:t>Entrega ao Presidente da SBFTE</a:t>
            </a:r>
          </a:p>
          <a:p>
            <a:pPr algn="ctr"/>
            <a:r>
              <a:rPr lang="pt-BR" dirty="0" smtClean="0"/>
              <a:t>(03/11/2021)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34850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/>
          </p:cNvSpPr>
          <p:nvPr/>
        </p:nvSpPr>
        <p:spPr>
          <a:xfrm>
            <a:off x="1676400" y="152400"/>
            <a:ext cx="9144000" cy="8001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pt-BR" sz="3200" dirty="0"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656" y="1390650"/>
            <a:ext cx="6472336" cy="491804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="" xmlns:a16="http://schemas.microsoft.com/office/drawing/2014/main" id="{DDCFC591-822F-4D14-B08B-99025E9C7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93" y="50670"/>
            <a:ext cx="10681864" cy="1238087"/>
          </a:xfrm>
        </p:spPr>
        <p:txBody>
          <a:bodyPr>
            <a:normAutofit/>
          </a:bodyPr>
          <a:lstStyle/>
          <a:p>
            <a:r>
              <a:rPr lang="pt-BR" dirty="0"/>
              <a:t>Componentes Do Jogo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C68A132-D7C7-4819-842E-916DBEF8B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9390" y="6421870"/>
            <a:ext cx="2851265" cy="365125"/>
          </a:xfrm>
        </p:spPr>
        <p:txBody>
          <a:bodyPr/>
          <a:lstStyle/>
          <a:p>
            <a:fld id="{587B3DEC-25EA-4250-B2B6-1E86ABF41135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886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354337" y="1215740"/>
            <a:ext cx="4477032" cy="5205698"/>
          </a:xfrm>
          <a:prstGeom prst="rect">
            <a:avLst/>
          </a:prstGeom>
        </p:spPr>
        <p:txBody>
          <a:bodyPr wrap="square">
            <a:normAutofit fontScale="92500" lnSpcReduction="10000"/>
          </a:bodyPr>
          <a:lstStyle/>
          <a:p>
            <a:pPr lvl="0"/>
            <a:r>
              <a:rPr lang="pt-BR" sz="24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 tabuleiro (grade 5 x 6)</a:t>
            </a:r>
          </a:p>
          <a:p>
            <a:pPr lvl="0"/>
            <a:r>
              <a:rPr lang="pt-BR" sz="24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 mapa do processo </a:t>
            </a:r>
          </a:p>
          <a:p>
            <a:pPr lvl="0"/>
            <a:r>
              <a:rPr lang="pt-BR" sz="24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 carta de Início</a:t>
            </a:r>
          </a:p>
          <a:p>
            <a:pPr lvl="0"/>
            <a:r>
              <a:rPr lang="pt-BR" sz="24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 cartas FDA</a:t>
            </a:r>
          </a:p>
          <a:p>
            <a:pPr lvl="0"/>
            <a:r>
              <a:rPr lang="pt-BR" sz="24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29 cartas de tarefa</a:t>
            </a:r>
          </a:p>
          <a:p>
            <a:pPr lvl="0"/>
            <a:r>
              <a:rPr lang="pt-BR" sz="24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58 cartas de Bônus/Revés </a:t>
            </a:r>
          </a:p>
          <a:p>
            <a:pPr lvl="0"/>
            <a:r>
              <a:rPr lang="pt-BR" sz="24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 cartas de poder </a:t>
            </a:r>
          </a:p>
          <a:p>
            <a:pPr lvl="0"/>
            <a:r>
              <a:rPr lang="pt-BR" sz="24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Notas de dinheiro </a:t>
            </a:r>
          </a:p>
          <a:p>
            <a:pPr lvl="0"/>
            <a:r>
              <a:rPr lang="pt-BR" sz="24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pt-BR" sz="20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35 notas de 1 (Milhão)</a:t>
            </a:r>
          </a:p>
          <a:p>
            <a:pPr lvl="1"/>
            <a:r>
              <a:rPr lang="pt-BR" sz="20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35 notas de 2 (Milhões)</a:t>
            </a:r>
          </a:p>
          <a:p>
            <a:pPr lvl="1"/>
            <a:r>
              <a:rPr lang="pt-BR" sz="20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35 notas de 5 (Milhões)</a:t>
            </a:r>
          </a:p>
          <a:p>
            <a:pPr lvl="1"/>
            <a:r>
              <a:rPr lang="pt-BR" sz="20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10 notas de 10 (Milhões)</a:t>
            </a:r>
          </a:p>
          <a:p>
            <a:pPr lvl="0"/>
            <a:r>
              <a:rPr lang="pt-BR" sz="24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 peões</a:t>
            </a:r>
          </a:p>
          <a:p>
            <a:pPr lvl="0"/>
            <a:r>
              <a:rPr lang="pt-BR" sz="24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 dado de 6 faces </a:t>
            </a:r>
          </a:p>
          <a:p>
            <a:pPr lvl="0"/>
            <a:r>
              <a:rPr lang="pt-BR" sz="24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31 </a:t>
            </a:r>
            <a:r>
              <a:rPr lang="pt-BR" sz="2400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chatons</a:t>
            </a:r>
            <a:r>
              <a:rPr lang="pt-BR" sz="24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de acrílico</a:t>
            </a:r>
          </a:p>
          <a:p>
            <a:pPr lvl="0"/>
            <a:r>
              <a:rPr lang="pt-BR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 livro </a:t>
            </a:r>
          </a:p>
          <a:p>
            <a:pPr lvl="0"/>
            <a:r>
              <a:rPr lang="pt-BR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 manual de regras</a:t>
            </a:r>
          </a:p>
        </p:txBody>
      </p:sp>
      <p:sp>
        <p:nvSpPr>
          <p:cNvPr id="4" name="Título 3"/>
          <p:cNvSpPr txBox="1">
            <a:spLocks/>
          </p:cNvSpPr>
          <p:nvPr/>
        </p:nvSpPr>
        <p:spPr>
          <a:xfrm>
            <a:off x="1676400" y="152400"/>
            <a:ext cx="9144000" cy="8001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pt-BR" sz="3200" dirty="0"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3952" y="1289050"/>
            <a:ext cx="5472608" cy="501964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="" xmlns:a16="http://schemas.microsoft.com/office/drawing/2014/main" id="{A7BEB8EA-2837-44A7-9C04-A3534A6AD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93" y="50670"/>
            <a:ext cx="10681864" cy="1238087"/>
          </a:xfrm>
        </p:spPr>
        <p:txBody>
          <a:bodyPr>
            <a:normAutofit/>
          </a:bodyPr>
          <a:lstStyle/>
          <a:p>
            <a:r>
              <a:rPr lang="pt-BR" dirty="0"/>
              <a:t>Componentes Do Jogo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7F5DBC0-1ECE-4540-9D27-E82FAF6B5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9390" y="6421870"/>
            <a:ext cx="2851265" cy="365125"/>
          </a:xfrm>
        </p:spPr>
        <p:txBody>
          <a:bodyPr/>
          <a:lstStyle/>
          <a:p>
            <a:fld id="{587B3DEC-25EA-4250-B2B6-1E86ABF41135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283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04"/>
          <a:stretch/>
        </p:blipFill>
        <p:spPr>
          <a:xfrm>
            <a:off x="0" y="-1140837"/>
            <a:ext cx="12192000" cy="809822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0532" y="72010"/>
            <a:ext cx="1585149" cy="119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2591F4-475A-4919-BAED-D023EAD99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725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5" y="4641188"/>
            <a:ext cx="1642068" cy="1780682"/>
          </a:xfrm>
          <a:prstGeom prst="rect">
            <a:avLst/>
          </a:prstGeom>
        </p:spPr>
      </p:pic>
      <p:sp>
        <p:nvSpPr>
          <p:cNvPr id="12" name="Speech Bubble: Oval 11">
            <a:extLst>
              <a:ext uri="{FF2B5EF4-FFF2-40B4-BE49-F238E27FC236}">
                <a16:creationId xmlns="" xmlns:a16="http://schemas.microsoft.com/office/drawing/2014/main" id="{77BD67DB-C72E-4EF1-9436-52C33048EB96}"/>
              </a:ext>
            </a:extLst>
          </p:cNvPr>
          <p:cNvSpPr/>
          <p:nvPr/>
        </p:nvSpPr>
        <p:spPr>
          <a:xfrm>
            <a:off x="912492" y="1926315"/>
            <a:ext cx="5866685" cy="3005369"/>
          </a:xfrm>
          <a:prstGeom prst="wedgeEllipseCallout">
            <a:avLst>
              <a:gd name="adj1" fmla="val -45175"/>
              <a:gd name="adj2" fmla="val 46891"/>
            </a:avLst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847528" y="0"/>
            <a:ext cx="3960440" cy="650967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pt-BR" sz="2000" dirty="0">
                <a:solidFill>
                  <a:srgbClr val="FF0000"/>
                </a:solidFill>
                <a:latin typeface="Montserrat Black" panose="00000A00000000000000" pitchFamily="2" charset="0"/>
                <a:cs typeface="Arial" pitchFamily="34" charset="0"/>
              </a:rPr>
              <a:t>Denise P. de Carvalho</a:t>
            </a:r>
          </a:p>
          <a:p>
            <a:pPr algn="ctr"/>
            <a:r>
              <a:rPr lang="pt-BR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(Reitora, UFRJ)</a:t>
            </a:r>
          </a:p>
          <a:p>
            <a:pPr algn="ctr"/>
            <a:endParaRPr lang="pt-BR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2000" dirty="0">
                <a:solidFill>
                  <a:srgbClr val="FF0000"/>
                </a:solidFill>
                <a:latin typeface="Montserrat Black" panose="00000A00000000000000" pitchFamily="2" charset="0"/>
                <a:cs typeface="Arial" pitchFamily="34" charset="0"/>
              </a:rPr>
              <a:t>João Batista Calixto</a:t>
            </a:r>
          </a:p>
          <a:p>
            <a:pPr algn="ctr"/>
            <a:r>
              <a:rPr lang="pt-BR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(</a:t>
            </a:r>
            <a:r>
              <a:rPr lang="pt-BR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CIEnP</a:t>
            </a:r>
            <a:r>
              <a:rPr lang="pt-BR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)</a:t>
            </a:r>
            <a:endParaRPr lang="pt-BR" dirty="0"/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r>
              <a:rPr lang="pt-BR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“......jogo de tabuleiro lúdico e muito bem pensado e construído, que permite aos jogadores discutirem todas as etapas de desenvolvimento de medicamentos.....</a:t>
            </a:r>
          </a:p>
          <a:p>
            <a:pPr algn="ctr"/>
            <a:r>
              <a:rPr lang="pt-BR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O jogo define, com muita clareza e com exemplos criativos e relevantes, muitos termos de grande relevância ...”</a:t>
            </a:r>
          </a:p>
          <a:p>
            <a:pPr algn="just"/>
            <a:endParaRPr lang="pt-BR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pt-BR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pt-BR" sz="2000" dirty="0">
                <a:solidFill>
                  <a:srgbClr val="FF0000"/>
                </a:solidFill>
                <a:latin typeface="Montserrat Black" panose="00000A00000000000000" pitchFamily="2" charset="0"/>
                <a:cs typeface="Arial" pitchFamily="34" charset="0"/>
              </a:rPr>
              <a:t>Carolina N. </a:t>
            </a:r>
            <a:r>
              <a:rPr lang="pt-BR" sz="2000" dirty="0" err="1">
                <a:solidFill>
                  <a:srgbClr val="FF0000"/>
                </a:solidFill>
                <a:latin typeface="Montserrat Black" panose="00000A00000000000000" pitchFamily="2" charset="0"/>
                <a:cs typeface="Arial" pitchFamily="34" charset="0"/>
              </a:rPr>
              <a:t>Spiegel</a:t>
            </a:r>
            <a:endParaRPr lang="pt-BR" sz="2000" dirty="0">
              <a:solidFill>
                <a:srgbClr val="FF0000"/>
              </a:solidFill>
              <a:latin typeface="Montserrat Black" panose="00000A00000000000000" pitchFamily="2" charset="0"/>
              <a:cs typeface="Arial" pitchFamily="34" charset="0"/>
            </a:endParaRPr>
          </a:p>
          <a:p>
            <a:pPr algn="ctr"/>
            <a:r>
              <a:rPr lang="pt-BR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(IB, UFF)</a:t>
            </a:r>
          </a:p>
          <a:p>
            <a:pPr algn="ctr"/>
            <a:r>
              <a:rPr lang="pt-BR" sz="2000" dirty="0">
                <a:solidFill>
                  <a:srgbClr val="FF0000"/>
                </a:solidFill>
                <a:latin typeface="Montserrat Black" panose="00000A00000000000000" pitchFamily="2" charset="0"/>
                <a:cs typeface="Arial" pitchFamily="34" charset="0"/>
              </a:rPr>
              <a:t>Marco Aurélio Martins </a:t>
            </a:r>
          </a:p>
          <a:p>
            <a:pPr lvl="1" algn="ctr"/>
            <a:r>
              <a:rPr lang="pt-BR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(FIOCRUZ &amp; SBFTE)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4112" y="260648"/>
            <a:ext cx="4210761" cy="583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76C50776-5555-4988-BBE6-2D29867AF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17</a:t>
            </a:fld>
            <a:endParaRPr lang="pt-BR"/>
          </a:p>
        </p:txBody>
      </p:sp>
      <p:sp>
        <p:nvSpPr>
          <p:cNvPr id="13" name="Arrow: Right 12">
            <a:extLst>
              <a:ext uri="{FF2B5EF4-FFF2-40B4-BE49-F238E27FC236}">
                <a16:creationId xmlns="" xmlns:a16="http://schemas.microsoft.com/office/drawing/2014/main" id="{9847C164-718A-4A9A-A23D-799E57257397}"/>
              </a:ext>
            </a:extLst>
          </p:cNvPr>
          <p:cNvSpPr/>
          <p:nvPr/>
        </p:nvSpPr>
        <p:spPr>
          <a:xfrm>
            <a:off x="6505114" y="2022914"/>
            <a:ext cx="648072" cy="57606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466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54296"/>
            <a:ext cx="12192000" cy="812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267B13-2EEF-4814-8850-3B13F29CB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617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2024" y="404664"/>
            <a:ext cx="5050363" cy="5641926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5480" y="0"/>
            <a:ext cx="3979604" cy="6129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F003A5B-906E-49EA-8EA8-1E89EEC6E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554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AA6728-892F-4949-AE0C-A240B2FB7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93" y="50670"/>
            <a:ext cx="10681864" cy="1238087"/>
          </a:xfrm>
        </p:spPr>
        <p:txBody>
          <a:bodyPr/>
          <a:lstStyle/>
          <a:p>
            <a:r>
              <a:rPr lang="pt-BR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CF613A7-8DA3-44FA-9B4E-9F1C30D0FE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1358007"/>
            <a:ext cx="11809312" cy="492536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200000"/>
              </a:lnSpc>
            </a:pPr>
            <a:r>
              <a:rPr lang="pt-BR" dirty="0"/>
              <a:t>APRESENTAÇÃO DOS ALUNOS</a:t>
            </a:r>
          </a:p>
          <a:p>
            <a:pPr>
              <a:lnSpc>
                <a:spcPct val="200000"/>
              </a:lnSpc>
            </a:pPr>
            <a:r>
              <a:rPr lang="pt-BR" dirty="0"/>
              <a:t>APRESENTAÇÃO DO JOGO SCREENER</a:t>
            </a:r>
          </a:p>
          <a:p>
            <a:pPr>
              <a:lnSpc>
                <a:spcPct val="200000"/>
              </a:lnSpc>
            </a:pPr>
            <a:r>
              <a:rPr lang="pt-BR" dirty="0"/>
              <a:t>ARTIGO DE REFERÊNCIA A LER ANTES DO JOGO</a:t>
            </a:r>
          </a:p>
          <a:p>
            <a:pPr>
              <a:lnSpc>
                <a:spcPct val="200000"/>
              </a:lnSpc>
            </a:pPr>
            <a:r>
              <a:rPr lang="pt-BR" dirty="0"/>
              <a:t>CRONOGRAMA DA DISCIPLINA</a:t>
            </a:r>
          </a:p>
          <a:p>
            <a:pPr>
              <a:lnSpc>
                <a:spcPct val="200000"/>
              </a:lnSpc>
            </a:pPr>
            <a:r>
              <a:rPr lang="pt-BR" dirty="0"/>
              <a:t>ESCOLHA DO PROJETO DE MEDICAMENTO</a:t>
            </a:r>
          </a:p>
          <a:p>
            <a:pPr>
              <a:lnSpc>
                <a:spcPct val="200000"/>
              </a:lnSpc>
            </a:pPr>
            <a:endParaRPr lang="pt-BR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="" xmlns:a16="http://schemas.microsoft.com/office/drawing/2014/main" id="{5FF4DC30-768D-4424-A915-2ABD9DA1A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9390" y="6421870"/>
            <a:ext cx="2851265" cy="365125"/>
          </a:xfrm>
        </p:spPr>
        <p:txBody>
          <a:bodyPr/>
          <a:lstStyle/>
          <a:p>
            <a:fld id="{587B3DEC-25EA-4250-B2B6-1E86ABF41135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447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6758"/>
            <a:ext cx="12192000" cy="81279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A871241-177E-4FBD-9793-AE4B03322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797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419"/>
            <a:ext cx="12207475" cy="81383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B03B0F5-BFCB-40BA-8339-7D96378ED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767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919536" y="1324203"/>
            <a:ext cx="8805672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Cada jogador representa uma empresa ou equipe em busca de registro de um novo medicamento. Para isto é necessário cumprir todas as </a:t>
            </a:r>
            <a:r>
              <a:rPr lang="pt-BR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29 tarefas </a:t>
            </a:r>
            <a:r>
              <a:rPr lang="pt-BR" sz="24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de cada uma das </a:t>
            </a:r>
            <a:r>
              <a:rPr lang="pt-BR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sete etapas </a:t>
            </a:r>
            <a:r>
              <a:rPr lang="pt-BR" sz="24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que fazem parte do processo de descoberta e desenvolvimento de fármacos, detalhadas no </a:t>
            </a:r>
            <a:r>
              <a:rPr lang="pt-BR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MAPA DO PROCESSO.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5640" y="3233851"/>
            <a:ext cx="7056784" cy="3277943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="" xmlns:a16="http://schemas.microsoft.com/office/drawing/2014/main" id="{44DE5436-B960-4146-B8A5-4120C353E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000" dirty="0"/>
              <a:t>Dinâmica Do Jogo </a:t>
            </a:r>
            <a:br>
              <a:rPr lang="pt-BR" sz="4000" dirty="0"/>
            </a:br>
            <a:r>
              <a:rPr lang="pt-BR" sz="4000" dirty="0"/>
              <a:t>1. Aspectos Gerais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49C3B93-50E9-45F2-B34A-5565CFDFF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885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51384" y="1967929"/>
            <a:ext cx="666135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Apesar de competir, </a:t>
            </a:r>
            <a:r>
              <a:rPr lang="pt-BR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todos colaboram para colecionar um </a:t>
            </a:r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único conjunto de cartas de tarefa</a:t>
            </a:r>
            <a:r>
              <a:rPr lang="pt-BR" sz="2000" b="1" dirty="0"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pt-BR" sz="2000" b="1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Os jogadores devem </a:t>
            </a:r>
            <a:r>
              <a:rPr lang="pt-BR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achar e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comprar as cartas de tarefa </a:t>
            </a:r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 sua ordem exata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Isto 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significa que a primeira 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carta a 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ser coletada é a 1A, a 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segunda a 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1B, até a última carta (FDA-NDA)</a:t>
            </a:r>
          </a:p>
          <a:p>
            <a:pPr marL="342900" indent="-342900">
              <a:buFontTx/>
              <a:buChar char="-"/>
            </a:pPr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r>
              <a:rPr lang="pt-BR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Ganhará </a:t>
            </a:r>
            <a:r>
              <a:rPr lang="pt-BR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 jogador que coletar </a:t>
            </a:r>
            <a:r>
              <a:rPr lang="pt-BR" sz="20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mais cartas</a:t>
            </a:r>
            <a:r>
              <a:rPr lang="pt-BR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marL="342900" indent="-342900">
              <a:buFontTx/>
              <a:buChar char="-"/>
            </a:pPr>
            <a:endParaRPr lang="pt-BR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Em caso de empate, ganhará o jogador que tiver </a:t>
            </a:r>
            <a:r>
              <a:rPr lang="pt-BR" sz="20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mais dinheiro. </a:t>
            </a:r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B6ECB6CE-FE01-47AC-9FCC-0DA9ED8C5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93" y="50670"/>
            <a:ext cx="10681864" cy="1238087"/>
          </a:xfrm>
        </p:spPr>
        <p:txBody>
          <a:bodyPr>
            <a:noAutofit/>
          </a:bodyPr>
          <a:lstStyle/>
          <a:p>
            <a:r>
              <a:rPr lang="pt-BR" sz="4000" dirty="0"/>
              <a:t>Dinâmica Do Jogo </a:t>
            </a:r>
            <a:br>
              <a:rPr lang="pt-BR" sz="4000" dirty="0"/>
            </a:br>
            <a:r>
              <a:rPr lang="pt-BR" sz="4000" dirty="0"/>
              <a:t>1. Aspectos Gerais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D0BE7FF-1055-44B3-9446-6D03A245F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9390" y="6421870"/>
            <a:ext cx="2851265" cy="365125"/>
          </a:xfrm>
        </p:spPr>
        <p:txBody>
          <a:bodyPr/>
          <a:lstStyle/>
          <a:p>
            <a:fld id="{587B3DEC-25EA-4250-B2B6-1E86ABF41135}" type="slidenum">
              <a:rPr lang="pt-BR" smtClean="0"/>
              <a:pPr/>
              <a:t>23</a:t>
            </a:fld>
            <a:endParaRPr lang="pt-BR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3D3E702C-FF7A-442F-8D36-F61E01D7AC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5174" y="297909"/>
            <a:ext cx="4219418" cy="590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67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71373723-8A76-4A2C-8A41-67CDEE206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93" y="50670"/>
            <a:ext cx="10681864" cy="1238087"/>
          </a:xfrm>
        </p:spPr>
        <p:txBody>
          <a:bodyPr>
            <a:noAutofit/>
          </a:bodyPr>
          <a:lstStyle/>
          <a:p>
            <a:r>
              <a:rPr lang="pt-BR" sz="4000" dirty="0"/>
              <a:t>Dinâmica Do Jogo </a:t>
            </a:r>
            <a:br>
              <a:rPr lang="pt-BR" sz="4000" dirty="0"/>
            </a:br>
            <a:r>
              <a:rPr lang="pt-BR" sz="4000" dirty="0"/>
              <a:t>2. Detalhamento</a:t>
            </a:r>
          </a:p>
        </p:txBody>
      </p:sp>
      <p:sp>
        <p:nvSpPr>
          <p:cNvPr id="8" name="Retângulo 7"/>
          <p:cNvSpPr/>
          <p:nvPr/>
        </p:nvSpPr>
        <p:spPr>
          <a:xfrm>
            <a:off x="623392" y="1496896"/>
            <a:ext cx="10441160" cy="4792896"/>
          </a:xfrm>
          <a:prstGeom prst="rect">
            <a:avLst/>
          </a:prstGeom>
        </p:spPr>
        <p:txBody>
          <a:bodyPr wrap="square">
            <a:normAutofit lnSpcReduction="10000"/>
          </a:bodyPr>
          <a:lstStyle/>
          <a:p>
            <a:r>
              <a:rPr lang="pt-BR" sz="2800" b="1" u="sng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NO INÍCIO DO JOGO</a:t>
            </a:r>
          </a:p>
          <a:p>
            <a:endParaRPr lang="pt-BR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pt-BR" sz="28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Cada jogador declara o </a:t>
            </a:r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tipo de medicamento que quer desenvolver</a:t>
            </a:r>
            <a:r>
              <a:rPr lang="pt-BR" sz="2800" b="1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, </a:t>
            </a:r>
            <a:r>
              <a:rPr lang="pt-BR" sz="28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por exemplo:</a:t>
            </a:r>
          </a:p>
          <a:p>
            <a:r>
              <a:rPr lang="pt-BR" sz="24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	 - </a:t>
            </a:r>
            <a:r>
              <a:rPr lang="pt-BR" sz="2400" i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um comprimido de liberação imediata contendo um 	</a:t>
            </a:r>
            <a:r>
              <a:rPr lang="pt-BR" sz="2400" i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antagonista </a:t>
            </a:r>
            <a:r>
              <a:rPr lang="pt-BR" sz="2400" i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de </a:t>
            </a:r>
            <a:r>
              <a:rPr lang="pt-BR" sz="2400" i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				receptores </a:t>
            </a:r>
            <a:r>
              <a:rPr lang="pt-BR" sz="2400" i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D3 da dopamina para </a:t>
            </a:r>
            <a:r>
              <a:rPr lang="pt-BR" sz="2400" i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tratamento </a:t>
            </a:r>
            <a:r>
              <a:rPr lang="pt-BR" sz="2400" i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da esquizofrenia; </a:t>
            </a:r>
          </a:p>
          <a:p>
            <a:endParaRPr lang="pt-BR" sz="2400" i="1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  <a:p>
            <a:r>
              <a:rPr lang="pt-BR" sz="2400" i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	 - uma pomada contendo um fármaco antiparasitário</a:t>
            </a:r>
            <a:r>
              <a:rPr lang="pt-BR" sz="2400" i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,</a:t>
            </a:r>
            <a:r>
              <a:rPr lang="pt-BR" sz="2400" i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	sem alvo molecular </a:t>
            </a:r>
            <a:r>
              <a:rPr lang="pt-BR" sz="2400" i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			predefinido</a:t>
            </a:r>
            <a:r>
              <a:rPr lang="pt-BR" sz="2400" i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, para tratamento </a:t>
            </a:r>
            <a:r>
              <a:rPr lang="pt-BR" sz="2400" i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de </a:t>
            </a:r>
            <a:r>
              <a:rPr lang="pt-BR" sz="2400" i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Leishmaniose cutânea. </a:t>
            </a:r>
          </a:p>
          <a:p>
            <a:endParaRPr lang="pt-BR" sz="240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  <a:p>
            <a:r>
              <a:rPr lang="pt-BR" sz="24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- </a:t>
            </a:r>
            <a:r>
              <a:rPr lang="pt-BR" sz="28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Estas características poderão eventualmente </a:t>
            </a:r>
            <a:r>
              <a:rPr lang="pt-BR" sz="2800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direcionar </a:t>
            </a:r>
            <a:r>
              <a:rPr lang="pt-BR" sz="28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uma resposta do jogador ou um </a:t>
            </a:r>
            <a:r>
              <a:rPr lang="pt-BR" sz="2800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desfecho </a:t>
            </a:r>
            <a:r>
              <a:rPr lang="pt-BR" sz="28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de alguma carta de Bônus/Revés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0AAB19C-8F91-4A8C-A7B0-2579C0067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9390" y="6421870"/>
            <a:ext cx="2851265" cy="365125"/>
          </a:xfrm>
        </p:spPr>
        <p:txBody>
          <a:bodyPr/>
          <a:lstStyle/>
          <a:p>
            <a:fld id="{587B3DEC-25EA-4250-B2B6-1E86ABF41135}" type="slidenum">
              <a:rPr lang="pt-BR" smtClean="0"/>
              <a:pPr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461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631504" y="2060848"/>
            <a:ext cx="83529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u="sng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NO INÍCIO DO JOGO</a:t>
            </a:r>
          </a:p>
          <a:p>
            <a:endParaRPr lang="pt-BR" sz="3200" dirty="0"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  <a:p>
            <a:r>
              <a:rPr lang="pt-BR" sz="32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Cada jogador recebe uma</a:t>
            </a:r>
            <a:r>
              <a:rPr lang="pt-BR" sz="32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pt-B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carta de poder </a:t>
            </a:r>
            <a:r>
              <a:rPr lang="pt-BR" sz="32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assim</a:t>
            </a:r>
            <a:r>
              <a:rPr lang="pt-BR" sz="32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pt-BR" sz="32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como</a:t>
            </a:r>
            <a:r>
              <a:rPr lang="pt-BR" sz="32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pt-B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notas de dinheiro </a:t>
            </a:r>
            <a:r>
              <a:rPr lang="pt-BR" sz="32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para comprar as cartas de tarefas e pagar multas por eventuais reveses.</a:t>
            </a: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607C51EA-DAEA-4F15-B419-B26175215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000"/>
              <a:t>Dinâmica Do Jogo </a:t>
            </a:r>
            <a:br>
              <a:rPr lang="pt-BR" sz="4000"/>
            </a:br>
            <a:r>
              <a:rPr lang="pt-BR" sz="4000"/>
              <a:t>2. Detalhamento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B54A2396-5FDE-4B9B-A791-8634D0D2D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537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199456" y="2397948"/>
            <a:ext cx="2116285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schemeClr val="tx1">
                    <a:lumMod val="50000"/>
                  </a:schemeClr>
                </a:solidFill>
                <a:latin typeface="Montserrat Black" panose="00000A00000000000000" pitchFamily="2" charset="0"/>
                <a:cs typeface="Arial" pitchFamily="34" charset="0"/>
              </a:rPr>
              <a:t>6 </a:t>
            </a:r>
          </a:p>
          <a:p>
            <a:pPr algn="ctr"/>
            <a:r>
              <a:rPr lang="pt-BR" sz="3200" b="1" dirty="0">
                <a:solidFill>
                  <a:schemeClr val="tx1">
                    <a:lumMod val="50000"/>
                  </a:schemeClr>
                </a:solidFill>
                <a:latin typeface="Montserrat Black" panose="00000A00000000000000" pitchFamily="2" charset="0"/>
                <a:cs typeface="Arial" pitchFamily="34" charset="0"/>
              </a:rPr>
              <a:t>CARTAS </a:t>
            </a:r>
          </a:p>
          <a:p>
            <a:pPr algn="ctr"/>
            <a:r>
              <a:rPr lang="pt-BR" sz="3200" b="1" dirty="0">
                <a:solidFill>
                  <a:schemeClr val="tx1">
                    <a:lumMod val="50000"/>
                  </a:schemeClr>
                </a:solidFill>
                <a:latin typeface="Montserrat Black" panose="00000A00000000000000" pitchFamily="2" charset="0"/>
                <a:cs typeface="Arial" pitchFamily="34" charset="0"/>
              </a:rPr>
              <a:t>DE </a:t>
            </a:r>
          </a:p>
          <a:p>
            <a:pPr algn="ctr"/>
            <a:r>
              <a:rPr lang="pt-BR" sz="3200" b="1" dirty="0">
                <a:solidFill>
                  <a:schemeClr val="tx1">
                    <a:lumMod val="50000"/>
                  </a:schemeClr>
                </a:solidFill>
                <a:latin typeface="Montserrat Black" panose="00000A00000000000000" pitchFamily="2" charset="0"/>
                <a:cs typeface="Arial" pitchFamily="34" charset="0"/>
              </a:rPr>
              <a:t>PODER</a:t>
            </a:r>
            <a:endParaRPr lang="pt-BR" sz="2800" dirty="0">
              <a:solidFill>
                <a:schemeClr val="tx1">
                  <a:lumMod val="50000"/>
                </a:schemeClr>
              </a:solidFill>
              <a:latin typeface="Montserrat Black" panose="00000A00000000000000" pitchFamily="2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1824" y="162989"/>
            <a:ext cx="6395299" cy="6275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8806DBA-F860-4E3C-8287-B5A4A6506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895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79376" y="2204864"/>
            <a:ext cx="273630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latin typeface="Montserrat Black" panose="00000A00000000000000" pitchFamily="2" charset="0"/>
                <a:cs typeface="Arial" pitchFamily="34" charset="0"/>
              </a:rPr>
              <a:t>Cada jogador poderá usar sua carta de poder </a:t>
            </a:r>
          </a:p>
          <a:p>
            <a:pPr algn="ctr"/>
            <a:r>
              <a:rPr lang="pt-BR" sz="2800" dirty="0">
                <a:solidFill>
                  <a:srgbClr val="FF0000"/>
                </a:solidFill>
                <a:latin typeface="Montserrat Black" panose="00000A00000000000000" pitchFamily="2" charset="0"/>
                <a:cs typeface="Arial" pitchFamily="34" charset="0"/>
              </a:rPr>
              <a:t>uma única vez.</a:t>
            </a:r>
            <a:endParaRPr lang="pt-BR" sz="2800" dirty="0">
              <a:latin typeface="Montserrat Black" panose="00000A00000000000000" pitchFamily="2" charset="0"/>
              <a:cs typeface="Arial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7728" y="899761"/>
            <a:ext cx="7587717" cy="505847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20E308E-0FFE-49A1-B49E-7DD049C86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058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448" y="1524981"/>
            <a:ext cx="4280929" cy="489688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8048" y="1499335"/>
            <a:ext cx="4392488" cy="489688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="" xmlns:a16="http://schemas.microsoft.com/office/drawing/2014/main" id="{6D98CC47-EA12-43D4-9EC2-5B3F3E3DA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93" y="50670"/>
            <a:ext cx="10681864" cy="1238087"/>
          </a:xfrm>
        </p:spPr>
        <p:txBody>
          <a:bodyPr>
            <a:normAutofit/>
          </a:bodyPr>
          <a:lstStyle/>
          <a:p>
            <a:r>
              <a:rPr lang="pt-BR" dirty="0"/>
              <a:t>Notas De Dinheiro (ISBEF)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3292D5B-9C6F-42E7-98A4-E966991EB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9390" y="6421870"/>
            <a:ext cx="2851265" cy="365125"/>
          </a:xfrm>
        </p:spPr>
        <p:txBody>
          <a:bodyPr/>
          <a:lstStyle/>
          <a:p>
            <a:fld id="{587B3DEC-25EA-4250-B2B6-1E86ABF41135}" type="slidenum">
              <a:rPr lang="pt-BR" smtClean="0"/>
              <a:pPr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913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="" xmlns:a16="http://schemas.microsoft.com/office/drawing/2014/main" id="{D6383C7D-485B-4481-972F-D07492AB5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Preparação do Jogo</a:t>
            </a:r>
          </a:p>
        </p:txBody>
      </p:sp>
      <p:sp>
        <p:nvSpPr>
          <p:cNvPr id="2" name="Título 3"/>
          <p:cNvSpPr txBox="1">
            <a:spLocks/>
          </p:cNvSpPr>
          <p:nvPr/>
        </p:nvSpPr>
        <p:spPr>
          <a:xfrm>
            <a:off x="119336" y="1627187"/>
            <a:ext cx="8910768" cy="183045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lvl="0" algn="just">
              <a:lnSpc>
                <a:spcPct val="100000"/>
              </a:lnSpc>
            </a:pPr>
            <a:endParaRPr lang="pt-BR" sz="2600" dirty="0"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4752" y="1556792"/>
            <a:ext cx="5459820" cy="4550741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="" xmlns:a16="http://schemas.microsoft.com/office/drawing/2014/main" id="{5EECDDC6-9F2F-489B-B0A9-73E554CDDCE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432000" indent="-432000" algn="just">
              <a:lnSpc>
                <a:spcPct val="100000"/>
              </a:lnSpc>
              <a:buAutoNum type="arabicPeriod"/>
            </a:pPr>
            <a:r>
              <a:rPr lang="pt-BR" sz="3600" dirty="0">
                <a:solidFill>
                  <a:schemeClr val="tx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Embaralhar as cartas de tarefa;</a:t>
            </a:r>
          </a:p>
          <a:p>
            <a:pPr marL="432000" indent="-432000" algn="just">
              <a:lnSpc>
                <a:spcPct val="100000"/>
              </a:lnSpc>
              <a:buAutoNum type="arabicPeriod"/>
            </a:pPr>
            <a:r>
              <a:rPr lang="pt-BR" sz="3600" dirty="0">
                <a:solidFill>
                  <a:schemeClr val="tx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Distribuir todas essas cartas em uma </a:t>
            </a:r>
            <a:r>
              <a:rPr lang="pt-BR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grade 5x6</a:t>
            </a:r>
            <a:r>
              <a:rPr lang="pt-BR" sz="3600" dirty="0">
                <a:solidFill>
                  <a:schemeClr val="tx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, com o verso para cima;</a:t>
            </a:r>
          </a:p>
          <a:p>
            <a:pPr marL="432000" indent="-432000" algn="just">
              <a:lnSpc>
                <a:spcPct val="100000"/>
              </a:lnSpc>
              <a:buAutoNum type="arabicPeriod"/>
            </a:pPr>
            <a:r>
              <a:rPr lang="pt-BR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Essas cartas formam o </a:t>
            </a:r>
            <a:r>
              <a:rPr lang="pt-BR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espaço do jogo</a:t>
            </a:r>
            <a:r>
              <a:rPr lang="pt-BR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: cada carta é uma casa por onde as peças vão se movimentar;</a:t>
            </a:r>
          </a:p>
          <a:p>
            <a:pPr marL="432000" indent="-432000" algn="just">
              <a:lnSpc>
                <a:spcPct val="100000"/>
              </a:lnSpc>
              <a:buAutoNum type="arabicPeriod"/>
            </a:pPr>
            <a:r>
              <a:rPr lang="pt-BR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As </a:t>
            </a:r>
            <a:r>
              <a:rPr lang="pt-BR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cartas FDA </a:t>
            </a:r>
            <a:r>
              <a:rPr lang="pt-BR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ficam debaixo da carta de início </a:t>
            </a:r>
          </a:p>
          <a:p>
            <a:pPr marL="432000" indent="-432000" algn="just">
              <a:lnSpc>
                <a:spcPct val="100000"/>
              </a:lnSpc>
              <a:buAutoNum type="arabicPeriod"/>
            </a:pPr>
            <a:r>
              <a:rPr lang="pt-BR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Colocar o </a:t>
            </a:r>
            <a:r>
              <a:rPr lang="pt-BR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mapa do processo </a:t>
            </a:r>
            <a:r>
              <a:rPr lang="pt-BR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sobre a mesa;</a:t>
            </a:r>
            <a:r>
              <a:rPr lang="pt-BR" sz="32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1016C9C-7FB0-4B2B-93F2-98470CE10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600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F6DDB6F3-2BAE-440A-8F3D-076A83115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93" y="50670"/>
            <a:ext cx="10681864" cy="1238087"/>
          </a:xfrm>
        </p:spPr>
        <p:txBody>
          <a:bodyPr>
            <a:normAutofit/>
          </a:bodyPr>
          <a:lstStyle/>
          <a:p>
            <a:r>
              <a:rPr lang="pt-BR" dirty="0"/>
              <a:t>Apresentação dos Alunos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3DB4B02-B33F-4760-856C-D2B20760B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A0769401-E2B5-4467-9692-129FD0D13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056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3952" y="1700808"/>
            <a:ext cx="5760000" cy="3901032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="" xmlns:a16="http://schemas.microsoft.com/office/drawing/2014/main" id="{DFCDBACE-F6DD-4F49-ABAA-90DF6ACCB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Preparação do Jogo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="" xmlns:a16="http://schemas.microsoft.com/office/drawing/2014/main" id="{59488C6D-4B29-4954-A9A4-05464186E2E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rabicPeriod" startAt="6"/>
            </a:pPr>
            <a:r>
              <a:rPr lang="pt-BR" sz="32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Colocar as </a:t>
            </a:r>
            <a:r>
              <a:rPr lang="pt-BR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cartas de Bônus/Revés</a:t>
            </a:r>
            <a:r>
              <a:rPr lang="pt-BR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pt-BR" sz="32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sobre a mesa organizadas em sete pilhas conforme numeração</a:t>
            </a:r>
            <a:r>
              <a:rPr lang="pt-BR" sz="36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;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 startAt="6"/>
            </a:pPr>
            <a:r>
              <a:rPr lang="pt-BR" sz="36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Distribuir para cada jogador um conjunto inicial de </a:t>
            </a:r>
            <a:r>
              <a:rPr lang="pt-BR" sz="36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notas:</a:t>
            </a:r>
            <a:endParaRPr lang="pt-BR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  <a:p>
            <a:pPr marL="457200" lvl="1" indent="0">
              <a:spcAft>
                <a:spcPts val="600"/>
              </a:spcAft>
              <a:buNone/>
            </a:pPr>
            <a:r>
              <a:rPr lang="pt-BR" dirty="0" smtClean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	5 </a:t>
            </a:r>
            <a:r>
              <a:rPr lang="pt-BR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notas de 1$ e 2$, 3 notas </a:t>
            </a:r>
            <a:r>
              <a:rPr lang="pt-BR" dirty="0" smtClean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	de </a:t>
            </a:r>
            <a:r>
              <a:rPr lang="pt-BR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5$ e uma de 10$;</a:t>
            </a:r>
            <a:endParaRPr lang="pt-BR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  <a:p>
            <a:pPr marL="742950" indent="-742950">
              <a:spcAft>
                <a:spcPts val="600"/>
              </a:spcAft>
              <a:buFont typeface="+mj-lt"/>
              <a:buAutoNum type="arabicPeriod" startAt="6"/>
            </a:pPr>
            <a:r>
              <a:rPr lang="pt-BR" sz="36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Os 6 peões são colocados sobre a carta de início;</a:t>
            </a:r>
          </a:p>
          <a:p>
            <a:pPr marL="742950" indent="-742950">
              <a:buFont typeface="+mj-lt"/>
              <a:buAutoNum type="arabicPeriod" startAt="6"/>
            </a:pPr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5B86E87-EFD9-43D0-BBCC-78F4F2EE5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213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75453" y="1953321"/>
            <a:ext cx="10817091" cy="4468570"/>
          </a:xfrm>
          <a:prstGeom prst="rect">
            <a:avLst/>
          </a:prstGeom>
        </p:spPr>
        <p:txBody>
          <a:bodyPr wrap="square">
            <a:normAutofit fontScale="92500" lnSpcReduction="10000"/>
          </a:bodyPr>
          <a:lstStyle/>
          <a:p>
            <a:endParaRPr lang="pt-BR" sz="2000" b="1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  <a:p>
            <a:endParaRPr lang="pt-BR" sz="2000" b="1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  <a:p>
            <a:r>
              <a:rPr lang="pt-BR" sz="26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O JOGADOR LANÇA SEU DADO:</a:t>
            </a:r>
          </a:p>
          <a:p>
            <a:endParaRPr lang="pt-BR" sz="2600" b="1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  <a:p>
            <a:endParaRPr lang="pt-BR" sz="2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  <a:p>
            <a:pPr lvl="0"/>
            <a:r>
              <a:rPr lang="pt-BR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Se for um número </a:t>
            </a:r>
            <a:r>
              <a:rPr lang="pt-BR" sz="2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de 1 </a:t>
            </a:r>
            <a:r>
              <a:rPr lang="pt-BR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a 5</a:t>
            </a:r>
            <a:r>
              <a:rPr lang="pt-BR" sz="2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, deve andar </a:t>
            </a:r>
            <a:endParaRPr lang="pt-BR" sz="2600" dirty="0" smtClean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  <a:p>
            <a:pPr lvl="0"/>
            <a:r>
              <a:rPr lang="pt-BR" sz="2600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com seu </a:t>
            </a:r>
            <a:r>
              <a:rPr lang="pt-BR" sz="2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peão, contando </a:t>
            </a:r>
            <a:r>
              <a:rPr lang="pt-BR" sz="2600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um passo </a:t>
            </a:r>
            <a:r>
              <a:rPr lang="pt-BR" sz="2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para </a:t>
            </a:r>
            <a:endParaRPr lang="pt-BR" sz="2600" dirty="0" smtClean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  <a:p>
            <a:pPr lvl="0"/>
            <a:r>
              <a:rPr lang="pt-BR" sz="2600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cada carta/posição </a:t>
            </a:r>
            <a:r>
              <a:rPr lang="pt-BR" sz="2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vazia no grid</a:t>
            </a:r>
            <a:r>
              <a:rPr lang="pt-BR" sz="24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</a:t>
            </a:r>
          </a:p>
          <a:p>
            <a:pPr lvl="0"/>
            <a:endParaRPr lang="pt-BR" sz="200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  <a:p>
            <a:pPr lvl="0"/>
            <a:endParaRPr lang="pt-BR" sz="2000" b="1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  <a:p>
            <a:pPr lvl="0"/>
            <a:r>
              <a:rPr lang="pt-BR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Se parar em um </a:t>
            </a:r>
            <a:r>
              <a:rPr lang="pt-BR" sz="2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espaço </a:t>
            </a:r>
            <a:r>
              <a:rPr lang="pt-BR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vazio </a:t>
            </a:r>
            <a:r>
              <a:rPr lang="pt-BR" sz="2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do grid</a:t>
            </a:r>
            <a:r>
              <a:rPr lang="pt-BR" sz="2600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,</a:t>
            </a:r>
          </a:p>
          <a:p>
            <a:pPr lvl="0"/>
            <a:r>
              <a:rPr lang="pt-BR" sz="2600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ou se </a:t>
            </a:r>
            <a:r>
              <a:rPr lang="pt-BR" sz="2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parar em uma carta que não é da </a:t>
            </a:r>
            <a:r>
              <a:rPr lang="pt-BR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etapa atual</a:t>
            </a:r>
            <a:r>
              <a:rPr lang="pt-BR" sz="2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, o jogador finaliza seu turno passando a vez ao próximo jogador.</a:t>
            </a:r>
          </a:p>
        </p:txBody>
      </p:sp>
      <p:pic>
        <p:nvPicPr>
          <p:cNvPr id="2050" name="Picture 2" descr="https://a-static.mlcdn.com.br/1500x1500/dado-comum-6-lados-14mm-branco-grow/growbrinquedos/658/d7274870ed946f4d7249ce420295978f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0216" y="232828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0511" y="1701178"/>
            <a:ext cx="5292033" cy="352802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="" xmlns:a16="http://schemas.microsoft.com/office/drawing/2014/main" id="{23C35DA4-EA30-4527-8E6E-E6B720E8E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Iniciando o Jogo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B7272E9-11A4-4A55-B7D6-2C8B17F01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613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9496" y="260647"/>
            <a:ext cx="9217024" cy="6158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1D5916BB-4C38-4109-8C20-57DD650F3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424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91345" y="1556792"/>
            <a:ext cx="11223884" cy="4561620"/>
          </a:xfrm>
          <a:prstGeom prst="rect">
            <a:avLst/>
          </a:prstGeom>
        </p:spPr>
        <p:txBody>
          <a:bodyPr wrap="square">
            <a:normAutofit fontScale="92500" lnSpcReduction="10000"/>
          </a:bodyPr>
          <a:lstStyle/>
          <a:p>
            <a:pPr>
              <a:spcBef>
                <a:spcPts val="600"/>
              </a:spcBef>
            </a:pPr>
            <a:r>
              <a:rPr lang="pt-BR" sz="2400" b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 parar em uma carta fechada </a:t>
            </a:r>
            <a:r>
              <a:rPr lang="pt-BR" sz="2400" b="1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da </a:t>
            </a:r>
          </a:p>
          <a:p>
            <a:pPr>
              <a:spcBef>
                <a:spcPts val="600"/>
              </a:spcBef>
            </a:pPr>
            <a:r>
              <a:rPr lang="pt-BR" sz="2400" b="1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etapa atual</a:t>
            </a:r>
            <a:r>
              <a:rPr lang="pt-BR" sz="24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deve abri-la: </a:t>
            </a:r>
            <a:endParaRPr lang="pt-BR" sz="24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</a:pPr>
            <a:endParaRPr lang="pt-BR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pt-B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 </a:t>
            </a:r>
            <a:r>
              <a:rPr lang="pt-BR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estiver em uma </a:t>
            </a:r>
            <a:r>
              <a:rPr lang="pt-B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carta aberta </a:t>
            </a:r>
            <a:r>
              <a:rPr lang="pt-BR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 </a:t>
            </a:r>
            <a:endParaRPr lang="pt-BR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pt-BR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pt-B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tapa atual</a:t>
            </a:r>
            <a:r>
              <a:rPr lang="pt-BR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t-BR" sz="24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 </a:t>
            </a:r>
            <a:r>
              <a:rPr lang="pt-BR" sz="240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jogador </a:t>
            </a:r>
            <a:r>
              <a:rPr lang="pt-BR" sz="24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pode comprar a </a:t>
            </a:r>
            <a:endParaRPr lang="pt-BR" sz="2400" dirty="0" smtClean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pt-BR" sz="240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carta </a:t>
            </a:r>
            <a:r>
              <a:rPr lang="pt-BR" sz="24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 for a carta da vez</a:t>
            </a:r>
          </a:p>
          <a:p>
            <a:pPr marL="0" lvl="1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lvl="1"/>
            <a:r>
              <a:rPr lang="pt-BR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Se não for a carta da tarefa da vez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pt-BR" sz="24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 jogador recebe o dinheiro relativo ao valor da carta.</a:t>
            </a:r>
          </a:p>
          <a:p>
            <a:pPr lvl="0" algn="just"/>
            <a:endParaRPr lang="pt-BR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pt-BR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Ao comprar uma carta, o jogador deve discuti-la </a:t>
            </a:r>
            <a:r>
              <a:rPr lang="pt-BR" sz="24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com o grupo </a:t>
            </a:r>
            <a:r>
              <a:rPr lang="pt-BR" sz="240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pt-BR" sz="24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jogadores, com ou sem a participação do moderador. </a:t>
            </a:r>
          </a:p>
          <a:p>
            <a:pPr marL="800100" lvl="1" indent="-342900" algn="just">
              <a:buFontTx/>
              <a:buChar char="-"/>
            </a:pPr>
            <a:r>
              <a:rPr lang="pt-BR" sz="2400" b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Nesse momento é feito o aprendizado e pode ser usado o código QR </a:t>
            </a:r>
            <a:endParaRPr lang="pt-BR" sz="20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928" y="451555"/>
            <a:ext cx="5292588" cy="352839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2FD4B74-BEE4-4D4A-9560-728151A28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33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9365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1226" y="2678933"/>
            <a:ext cx="3137382" cy="3137382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343472" y="34085"/>
            <a:ext cx="10225136" cy="1589838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Montserrat Black" panose="00000A00000000000000" pitchFamily="2" charset="0"/>
                <a:cs typeface="Arial" pitchFamily="34" charset="0"/>
              </a:rPr>
              <a:t>As 29 CARTAS DE TAREFA </a:t>
            </a:r>
            <a:r>
              <a:rPr lang="pt-BR" sz="3200" dirty="0">
                <a:solidFill>
                  <a:schemeClr val="tx1">
                    <a:lumMod val="50000"/>
                  </a:schemeClr>
                </a:solidFill>
                <a:latin typeface="Montserrat Black" panose="00000A00000000000000" pitchFamily="2" charset="0"/>
                <a:cs typeface="Arial" pitchFamily="34" charset="0"/>
              </a:rPr>
              <a:t>a serem compradas são 	categorizadas em </a:t>
            </a:r>
            <a:r>
              <a:rPr lang="pt-BR" sz="3200" b="1" dirty="0">
                <a:solidFill>
                  <a:srgbClr val="FF0000"/>
                </a:solidFill>
                <a:latin typeface="Montserrat Black" panose="00000A00000000000000" pitchFamily="2" charset="0"/>
                <a:cs typeface="Arial" pitchFamily="34" charset="0"/>
              </a:rPr>
              <a:t>quatro grandes áreas</a:t>
            </a:r>
            <a:r>
              <a:rPr lang="pt-BR" sz="3200" dirty="0">
                <a:latin typeface="Montserrat Black" panose="00000A00000000000000" pitchFamily="2" charset="0"/>
                <a:cs typeface="Arial" pitchFamily="34" charset="0"/>
              </a:rPr>
              <a:t>:</a:t>
            </a:r>
            <a:endParaRPr lang="pt-B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Black" panose="00000A00000000000000" pitchFamily="2" charset="0"/>
              <a:cs typeface="Arial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575720" y="3915053"/>
            <a:ext cx="4752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Todas as cartas apresentam um </a:t>
            </a:r>
            <a:r>
              <a:rPr lang="pt-B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código QR</a:t>
            </a:r>
            <a:endParaRPr lang="pt-BR" sz="2800" dirty="0"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000831" y="5705617"/>
            <a:ext cx="1642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frente (aberta)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549" y="2060379"/>
            <a:ext cx="4809104" cy="149526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518" y="2678933"/>
            <a:ext cx="3137382" cy="31373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412AE93-9254-4285-9FFC-08D0CB8B0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34</a:t>
            </a:fld>
            <a:endParaRPr lang="pt-BR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5C1FC23-018C-4D6E-9A49-0809FED1C4C5}"/>
              </a:ext>
            </a:extLst>
          </p:cNvPr>
          <p:cNvSpPr txBox="1"/>
          <p:nvPr/>
        </p:nvSpPr>
        <p:spPr>
          <a:xfrm>
            <a:off x="9135821" y="5723964"/>
            <a:ext cx="1728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verso (fechada)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809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063552" y="2151727"/>
            <a:ext cx="3600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tx1">
                    <a:lumMod val="50000"/>
                  </a:schemeClr>
                </a:solidFill>
                <a:latin typeface="Montserrat Black" panose="00000A00000000000000" pitchFamily="2" charset="0"/>
                <a:cs typeface="Arial" pitchFamily="34" charset="0"/>
              </a:rPr>
              <a:t>Os</a:t>
            </a:r>
            <a:r>
              <a:rPr lang="pt-BR" sz="3200" dirty="0">
                <a:latin typeface="Montserrat Black" panose="00000A00000000000000" pitchFamily="2" charset="0"/>
                <a:cs typeface="Arial" pitchFamily="34" charset="0"/>
              </a:rPr>
              <a:t> </a:t>
            </a:r>
            <a:r>
              <a:rPr lang="pt-B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2" charset="0"/>
                <a:cs typeface="Arial" pitchFamily="34" charset="0"/>
              </a:rPr>
              <a:t>códigos QR</a:t>
            </a:r>
            <a:r>
              <a:rPr lang="pt-BR" sz="3200" dirty="0">
                <a:solidFill>
                  <a:srgbClr val="FF0000"/>
                </a:solidFill>
                <a:latin typeface="Montserrat Black" panose="00000A00000000000000" pitchFamily="2" charset="0"/>
                <a:cs typeface="Arial" pitchFamily="34" charset="0"/>
              </a:rPr>
              <a:t> </a:t>
            </a:r>
            <a:r>
              <a:rPr lang="pt-BR" sz="3200" dirty="0">
                <a:solidFill>
                  <a:schemeClr val="tx1">
                    <a:lumMod val="50000"/>
                  </a:schemeClr>
                </a:solidFill>
                <a:latin typeface="Montserrat Black" panose="00000A00000000000000" pitchFamily="2" charset="0"/>
                <a:cs typeface="Arial" pitchFamily="34" charset="0"/>
              </a:rPr>
              <a:t>permitem o acesso a textos explicativos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096" y="548680"/>
            <a:ext cx="3909688" cy="612660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FB8C1C42-F7B3-42DA-866C-B2AEA93BA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296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3552" y="476672"/>
            <a:ext cx="4302478" cy="573663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888088" y="2276872"/>
            <a:ext cx="4824536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tx1">
                    <a:lumMod val="50000"/>
                  </a:schemeClr>
                </a:solidFill>
                <a:latin typeface="Montserrat Black" panose="00000A00000000000000" pitchFamily="2" charset="0"/>
                <a:cs typeface="Arial" pitchFamily="34" charset="0"/>
              </a:rPr>
              <a:t>As palavras em </a:t>
            </a:r>
            <a:r>
              <a:rPr lang="pt-BR" sz="24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Montserrat Black" panose="00000A00000000000000" pitchFamily="2" charset="0"/>
                <a:cs typeface="Arial" pitchFamily="34" charset="0"/>
              </a:rPr>
              <a:t>negrito/azul </a:t>
            </a:r>
            <a:r>
              <a:rPr lang="pt-BR" sz="2400" dirty="0">
                <a:solidFill>
                  <a:schemeClr val="tx1">
                    <a:lumMod val="50000"/>
                  </a:schemeClr>
                </a:solidFill>
                <a:latin typeface="Montserrat Black" panose="00000A00000000000000" pitchFamily="2" charset="0"/>
                <a:cs typeface="Arial" pitchFamily="34" charset="0"/>
              </a:rPr>
              <a:t>(</a:t>
            </a:r>
            <a:r>
              <a:rPr lang="pt-BR" sz="24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2" charset="0"/>
                <a:cs typeface="Arial" pitchFamily="34" charset="0"/>
              </a:rPr>
              <a:t>36</a:t>
            </a:r>
            <a:r>
              <a:rPr lang="pt-BR" sz="2400" dirty="0">
                <a:solidFill>
                  <a:schemeClr val="tx1">
                    <a:lumMod val="50000"/>
                  </a:schemeClr>
                </a:solidFill>
                <a:latin typeface="Montserrat Black" panose="00000A00000000000000" pitchFamily="2" charset="0"/>
                <a:cs typeface="Arial" pitchFamily="34" charset="0"/>
              </a:rPr>
              <a:t>) são </a:t>
            </a:r>
            <a:r>
              <a:rPr lang="pt-B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2" charset="0"/>
                <a:cs typeface="Arial" pitchFamily="34" charset="0"/>
              </a:rPr>
              <a:t>termos técnicos </a:t>
            </a:r>
            <a:r>
              <a:rPr lang="pt-BR" sz="2400" dirty="0">
                <a:solidFill>
                  <a:schemeClr val="tx1">
                    <a:lumMod val="50000"/>
                  </a:schemeClr>
                </a:solidFill>
                <a:latin typeface="Montserrat Black" panose="00000A00000000000000" pitchFamily="2" charset="0"/>
                <a:cs typeface="Arial" pitchFamily="34" charset="0"/>
              </a:rPr>
              <a:t>cuja descrição é acessível  por toque na tela do celular ou no glossário do livro</a:t>
            </a:r>
            <a:r>
              <a:rPr lang="pt-BR" sz="2000" dirty="0">
                <a:solidFill>
                  <a:schemeClr val="tx1">
                    <a:lumMod val="50000"/>
                  </a:schemeClr>
                </a:solidFill>
                <a:latin typeface="Montserrat Black" panose="00000A00000000000000" pitchFamily="2" charset="0"/>
                <a:cs typeface="Arial" pitchFamily="34" charset="0"/>
              </a:rPr>
              <a:t>. </a:t>
            </a:r>
          </a:p>
          <a:p>
            <a:endParaRPr lang="pt-B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ACAF0EB-7FCD-4A99-BEEC-473E33BB7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070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6888088" y="2276872"/>
            <a:ext cx="4824536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tx1">
                    <a:lumMod val="50000"/>
                  </a:schemeClr>
                </a:solidFill>
                <a:latin typeface="Montserrat Black" panose="00000A00000000000000" pitchFamily="2" charset="0"/>
                <a:cs typeface="Arial" pitchFamily="34" charset="0"/>
              </a:rPr>
              <a:t>As palavras em </a:t>
            </a:r>
            <a:r>
              <a:rPr lang="pt-BR" sz="24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Montserrat Black" panose="00000A00000000000000" pitchFamily="2" charset="0"/>
                <a:cs typeface="Arial" pitchFamily="34" charset="0"/>
              </a:rPr>
              <a:t>negrito/azul </a:t>
            </a:r>
            <a:r>
              <a:rPr lang="pt-BR" sz="2400" dirty="0">
                <a:solidFill>
                  <a:schemeClr val="tx1">
                    <a:lumMod val="50000"/>
                  </a:schemeClr>
                </a:solidFill>
                <a:latin typeface="Montserrat Black" panose="00000A00000000000000" pitchFamily="2" charset="0"/>
                <a:cs typeface="Arial" pitchFamily="34" charset="0"/>
              </a:rPr>
              <a:t>(</a:t>
            </a:r>
            <a:r>
              <a:rPr lang="pt-BR" sz="24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2" charset="0"/>
                <a:cs typeface="Arial" pitchFamily="34" charset="0"/>
              </a:rPr>
              <a:t>36</a:t>
            </a:r>
            <a:r>
              <a:rPr lang="pt-BR" sz="2400" dirty="0">
                <a:solidFill>
                  <a:schemeClr val="tx1">
                    <a:lumMod val="50000"/>
                  </a:schemeClr>
                </a:solidFill>
                <a:latin typeface="Montserrat Black" panose="00000A00000000000000" pitchFamily="2" charset="0"/>
                <a:cs typeface="Arial" pitchFamily="34" charset="0"/>
              </a:rPr>
              <a:t>) são </a:t>
            </a:r>
            <a:r>
              <a:rPr lang="pt-B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2" charset="0"/>
                <a:cs typeface="Arial" pitchFamily="34" charset="0"/>
              </a:rPr>
              <a:t>termos técnicos </a:t>
            </a:r>
            <a:r>
              <a:rPr lang="pt-BR" sz="2400" dirty="0">
                <a:solidFill>
                  <a:schemeClr val="tx1">
                    <a:lumMod val="50000"/>
                  </a:schemeClr>
                </a:solidFill>
                <a:latin typeface="Montserrat Black" panose="00000A00000000000000" pitchFamily="2" charset="0"/>
                <a:cs typeface="Arial" pitchFamily="34" charset="0"/>
              </a:rPr>
              <a:t>cuja descrição é acessível  por toque na tela do celular ou no glossário do livro</a:t>
            </a:r>
            <a:r>
              <a:rPr lang="pt-BR" sz="2000" dirty="0">
                <a:solidFill>
                  <a:schemeClr val="tx1">
                    <a:lumMod val="50000"/>
                  </a:schemeClr>
                </a:solidFill>
                <a:latin typeface="Montserrat Black" panose="00000A00000000000000" pitchFamily="2" charset="0"/>
                <a:cs typeface="Arial" pitchFamily="34" charset="0"/>
              </a:rPr>
              <a:t>. </a:t>
            </a:r>
          </a:p>
          <a:p>
            <a:endParaRPr lang="pt-B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ACAF0EB-7FCD-4A99-BEEC-473E33BB7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37</a:t>
            </a:fld>
            <a:endParaRPr lang="pt-BR"/>
          </a:p>
        </p:txBody>
      </p:sp>
      <p:pic>
        <p:nvPicPr>
          <p:cNvPr id="6" name="Imagem 3">
            <a:extLst>
              <a:ext uri="{FF2B5EF4-FFF2-40B4-BE49-F238E27FC236}">
                <a16:creationId xmlns="" xmlns:a16="http://schemas.microsoft.com/office/drawing/2014/main" id="{D65E3CAD-DB62-44C4-8D0B-46A4C0143B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9815" y="198987"/>
            <a:ext cx="4407954" cy="5877272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44" y="3099928"/>
            <a:ext cx="2232248" cy="297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1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576" y="1359771"/>
            <a:ext cx="7416823" cy="4944549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983432" y="1700808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CBFF1F66-DAC9-44CE-A8F4-BB1CCFC6D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000" dirty="0"/>
              <a:t/>
            </a:r>
            <a:br>
              <a:rPr lang="pt-BR" sz="4000" dirty="0"/>
            </a:br>
            <a:r>
              <a:rPr lang="pt-BR" sz="4000" dirty="0"/>
              <a:t>Termos Técnicos:  Também No Glossário (Livro)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5B30E51-A176-4ACE-B180-5D6EF4A02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150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6775" y="1412776"/>
            <a:ext cx="11305256" cy="480453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lvl="1" algn="ctr">
              <a:spcAft>
                <a:spcPts val="1200"/>
              </a:spcAft>
            </a:pPr>
            <a:r>
              <a:rPr lang="pt-BR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Antes do uso do código QR, pode ser feito um</a:t>
            </a:r>
          </a:p>
          <a:p>
            <a:pPr algn="ctr">
              <a:spcAft>
                <a:spcPts val="1200"/>
              </a:spcAft>
            </a:pPr>
            <a:r>
              <a:rPr lang="pt-BR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DESAFIO </a:t>
            </a:r>
            <a:endParaRPr lang="pt-BR" sz="3600" dirty="0"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  <a:p>
            <a:endParaRPr lang="pt-BR" sz="2400" dirty="0"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  <a:p>
            <a:pPr marL="342900" indent="-342900" algn="just">
              <a:lnSpc>
                <a:spcPts val="3500"/>
              </a:lnSpc>
              <a:buFont typeface="Wingdings" pitchFamily="2" charset="2"/>
              <a:buChar char="Ø"/>
            </a:pPr>
            <a:r>
              <a:rPr lang="pt-BR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Um jogador pode ser desafiado a explicar um dos </a:t>
            </a:r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36 termos técnicos</a:t>
            </a:r>
            <a:r>
              <a:rPr lang="pt-BR" sz="28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 </a:t>
            </a:r>
          </a:p>
          <a:p>
            <a:pPr marL="342900" indent="-342900" algn="just">
              <a:lnSpc>
                <a:spcPts val="35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Se o desafiado conseguir explicar </a:t>
            </a:r>
            <a:r>
              <a:rPr lang="pt-BR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de forma satisfatória aos olhos do grupo, baseado nas explicações encontradas através do código QR, ele </a:t>
            </a:r>
            <a:r>
              <a:rPr lang="pt-BR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receberá do banco um valor de 3$.  </a:t>
            </a:r>
          </a:p>
          <a:p>
            <a:pPr marL="342900" indent="-342900" algn="just">
              <a:lnSpc>
                <a:spcPts val="3500"/>
              </a:lnSpc>
              <a:buFont typeface="Wingdings" pitchFamily="2" charset="2"/>
              <a:buChar char="Ø"/>
            </a:pPr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Caso ele não consiga explicar </a:t>
            </a:r>
            <a:r>
              <a:rPr lang="pt-BR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de forma satisfatória, ele </a:t>
            </a:r>
            <a:r>
              <a:rPr lang="pt-BR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deverá pagar 3$ ao banco</a:t>
            </a:r>
            <a:r>
              <a:rPr lang="pt-BR" sz="28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 </a:t>
            </a:r>
            <a:r>
              <a:rPr lang="pt-BR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Se não puder pagar, fica uma vez sem jogar.</a:t>
            </a: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B6893770-BB9F-4ED3-88AC-0A96F5385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Desafio!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B7ECC6E-6E87-435C-A389-004371D17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731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/>
          </p:cNvSpPr>
          <p:nvPr/>
        </p:nvSpPr>
        <p:spPr>
          <a:xfrm>
            <a:off x="1524000" y="5702837"/>
            <a:ext cx="9144000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3200" dirty="0" err="1">
                <a:solidFill>
                  <a:schemeClr val="tx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de</a:t>
            </a:r>
            <a:r>
              <a:rPr lang="pt-BR" sz="3600" b="1" dirty="0" err="1">
                <a:solidFill>
                  <a:schemeClr val="tx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SC</a:t>
            </a:r>
            <a:r>
              <a:rPr lang="pt-BR" sz="3200" dirty="0" err="1">
                <a:solidFill>
                  <a:schemeClr val="tx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obe</a:t>
            </a:r>
            <a:r>
              <a:rPr lang="pt-BR" sz="3600" b="1" dirty="0" err="1">
                <a:solidFill>
                  <a:schemeClr val="tx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pt-BR" sz="3200" dirty="0" err="1">
                <a:solidFill>
                  <a:schemeClr val="tx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</a:t>
            </a:r>
            <a:r>
              <a:rPr lang="pt-BR" sz="3200" dirty="0">
                <a:solidFill>
                  <a:schemeClr val="tx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sz="3600" b="1" dirty="0">
                <a:solidFill>
                  <a:schemeClr val="tx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pt-BR" sz="3200" dirty="0">
                <a:solidFill>
                  <a:schemeClr val="tx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sz="3200" dirty="0" err="1">
                <a:solidFill>
                  <a:schemeClr val="tx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pt-BR" sz="3600" b="1" dirty="0" err="1">
                <a:solidFill>
                  <a:schemeClr val="tx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pt-BR" sz="3200" dirty="0" err="1">
                <a:solidFill>
                  <a:schemeClr val="tx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senvolvime</a:t>
            </a:r>
            <a:r>
              <a:rPr lang="pt-BR" sz="3600" b="1" dirty="0" err="1">
                <a:solidFill>
                  <a:schemeClr val="tx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pt-BR" sz="3200" dirty="0" err="1">
                <a:solidFill>
                  <a:schemeClr val="tx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</a:t>
            </a:r>
            <a:r>
              <a:rPr lang="pt-BR" sz="3200" dirty="0">
                <a:solidFill>
                  <a:schemeClr val="tx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sz="3200" dirty="0" err="1">
                <a:solidFill>
                  <a:schemeClr val="tx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pt-BR" sz="3600" b="1" dirty="0" err="1">
                <a:solidFill>
                  <a:schemeClr val="tx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pt-BR" sz="3200" dirty="0">
                <a:solidFill>
                  <a:schemeClr val="tx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sz="3200" dirty="0" err="1">
                <a:solidFill>
                  <a:schemeClr val="tx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fá</a:t>
            </a:r>
            <a:r>
              <a:rPr lang="pt-BR" sz="3600" b="1" dirty="0" err="1">
                <a:solidFill>
                  <a:schemeClr val="tx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pt-BR" sz="3200" dirty="0" err="1">
                <a:solidFill>
                  <a:schemeClr val="tx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macos</a:t>
            </a:r>
            <a:endParaRPr lang="pt-BR" sz="320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680" y="1412776"/>
            <a:ext cx="5760640" cy="426561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="" xmlns:a16="http://schemas.microsoft.com/office/drawing/2014/main" id="{0A07BEA5-0284-4BF3-9A7C-7C5DACA65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93" y="50670"/>
            <a:ext cx="10681864" cy="1238087"/>
          </a:xfrm>
        </p:spPr>
        <p:txBody>
          <a:bodyPr>
            <a:normAutofit/>
          </a:bodyPr>
          <a:lstStyle/>
          <a:p>
            <a:r>
              <a:rPr lang="pt-BR" dirty="0"/>
              <a:t>Apresentação do Jogo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="" xmlns:a16="http://schemas.microsoft.com/office/drawing/2014/main" id="{61A44438-CAF5-4BC4-B707-8EA6D0ECD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640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3359696" y="5908615"/>
            <a:ext cx="9108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As cartas apresentam um </a:t>
            </a:r>
            <a:r>
              <a:rPr lang="pt-BR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código QR </a:t>
            </a:r>
            <a:r>
              <a:rPr lang="pt-BR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que permite acesso a textos explicativos</a:t>
            </a:r>
            <a:endParaRPr lang="pt-BR" sz="240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8" name="Picture 2" descr="https://a-static.mlcdn.com.br/1500x1500/dado-comum-6-lados-14mm-branco-grow/growbrinquedos/658/d7274870ed946f4d7249ce420295978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8248" y="92792"/>
            <a:ext cx="1835986" cy="183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0616" y="2132856"/>
            <a:ext cx="5760000" cy="262956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="" xmlns:a16="http://schemas.microsoft.com/office/drawing/2014/main" id="{097B4274-C40A-4487-9E8F-10D60AFD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93" y="50670"/>
            <a:ext cx="10681864" cy="1238087"/>
          </a:xfrm>
        </p:spPr>
        <p:txBody>
          <a:bodyPr/>
          <a:lstStyle/>
          <a:p>
            <a:r>
              <a:rPr lang="pt-BR" dirty="0"/>
              <a:t>Tirou 6 no dado!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E9FE765F-1033-423F-ABC5-7FBE26833F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336" y="1628800"/>
            <a:ext cx="11161240" cy="4752528"/>
          </a:xfrm>
        </p:spPr>
        <p:txBody>
          <a:bodyPr>
            <a:normAutofit/>
          </a:bodyPr>
          <a:lstStyle/>
          <a:p>
            <a:pPr marL="216000">
              <a:spcBef>
                <a:spcPts val="600"/>
              </a:spcBef>
            </a:pPr>
            <a:r>
              <a:rPr lang="pt-BR" dirty="0"/>
              <a:t>Se o </a:t>
            </a:r>
            <a:r>
              <a:rPr lang="pt-BR" b="1" dirty="0">
                <a:solidFill>
                  <a:srgbClr val="FF0000"/>
                </a:solidFill>
              </a:rPr>
              <a:t>valor do dado for 6</a:t>
            </a:r>
            <a:r>
              <a:rPr lang="pt-BR" dirty="0"/>
              <a:t>, </a:t>
            </a:r>
            <a:endParaRPr lang="pt-BR" dirty="0" smtClean="0"/>
          </a:p>
          <a:p>
            <a:pPr marL="216000" indent="0">
              <a:spcBef>
                <a:spcPts val="600"/>
              </a:spcBef>
              <a:buNone/>
            </a:pPr>
            <a:r>
              <a:rPr lang="pt-BR" dirty="0" smtClean="0"/>
              <a:t>o </a:t>
            </a:r>
            <a:r>
              <a:rPr lang="pt-BR" dirty="0"/>
              <a:t>jogador deve pegar uma </a:t>
            </a:r>
            <a:endParaRPr lang="pt-BR" dirty="0" smtClean="0"/>
          </a:p>
          <a:p>
            <a:pPr marL="216000" indent="0">
              <a:spcBef>
                <a:spcPts val="600"/>
              </a:spcBef>
              <a:buNone/>
            </a:pPr>
            <a:r>
              <a:rPr lang="pt-BR" dirty="0" smtClean="0"/>
              <a:t>carta de </a:t>
            </a:r>
            <a:r>
              <a:rPr lang="pt-BR" dirty="0"/>
              <a:t>Bônus/Revés e </a:t>
            </a:r>
            <a:endParaRPr lang="pt-BR" dirty="0" smtClean="0"/>
          </a:p>
          <a:p>
            <a:pPr marL="216000" indent="0">
              <a:spcBef>
                <a:spcPts val="600"/>
              </a:spcBef>
              <a:buNone/>
            </a:pPr>
            <a:r>
              <a:rPr lang="pt-BR" dirty="0" smtClean="0"/>
              <a:t>atender </a:t>
            </a:r>
            <a:r>
              <a:rPr lang="pt-BR" dirty="0"/>
              <a:t>ao que está escrito </a:t>
            </a:r>
            <a:endParaRPr lang="pt-BR" dirty="0" smtClean="0"/>
          </a:p>
          <a:p>
            <a:pPr marL="216000" indent="0">
              <a:spcBef>
                <a:spcPts val="600"/>
              </a:spcBef>
              <a:buNone/>
            </a:pPr>
            <a:r>
              <a:rPr lang="pt-BR" dirty="0" smtClean="0"/>
              <a:t>nela </a:t>
            </a:r>
            <a:r>
              <a:rPr lang="pt-BR" dirty="0"/>
              <a:t>e </a:t>
            </a:r>
            <a:r>
              <a:rPr lang="pt-BR" dirty="0" smtClean="0"/>
              <a:t>depois </a:t>
            </a:r>
            <a:r>
              <a:rPr lang="pt-BR" dirty="0"/>
              <a:t>passar a vez </a:t>
            </a:r>
          </a:p>
          <a:p>
            <a:pPr marL="216000" indent="0">
              <a:spcBef>
                <a:spcPts val="600"/>
              </a:spcBef>
              <a:buNone/>
            </a:pPr>
            <a:r>
              <a:rPr lang="pt-BR" dirty="0" smtClean="0"/>
              <a:t>ao </a:t>
            </a:r>
            <a:r>
              <a:rPr lang="pt-BR" dirty="0"/>
              <a:t>próximo jogador  </a:t>
            </a:r>
            <a:endParaRPr lang="pt-BR" dirty="0" smtClean="0"/>
          </a:p>
          <a:p>
            <a:r>
              <a:rPr lang="pt-BR" dirty="0" smtClean="0"/>
              <a:t>58 </a:t>
            </a:r>
            <a:r>
              <a:rPr lang="pt-BR" dirty="0"/>
              <a:t>cartas de Bônus ou Revés: 37 R; 19 B e 2 </a:t>
            </a:r>
            <a:r>
              <a:rPr lang="pt-BR" dirty="0" smtClean="0"/>
              <a:t>neutros</a:t>
            </a:r>
            <a:endParaRPr lang="pt-BR" dirty="0"/>
          </a:p>
          <a:p>
            <a:pPr lvl="1"/>
            <a:endParaRPr lang="pt-BR" dirty="0"/>
          </a:p>
          <a:p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D0A6EEC-F63E-46B1-AAB1-87287AF9E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9390" y="6421870"/>
            <a:ext cx="2851265" cy="365125"/>
          </a:xfrm>
        </p:spPr>
        <p:txBody>
          <a:bodyPr/>
          <a:lstStyle/>
          <a:p>
            <a:fld id="{587B3DEC-25EA-4250-B2B6-1E86ABF41135}" type="slidenum">
              <a:rPr lang="pt-BR" smtClean="0"/>
              <a:pPr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270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3166" y="2636912"/>
            <a:ext cx="8738160" cy="33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4871" y="548680"/>
            <a:ext cx="3714750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6C63E056-07AB-4214-B672-E4A7B2C82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347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9144" y="2201206"/>
            <a:ext cx="4963275" cy="330885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="" xmlns:a16="http://schemas.microsoft.com/office/drawing/2014/main" id="{1B4766AA-4EC1-4BC3-ACBB-6A9D0A89D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Fim da Etapa 4 → FDA-IND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889D355D-9C01-4E54-82A4-19B7758E95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510" y="2132856"/>
            <a:ext cx="5760000" cy="4104456"/>
          </a:xfrm>
        </p:spPr>
        <p:txBody>
          <a:bodyPr/>
          <a:lstStyle/>
          <a:p>
            <a:r>
              <a:rPr lang="pt-BR" dirty="0"/>
              <a:t>Quando a última tarefa da etapa 4 tiver sido comprada por um jogador, a carta a ser buscada em seguida é a carta </a:t>
            </a:r>
            <a:r>
              <a:rPr lang="pt-BR" b="1" dirty="0">
                <a:solidFill>
                  <a:srgbClr val="FF0000"/>
                </a:solidFill>
              </a:rPr>
              <a:t>FDA-IND</a:t>
            </a:r>
            <a:r>
              <a:rPr lang="pt-BR" dirty="0"/>
              <a:t> 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015ADB3-338C-443D-997F-76329D0C4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235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1B4766AA-4EC1-4BC3-ACBB-6A9D0A89D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93" y="50670"/>
            <a:ext cx="10681864" cy="1238087"/>
          </a:xfrm>
        </p:spPr>
        <p:txBody>
          <a:bodyPr/>
          <a:lstStyle/>
          <a:p>
            <a:r>
              <a:rPr lang="pt-BR" dirty="0"/>
              <a:t>Fim da Etapa 7 → NDA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889D355D-9C01-4E54-82A4-19B7758E95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510" y="1556792"/>
            <a:ext cx="5760000" cy="4752528"/>
          </a:xfrm>
        </p:spPr>
        <p:txBody>
          <a:bodyPr/>
          <a:lstStyle/>
          <a:p>
            <a:r>
              <a:rPr lang="pt-BR" dirty="0"/>
              <a:t>No fim do jogo, a última carta a ser buscada é a carta </a:t>
            </a:r>
            <a:r>
              <a:rPr lang="pt-BR" b="1" dirty="0">
                <a:solidFill>
                  <a:srgbClr val="FF0000"/>
                </a:solidFill>
              </a:rPr>
              <a:t>FDA-NDA</a:t>
            </a:r>
            <a:r>
              <a:rPr lang="pt-BR" dirty="0"/>
              <a:t> </a:t>
            </a:r>
          </a:p>
          <a:p>
            <a:endParaRPr lang="pt-B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015ADB3-338C-443D-997F-76329D0C4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9390" y="6421870"/>
            <a:ext cx="2851265" cy="365125"/>
          </a:xfrm>
        </p:spPr>
        <p:txBody>
          <a:bodyPr/>
          <a:lstStyle/>
          <a:p>
            <a:fld id="{587B3DEC-25EA-4250-B2B6-1E86ABF41135}" type="slidenum">
              <a:rPr lang="pt-BR" smtClean="0"/>
              <a:pPr/>
              <a:t>43</a:t>
            </a:fld>
            <a:endParaRPr lang="pt-BR"/>
          </a:p>
        </p:txBody>
      </p:sp>
      <p:pic>
        <p:nvPicPr>
          <p:cNvPr id="9" name="Imagem 3">
            <a:extLst>
              <a:ext uri="{FF2B5EF4-FFF2-40B4-BE49-F238E27FC236}">
                <a16:creationId xmlns="" xmlns:a16="http://schemas.microsoft.com/office/drawing/2014/main" id="{BA9F181E-0770-41B5-8936-BC5F9F2F5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6293" y="2674326"/>
            <a:ext cx="7360391" cy="3418970"/>
          </a:xfrm>
          <a:prstGeom prst="rect">
            <a:avLst/>
          </a:prstGeom>
        </p:spPr>
      </p:pic>
      <p:pic>
        <p:nvPicPr>
          <p:cNvPr id="10" name="Imagem 5">
            <a:extLst>
              <a:ext uri="{FF2B5EF4-FFF2-40B4-BE49-F238E27FC236}">
                <a16:creationId xmlns="" xmlns:a16="http://schemas.microsoft.com/office/drawing/2014/main" id="{58999BD6-4B36-446B-BC38-690D73C72E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4383252"/>
            <a:ext cx="3538925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6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5217" y="260648"/>
            <a:ext cx="3714750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512" y="2708920"/>
            <a:ext cx="8814514" cy="129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9808" y="4222874"/>
            <a:ext cx="8880689" cy="172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44757099-151A-4611-B2D3-9522DA960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52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4EC62B97-B67C-47AE-A065-BF9423060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1527972"/>
            <a:ext cx="11809312" cy="4925364"/>
          </a:xfrm>
        </p:spPr>
        <p:txBody>
          <a:bodyPr/>
          <a:lstStyle/>
          <a:p>
            <a:r>
              <a:rPr lang="pt-BR" dirty="0"/>
              <a:t>Ler antes do jogo</a:t>
            </a:r>
          </a:p>
        </p:txBody>
      </p:sp>
      <p:sp>
        <p:nvSpPr>
          <p:cNvPr id="4" name="Retângulo 3"/>
          <p:cNvSpPr/>
          <p:nvPr/>
        </p:nvSpPr>
        <p:spPr>
          <a:xfrm>
            <a:off x="216743" y="2715175"/>
            <a:ext cx="835272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2400" i="1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hlinkClick r:id="rId2" tooltip="Nature reviews. Drug discovery."/>
              </a:rPr>
              <a:t>Nat </a:t>
            </a:r>
            <a:r>
              <a:rPr lang="pt-BR" sz="2400" i="1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hlinkClick r:id="rId2" tooltip="Nature reviews. Drug discovery."/>
              </a:rPr>
              <a:t>Rev</a:t>
            </a:r>
            <a:r>
              <a:rPr lang="pt-BR" sz="2400" i="1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hlinkClick r:id="rId2" tooltip="Nature reviews. Drug discovery."/>
              </a:rPr>
              <a:t> </a:t>
            </a:r>
            <a:r>
              <a:rPr lang="pt-BR" sz="2400" i="1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hlinkClick r:id="rId2" tooltip="Nature reviews. Drug discovery."/>
              </a:rPr>
              <a:t>Drug</a:t>
            </a:r>
            <a:r>
              <a:rPr lang="pt-BR" sz="2400" i="1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hlinkClick r:id="rId2" tooltip="Nature reviews. Drug discovery."/>
              </a:rPr>
              <a:t> </a:t>
            </a:r>
            <a:r>
              <a:rPr lang="pt-BR" sz="2400" i="1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hlinkClick r:id="rId2" tooltip="Nature reviews. Drug discovery."/>
              </a:rPr>
              <a:t>Discov</a:t>
            </a:r>
            <a:r>
              <a:rPr lang="pt-BR" sz="2400" i="1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hlinkClick r:id="rId2" tooltip="Nature reviews. Drug discovery."/>
              </a:rPr>
              <a:t>.</a:t>
            </a:r>
            <a:r>
              <a:rPr lang="pt-BR" sz="24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2(7):542-553, 2003.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935" y="3246090"/>
            <a:ext cx="8592342" cy="263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>
            <a:extLst>
              <a:ext uri="{FF2B5EF4-FFF2-40B4-BE49-F238E27FC236}">
                <a16:creationId xmlns="" xmlns:a16="http://schemas.microsoft.com/office/drawing/2014/main" id="{E5426C52-15C3-402D-B608-3E86ABF4E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Artigo de Referência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B0659F3-94B2-45A0-A507-96BA53C84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208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t>46</a:t>
            </a:fld>
            <a:endParaRPr lang="pt-BR"/>
          </a:p>
        </p:txBody>
      </p:sp>
      <p:sp>
        <p:nvSpPr>
          <p:cNvPr id="3" name="Title 5">
            <a:extLst>
              <a:ext uri="{FF2B5EF4-FFF2-40B4-BE49-F238E27FC236}">
                <a16:creationId xmlns="" xmlns:a16="http://schemas.microsoft.com/office/drawing/2014/main" id="{E5426C52-15C3-402D-B608-3E86ABF4EC3A}"/>
              </a:ext>
            </a:extLst>
          </p:cNvPr>
          <p:cNvSpPr txBox="1">
            <a:spLocks/>
          </p:cNvSpPr>
          <p:nvPr/>
        </p:nvSpPr>
        <p:spPr>
          <a:xfrm>
            <a:off x="1318793" y="50670"/>
            <a:ext cx="10681864" cy="12380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0" kern="1200">
                <a:solidFill>
                  <a:srgbClr val="000000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r>
              <a:rPr lang="pt-BR" dirty="0" smtClean="0"/>
              <a:t>Artigo do </a:t>
            </a:r>
            <a:r>
              <a:rPr lang="pt-BR" dirty="0" err="1" smtClean="0"/>
              <a:t>Screener</a:t>
            </a:r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908720"/>
            <a:ext cx="9529668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87504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1C96AFA2-E12E-4253-B937-FAA3FA235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93" y="50670"/>
            <a:ext cx="10681864" cy="1238087"/>
          </a:xfrm>
        </p:spPr>
        <p:txBody>
          <a:bodyPr>
            <a:normAutofit/>
          </a:bodyPr>
          <a:lstStyle/>
          <a:p>
            <a:r>
              <a:rPr lang="pt-BR" dirty="0"/>
              <a:t>Cronograma Da Disciplina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768A6024-FB11-4223-859C-62E0ABB08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795A852-2EE2-4630-B5B2-2F533F236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9390" y="6421870"/>
            <a:ext cx="2851265" cy="365125"/>
          </a:xfrm>
        </p:spPr>
        <p:txBody>
          <a:bodyPr/>
          <a:lstStyle/>
          <a:p>
            <a:fld id="{587B3DEC-25EA-4250-B2B6-1E86ABF41135}" type="slidenum">
              <a:rPr lang="pt-BR" smtClean="0"/>
              <a:pPr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922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64086048-FA81-4834-987A-E95F0E27E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93" y="50670"/>
            <a:ext cx="10681864" cy="1238087"/>
          </a:xfrm>
        </p:spPr>
        <p:txBody>
          <a:bodyPr>
            <a:noAutofit/>
          </a:bodyPr>
          <a:lstStyle/>
          <a:p>
            <a:r>
              <a:rPr lang="pt-BR" sz="4000" dirty="0"/>
              <a:t>Escolha Do Projeto De Medicamento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91CEE61-13E7-4952-90C3-7A6A460A6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9390" y="6421870"/>
            <a:ext cx="2851265" cy="365125"/>
          </a:xfrm>
        </p:spPr>
        <p:txBody>
          <a:bodyPr/>
          <a:lstStyle/>
          <a:p>
            <a:fld id="{587B3DEC-25EA-4250-B2B6-1E86ABF41135}" type="slidenum">
              <a:rPr lang="pt-BR" smtClean="0"/>
              <a:pPr/>
              <a:t>48</a:t>
            </a:fld>
            <a:endParaRPr lang="pt-BR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948274"/>
              </p:ext>
            </p:extLst>
          </p:nvPr>
        </p:nvGraphicFramePr>
        <p:xfrm>
          <a:off x="551384" y="1484784"/>
          <a:ext cx="10441160" cy="4896544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084227"/>
                <a:gridCol w="1288862"/>
                <a:gridCol w="1442621"/>
                <a:gridCol w="1512882"/>
                <a:gridCol w="5112568"/>
              </a:tblGrid>
              <a:tr h="3405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u="none" dirty="0">
                          <a:effectLst/>
                        </a:rPr>
                        <a:t>EQUIPE</a:t>
                      </a:r>
                      <a:endParaRPr lang="pt-BR" sz="1800" u="none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u="none">
                          <a:effectLst/>
                        </a:rPr>
                        <a:t>PEÃO</a:t>
                      </a:r>
                      <a:endParaRPr lang="pt-BR" sz="2000" u="none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u="none">
                          <a:effectLst/>
                        </a:rPr>
                        <a:t>NOME 1</a:t>
                      </a:r>
                      <a:endParaRPr lang="pt-BR" sz="2000" u="none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u="none">
                          <a:effectLst/>
                        </a:rPr>
                        <a:t>NOME 2</a:t>
                      </a:r>
                      <a:endParaRPr lang="pt-BR" sz="2000" u="none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u="none" dirty="0">
                          <a:effectLst/>
                        </a:rPr>
                        <a:t>PROJETO</a:t>
                      </a:r>
                      <a:endParaRPr lang="pt-BR" sz="2000" u="none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67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u="none">
                          <a:effectLst/>
                        </a:rPr>
                        <a:t> </a:t>
                      </a:r>
                      <a:endParaRPr lang="pt-BR" sz="1800" u="none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u="none">
                          <a:effectLst/>
                        </a:rPr>
                        <a:t> </a:t>
                      </a:r>
                      <a:endParaRPr lang="pt-BR" sz="1800" u="none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u="none">
                          <a:effectLst/>
                        </a:rPr>
                        <a:t> </a:t>
                      </a:r>
                      <a:endParaRPr lang="pt-BR" sz="1800" u="none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u="none">
                          <a:effectLst/>
                        </a:rPr>
                        <a:t> </a:t>
                      </a:r>
                      <a:endParaRPr lang="pt-BR" sz="1800" u="none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u="none" dirty="0">
                          <a:effectLst/>
                        </a:rPr>
                        <a:t>Doença/Via/Formulação/Alvo</a:t>
                      </a:r>
                      <a:endParaRPr lang="pt-BR" sz="2800" b="1" u="none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01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u="none">
                          <a:effectLst/>
                        </a:rPr>
                        <a:t> </a:t>
                      </a:r>
                      <a:endParaRPr lang="pt-BR" sz="1800" u="none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u="none">
                          <a:effectLst/>
                        </a:rPr>
                        <a:t> </a:t>
                      </a:r>
                      <a:endParaRPr lang="pt-BR" sz="1800" u="none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u="none">
                          <a:effectLst/>
                        </a:rPr>
                        <a:t> </a:t>
                      </a:r>
                      <a:endParaRPr lang="pt-BR" sz="1800" u="none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u="none">
                          <a:effectLst/>
                        </a:rPr>
                        <a:t> </a:t>
                      </a:r>
                      <a:endParaRPr lang="pt-BR" sz="1800" u="none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u="none">
                          <a:effectLst/>
                        </a:rPr>
                        <a:t> </a:t>
                      </a:r>
                      <a:endParaRPr lang="pt-BR" sz="1800" u="none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727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u="none">
                          <a:effectLst/>
                        </a:rPr>
                        <a:t>1</a:t>
                      </a:r>
                      <a:endParaRPr lang="pt-BR" sz="1800" u="none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u="none">
                          <a:effectLst/>
                        </a:rPr>
                        <a:t>Branco</a:t>
                      </a:r>
                      <a:endParaRPr lang="pt-BR" sz="1800" u="none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800" u="none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800" u="none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800" u="none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82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u="none">
                          <a:effectLst/>
                        </a:rPr>
                        <a:t>2</a:t>
                      </a:r>
                      <a:endParaRPr lang="pt-BR" sz="1800" u="none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u="none">
                          <a:effectLst/>
                        </a:rPr>
                        <a:t>Verde</a:t>
                      </a:r>
                      <a:endParaRPr lang="pt-BR" sz="1800" u="none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800" u="none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800" u="none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800" u="none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629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u="none" dirty="0">
                          <a:effectLst/>
                        </a:rPr>
                        <a:t>3</a:t>
                      </a:r>
                      <a:endParaRPr lang="pt-BR" sz="1800" u="none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u="none">
                          <a:effectLst/>
                        </a:rPr>
                        <a:t>Amarelo</a:t>
                      </a:r>
                      <a:endParaRPr lang="pt-BR" sz="1800" u="none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800" u="none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800" u="none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800" u="none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961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u="none">
                          <a:effectLst/>
                        </a:rPr>
                        <a:t>4</a:t>
                      </a:r>
                      <a:endParaRPr lang="pt-BR" sz="1800" u="none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u="none">
                          <a:effectLst/>
                        </a:rPr>
                        <a:t>Rosa</a:t>
                      </a:r>
                      <a:endParaRPr lang="pt-BR" sz="1800" u="none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800" u="none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800" u="none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800" u="none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53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u="none">
                          <a:effectLst/>
                        </a:rPr>
                        <a:t> 5</a:t>
                      </a:r>
                      <a:endParaRPr lang="pt-BR" sz="1800" u="none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u="none">
                          <a:effectLst/>
                        </a:rPr>
                        <a:t>Vermelho</a:t>
                      </a:r>
                      <a:endParaRPr lang="pt-BR" sz="1800" u="none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800" u="none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800" u="none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800" u="none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059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u="none">
                          <a:effectLst/>
                        </a:rPr>
                        <a:t>6</a:t>
                      </a:r>
                      <a:endParaRPr lang="pt-BR" sz="1800" u="none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u="none">
                          <a:effectLst/>
                        </a:rPr>
                        <a:t>Azul</a:t>
                      </a:r>
                      <a:endParaRPr lang="pt-BR" sz="1800" u="none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800" u="none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800" u="none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800" u="none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170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67408" y="1866304"/>
            <a:ext cx="10680700" cy="415498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3600" dirty="0">
                <a:solidFill>
                  <a:schemeClr val="tx1">
                    <a:lumMod val="50000"/>
                  </a:schemeClr>
                </a:solidFill>
                <a:latin typeface="Montserrat Black" panose="00000A00000000000000" pitchFamily="2" charset="0"/>
                <a:cs typeface="Arial" pitchFamily="34" charset="0"/>
              </a:rPr>
              <a:t>SITE:</a:t>
            </a:r>
            <a:r>
              <a:rPr lang="pt-BR" sz="3600" dirty="0">
                <a:solidFill>
                  <a:srgbClr val="FF0000"/>
                </a:solidFill>
                <a:latin typeface="Montserrat Black" panose="00000A00000000000000" pitchFamily="2" charset="0"/>
                <a:cs typeface="Arial" pitchFamily="34" charset="0"/>
              </a:rPr>
              <a:t> </a:t>
            </a:r>
            <a:r>
              <a:rPr lang="pt-BR" sz="3600" dirty="0">
                <a:solidFill>
                  <a:srgbClr val="7030A0"/>
                </a:solidFill>
                <a:latin typeface="Montserrat Black" panose="00000A00000000000000" pitchFamily="2" charset="0"/>
                <a:cs typeface="Arial" pitchFamily="34" charset="0"/>
                <a:hlinkClick r:id="rId2"/>
              </a:rPr>
              <a:t>http://screener.com.br</a:t>
            </a:r>
            <a:r>
              <a:rPr lang="pt-BR" sz="3600" dirty="0">
                <a:solidFill>
                  <a:srgbClr val="7030A0"/>
                </a:solidFill>
                <a:latin typeface="Montserrat Black" panose="00000A00000000000000" pitchFamily="2" charset="0"/>
                <a:cs typeface="Arial" pitchFamily="34" charset="0"/>
              </a:rPr>
              <a:t> </a:t>
            </a:r>
          </a:p>
          <a:p>
            <a:pPr algn="just"/>
            <a:r>
              <a:rPr lang="pt-BR" sz="2800" dirty="0">
                <a:solidFill>
                  <a:srgbClr val="FF0000"/>
                </a:solidFill>
                <a:latin typeface="Montserrat Black" panose="00000A00000000000000" pitchFamily="2" charset="0"/>
                <a:cs typeface="Arial" pitchFamily="34" charset="0"/>
              </a:rPr>
              <a:t>	   </a:t>
            </a:r>
          </a:p>
          <a:p>
            <a:pPr algn="just"/>
            <a:r>
              <a:rPr lang="pt-BR" sz="2800" dirty="0">
                <a:solidFill>
                  <a:srgbClr val="FF0000"/>
                </a:solidFill>
                <a:latin typeface="Montserrat Black" panose="00000A00000000000000" pitchFamily="2" charset="0"/>
                <a:cs typeface="Arial" pitchFamily="34" charset="0"/>
              </a:rPr>
              <a:t>	</a:t>
            </a:r>
            <a:r>
              <a:rPr lang="pt-BR" sz="3600" dirty="0">
                <a:solidFill>
                  <a:schemeClr val="tx1">
                    <a:lumMod val="50000"/>
                  </a:schemeClr>
                </a:solidFill>
                <a:latin typeface="Montserrat Black" panose="00000A00000000000000" pitchFamily="2" charset="0"/>
                <a:cs typeface="Arial" pitchFamily="34" charset="0"/>
              </a:rPr>
              <a:t>Acesso a todos os materiais</a:t>
            </a:r>
          </a:p>
          <a:p>
            <a:pPr algn="just"/>
            <a:r>
              <a:rPr lang="pt-BR" sz="3600" dirty="0">
                <a:solidFill>
                  <a:schemeClr val="tx1">
                    <a:lumMod val="50000"/>
                  </a:schemeClr>
                </a:solidFill>
                <a:latin typeface="Montserrat Black" panose="00000A00000000000000" pitchFamily="2" charset="0"/>
                <a:cs typeface="Arial" pitchFamily="34" charset="0"/>
              </a:rPr>
              <a:t>	</a:t>
            </a:r>
          </a:p>
          <a:p>
            <a:pPr algn="just"/>
            <a:r>
              <a:rPr lang="pt-BR" sz="3600" dirty="0">
                <a:solidFill>
                  <a:schemeClr val="tx1">
                    <a:lumMod val="50000"/>
                  </a:schemeClr>
                </a:solidFill>
                <a:latin typeface="Montserrat Black" panose="00000A00000000000000" pitchFamily="2" charset="0"/>
                <a:cs typeface="Arial" pitchFamily="34" charset="0"/>
              </a:rPr>
              <a:t>	Versão preto-branco e colorida para 		baixar:  </a:t>
            </a:r>
            <a:r>
              <a:rPr lang="pt-BR" sz="3600" dirty="0">
                <a:solidFill>
                  <a:srgbClr val="FF0000"/>
                </a:solidFill>
                <a:latin typeface="Montserrat Black" panose="00000A00000000000000" pitchFamily="2" charset="0"/>
                <a:cs typeface="Arial" pitchFamily="34" charset="0"/>
              </a:rPr>
              <a:t>Print-&amp;-Play</a:t>
            </a:r>
          </a:p>
          <a:p>
            <a:pPr algn="just"/>
            <a:endParaRPr lang="pt-BR" sz="2800" dirty="0">
              <a:latin typeface="Montserrat Black" panose="00000A00000000000000" pitchFamily="2" charset="0"/>
              <a:cs typeface="Arial" pitchFamily="34" charset="0"/>
            </a:endParaRPr>
          </a:p>
          <a:p>
            <a:pPr algn="just"/>
            <a:endParaRPr lang="pt-BR" sz="2800" dirty="0">
              <a:latin typeface="Montserrat Black" panose="00000A00000000000000" pitchFamily="2" charset="0"/>
              <a:cs typeface="Arial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F6BE9ADE-42EB-4929-B5D7-7A486B637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93" y="50670"/>
            <a:ext cx="10681864" cy="1238087"/>
          </a:xfrm>
        </p:spPr>
        <p:txBody>
          <a:bodyPr>
            <a:normAutofit/>
          </a:bodyPr>
          <a:lstStyle/>
          <a:p>
            <a:r>
              <a:rPr lang="pt-BR" dirty="0"/>
              <a:t>Acesso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A9FAC10-0E43-45A3-A610-F6EF8BC9F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9390" y="6421870"/>
            <a:ext cx="2851265" cy="365125"/>
          </a:xfrm>
        </p:spPr>
        <p:txBody>
          <a:bodyPr/>
          <a:lstStyle/>
          <a:p>
            <a:fld id="{587B3DEC-25EA-4250-B2B6-1E86ABF41135}" type="slidenum">
              <a:rPr lang="pt-BR" smtClean="0"/>
              <a:pPr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737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06651A-E612-49D5-99DD-D825732AE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93" y="50670"/>
            <a:ext cx="10681864" cy="1238087"/>
          </a:xfrm>
        </p:spPr>
        <p:txBody>
          <a:bodyPr/>
          <a:lstStyle/>
          <a:p>
            <a:r>
              <a:rPr lang="pt-BR" dirty="0"/>
              <a:t>Descrição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527EF5A-0A40-4761-9568-C2D9FE443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1599980"/>
            <a:ext cx="11809312" cy="4925364"/>
          </a:xfrm>
        </p:spPr>
        <p:txBody>
          <a:bodyPr/>
          <a:lstStyle/>
          <a:p>
            <a:r>
              <a:rPr lang="pt-BR" dirty="0"/>
              <a:t>SCREENER  é um </a:t>
            </a:r>
            <a:r>
              <a:rPr lang="pt-BR" b="1" dirty="0">
                <a:solidFill>
                  <a:srgbClr val="C00000"/>
                </a:solidFill>
              </a:rPr>
              <a:t>jogo educacional</a:t>
            </a:r>
            <a:r>
              <a:rPr lang="pt-BR" b="1" dirty="0"/>
              <a:t> </a:t>
            </a:r>
            <a:r>
              <a:rPr lang="pt-BR" dirty="0"/>
              <a:t>que mimetiza o processo de </a:t>
            </a:r>
            <a:r>
              <a:rPr lang="pt-BR" b="1" dirty="0">
                <a:solidFill>
                  <a:srgbClr val="C00000"/>
                </a:solidFill>
              </a:rPr>
              <a:t>descoberta e desenvolvimento de fármacos </a:t>
            </a:r>
            <a:r>
              <a:rPr lang="pt-BR" dirty="0"/>
              <a:t>dentro de uma indústria farmacêutica, desde a validação de um alvo até o registro do novo medicamento junto à agência reguladora. </a:t>
            </a:r>
          </a:p>
          <a:p>
            <a:endParaRPr lang="pt-BR" dirty="0"/>
          </a:p>
          <a:p>
            <a:r>
              <a:rPr lang="pt-BR" dirty="0"/>
              <a:t>O jogo foi idealizado para ser jogado com a ajuda de um monitor, auxiliando os seis jogadores (ou equipes). </a:t>
            </a:r>
          </a:p>
          <a:p>
            <a:endParaRPr lang="pt-BR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4533ABA-96D9-4471-A1B0-A9587122D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9390" y="6421870"/>
            <a:ext cx="2851265" cy="365125"/>
          </a:xfrm>
        </p:spPr>
        <p:txBody>
          <a:bodyPr/>
          <a:lstStyle/>
          <a:p>
            <a:fld id="{587B3DEC-25EA-4250-B2B6-1E86ABF41135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449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E99359D0-44A6-4FA5-9F1F-825EDEDA3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93" y="50670"/>
            <a:ext cx="10681864" cy="1238087"/>
          </a:xfrm>
        </p:spPr>
        <p:txBody>
          <a:bodyPr>
            <a:normAutofit/>
          </a:bodyPr>
          <a:lstStyle/>
          <a:p>
            <a:r>
              <a:rPr lang="pt-BR" dirty="0"/>
              <a:t>Objetivo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D98D7A56-A082-495B-82B4-129CC4DFC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1358007"/>
            <a:ext cx="11809312" cy="492536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sz="4800" dirty="0"/>
              <a:t>Propiciar um </a:t>
            </a:r>
          </a:p>
          <a:p>
            <a:pPr marL="0" indent="0" algn="ctr">
              <a:buNone/>
            </a:pPr>
            <a:r>
              <a:rPr lang="pt-BR" sz="4800" b="1" dirty="0">
                <a:solidFill>
                  <a:srgbClr val="FF0000"/>
                </a:solidFill>
              </a:rPr>
              <a:t>aprendizado lúdico e interativo </a:t>
            </a:r>
          </a:p>
          <a:p>
            <a:pPr marL="0" indent="0" algn="ctr">
              <a:buNone/>
            </a:pPr>
            <a:r>
              <a:rPr lang="pt-BR" sz="4800" dirty="0"/>
              <a:t>de um processo que é demorado, de alto risco e cada vez mais caro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153BC0A-6B38-45E2-9299-DD82317EA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9390" y="6421870"/>
            <a:ext cx="2851265" cy="365125"/>
          </a:xfrm>
        </p:spPr>
        <p:txBody>
          <a:bodyPr/>
          <a:lstStyle/>
          <a:p>
            <a:fld id="{587B3DEC-25EA-4250-B2B6-1E86ABF41135}" type="slidenum">
              <a:rPr lang="pt-BR" smtClean="0"/>
              <a:pPr/>
              <a:t>6</a:t>
            </a:fld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1602465" y="1700808"/>
            <a:ext cx="892899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dirty="0">
                <a:latin typeface="Arial" pitchFamily="34" charset="0"/>
                <a:cs typeface="Arial" pitchFamily="34" charset="0"/>
              </a:rPr>
              <a:t> </a:t>
            </a:r>
          </a:p>
          <a:p>
            <a:pPr algn="ctr"/>
            <a:endParaRPr lang="pt-BR" sz="3200" dirty="0">
              <a:latin typeface="+mj-lt"/>
            </a:endParaRPr>
          </a:p>
          <a:p>
            <a:r>
              <a:rPr lang="pt-BR" sz="28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2823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"/>
          <p:cNvSpPr txBox="1"/>
          <p:nvPr/>
        </p:nvSpPr>
        <p:spPr>
          <a:xfrm>
            <a:off x="5109765" y="5993866"/>
            <a:ext cx="4946675" cy="30777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anchor="t">
            <a:spAutoFit/>
          </a:bodyPr>
          <a:lstStyle/>
          <a:p>
            <a:pPr lvl="0">
              <a:buFont typeface="Arial" panose="020B0604020202020204" pitchFamily="34" charset="0"/>
              <a:buNone/>
            </a:pPr>
            <a:r>
              <a:rPr lang="en-US" altLang="pt-BR" sz="1400" i="1" dirty="0" err="1">
                <a:latin typeface="Arial" panose="020B0604020202020204" pitchFamily="34" charset="0"/>
                <a:ea typeface="Arial" panose="020B0604020202020204" pitchFamily="34" charset="0"/>
              </a:rPr>
              <a:t>Lombardino</a:t>
            </a:r>
            <a:r>
              <a:rPr lang="en-US" altLang="pt-BR" sz="1400" i="1" dirty="0">
                <a:latin typeface="Arial" panose="020B0604020202020204" pitchFamily="34" charset="0"/>
                <a:ea typeface="Arial" panose="020B0604020202020204" pitchFamily="34" charset="0"/>
              </a:rPr>
              <a:t> &amp; Lowe-Nature Rev. Drug Discov</a:t>
            </a:r>
            <a:r>
              <a:rPr lang="en-US" altLang="pt-BR" sz="1400" dirty="0">
                <a:latin typeface="Arial" panose="020B0604020202020204" pitchFamily="34" charset="0"/>
                <a:ea typeface="Arial" panose="020B0604020202020204" pitchFamily="34" charset="0"/>
              </a:rPr>
              <a:t>. 3: 853, 2004 </a:t>
            </a:r>
            <a:endParaRPr lang="pt-BR" altLang="pt-BR" sz="14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D65DC723-E078-4198-AEB9-DD024B9A37C1}"/>
              </a:ext>
            </a:extLst>
          </p:cNvPr>
          <p:cNvGrpSpPr/>
          <p:nvPr/>
        </p:nvGrpSpPr>
        <p:grpSpPr>
          <a:xfrm>
            <a:off x="2135560" y="1439473"/>
            <a:ext cx="7740352" cy="4557566"/>
            <a:chOff x="1524000" y="987427"/>
            <a:chExt cx="9144000" cy="5414963"/>
          </a:xfrm>
        </p:grpSpPr>
        <p:pic>
          <p:nvPicPr>
            <p:cNvPr id="14337" name="Picture 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4000" y="987427"/>
              <a:ext cx="9144000" cy="5414963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sp>
          <p:nvSpPr>
            <p:cNvPr id="300037" name="Rectangle 5"/>
            <p:cNvSpPr/>
            <p:nvPr/>
          </p:nvSpPr>
          <p:spPr>
            <a:xfrm>
              <a:off x="3352800" y="1230315"/>
              <a:ext cx="3733800" cy="2884487"/>
            </a:xfrm>
            <a:prstGeom prst="rect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>
                <a:buFont typeface="Arial" panose="020B0604020202020204" pitchFamily="34" charset="0"/>
                <a:buNone/>
              </a:pPr>
              <a:endParaRPr lang="pt-BR" altLang="pt-BR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A7C752E3-5C35-4927-87D2-ED350B5F2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93" y="50670"/>
            <a:ext cx="10681864" cy="1238087"/>
          </a:xfrm>
        </p:spPr>
        <p:txBody>
          <a:bodyPr>
            <a:noAutofit/>
          </a:bodyPr>
          <a:lstStyle/>
          <a:p>
            <a:pPr lvl="0"/>
            <a:r>
              <a:rPr lang="en-US" altLang="pt-BR" sz="3600" dirty="0" err="1"/>
              <a:t>Descoberta</a:t>
            </a:r>
            <a:r>
              <a:rPr lang="en-US" altLang="pt-BR" sz="3600" dirty="0"/>
              <a:t> &amp; </a:t>
            </a:r>
            <a:r>
              <a:rPr lang="en-US" altLang="pt-BR" sz="3600" dirty="0" err="1"/>
              <a:t>desenvolvimento</a:t>
            </a:r>
            <a:r>
              <a:rPr lang="en-US" altLang="pt-BR" sz="3600" dirty="0"/>
              <a:t> de </a:t>
            </a:r>
            <a:r>
              <a:rPr lang="en-US" altLang="pt-BR" sz="3600" dirty="0" err="1"/>
              <a:t>fármacos</a:t>
            </a:r>
            <a:r>
              <a:rPr lang="en-US" altLang="pt-BR" sz="3600" dirty="0"/>
              <a:t>/</a:t>
            </a:r>
            <a:r>
              <a:rPr lang="en-US" altLang="pt-BR" sz="3600" dirty="0" err="1"/>
              <a:t>medicamentos</a:t>
            </a:r>
            <a:endParaRPr lang="pt-BR" sz="36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9149390" y="6421870"/>
            <a:ext cx="2851265" cy="365125"/>
          </a:xfrm>
        </p:spPr>
        <p:txBody>
          <a:bodyPr/>
          <a:lstStyle/>
          <a:p>
            <a:pPr lvl="0"/>
            <a:fld id="{9A0DB2DC-4C9A-4742-B13C-FB6460FD3503}" type="slidenum">
              <a:rPr lang="pt-BR" noProof="1"/>
              <a:pPr lvl="0"/>
              <a:t>7</a:t>
            </a:fld>
            <a:endParaRPr lang="pt-BR" noProof="1"/>
          </a:p>
        </p:txBody>
      </p:sp>
    </p:spTree>
    <p:extLst>
      <p:ext uri="{BB962C8B-B14F-4D97-AF65-F5344CB8AC3E}">
        <p14:creationId xmlns:p14="http://schemas.microsoft.com/office/powerpoint/2010/main" val="405435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1524000" y="0"/>
            <a:ext cx="9144000" cy="8001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pt-BR" sz="320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A29B7EA4-08C1-4264-8510-53B5D54D2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93" y="50670"/>
            <a:ext cx="10681864" cy="1238087"/>
          </a:xfrm>
        </p:spPr>
        <p:txBody>
          <a:bodyPr>
            <a:normAutofit/>
          </a:bodyPr>
          <a:lstStyle/>
          <a:p>
            <a:r>
              <a:rPr lang="pt-BR" dirty="0"/>
              <a:t>Jogo? - Justificativas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E10519B-0B5A-41A7-95A9-E900BFF70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28" y="1888012"/>
            <a:ext cx="11809312" cy="492536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dirty="0"/>
              <a:t>JOGOS SÉRIOS: FERRAMENTAS EDUCACIONAIS </a:t>
            </a:r>
          </a:p>
          <a:p>
            <a:pPr marL="0" indent="0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dirty="0"/>
              <a:t>“Training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simulation</a:t>
            </a:r>
            <a:r>
              <a:rPr lang="pt-BR" dirty="0"/>
              <a:t> game: jogos de simulação que tentam abordar as atividades da vida real com o maior grau de exatidão possível. Normalmente utilizados para a aquisição ou exercício de habilidades” (Edgar Alves, 2013).</a:t>
            </a:r>
          </a:p>
          <a:p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599D896-5110-4771-AF74-AE342C184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9390" y="6421870"/>
            <a:ext cx="2851265" cy="365125"/>
          </a:xfrm>
        </p:spPr>
        <p:txBody>
          <a:bodyPr/>
          <a:lstStyle/>
          <a:p>
            <a:fld id="{587B3DEC-25EA-4250-B2B6-1E86ABF41135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019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1524000" y="0"/>
            <a:ext cx="9144000" cy="8001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457200" indent="-457200">
              <a:spcAft>
                <a:spcPts val="600"/>
              </a:spcAft>
              <a:buAutoNum type="arabicPeriod"/>
            </a:pPr>
            <a:endParaRPr lang="pt-BR" sz="3200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65167B09-F926-44FB-9A7D-D8C172ED567D}"/>
              </a:ext>
            </a:extLst>
          </p:cNvPr>
          <p:cNvGrpSpPr/>
          <p:nvPr/>
        </p:nvGrpSpPr>
        <p:grpSpPr>
          <a:xfrm>
            <a:off x="1127448" y="1628800"/>
            <a:ext cx="9937104" cy="4536504"/>
            <a:chOff x="1997121" y="2408817"/>
            <a:chExt cx="8712968" cy="3900502"/>
          </a:xfrm>
        </p:grpSpPr>
        <p:sp>
          <p:nvSpPr>
            <p:cNvPr id="10" name="CaixaDeTexto 9"/>
            <p:cNvSpPr txBox="1"/>
            <p:nvPr/>
          </p:nvSpPr>
          <p:spPr>
            <a:xfrm>
              <a:off x="2476306" y="2408817"/>
              <a:ext cx="7754599" cy="55571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3600" b="1" dirty="0" err="1">
                  <a:solidFill>
                    <a:srgbClr val="FF0000"/>
                  </a:solidFill>
                  <a:latin typeface="Montserrat Black" panose="00000A00000000000000" pitchFamily="2" charset="0"/>
                  <a:cs typeface="Arial" pitchFamily="34" charset="0"/>
                </a:rPr>
                <a:t>Gamification</a:t>
              </a:r>
              <a:r>
                <a:rPr lang="pt-BR" sz="3600" b="1" dirty="0">
                  <a:solidFill>
                    <a:srgbClr val="FF0000"/>
                  </a:solidFill>
                  <a:latin typeface="Montserrat Black" panose="00000A00000000000000" pitchFamily="2" charset="0"/>
                  <a:cs typeface="Arial" pitchFamily="34" charset="0"/>
                </a:rPr>
                <a:t> </a:t>
              </a:r>
              <a:r>
                <a:rPr lang="pt-BR" sz="3600" b="1" dirty="0" err="1">
                  <a:solidFill>
                    <a:srgbClr val="FF0000"/>
                  </a:solidFill>
                  <a:latin typeface="Montserrat Black" panose="00000A00000000000000" pitchFamily="2" charset="0"/>
                  <a:cs typeface="Arial" pitchFamily="34" charset="0"/>
                </a:rPr>
                <a:t>ensures</a:t>
              </a:r>
              <a:r>
                <a:rPr lang="pt-BR" sz="3600" b="1" dirty="0">
                  <a:solidFill>
                    <a:srgbClr val="FF0000"/>
                  </a:solidFill>
                  <a:latin typeface="Montserrat Black" panose="00000A00000000000000" pitchFamily="2" charset="0"/>
                  <a:cs typeface="Arial" pitchFamily="34" charset="0"/>
                </a:rPr>
                <a:t> </a:t>
              </a:r>
              <a:r>
                <a:rPr lang="pt-BR" sz="3600" b="1" dirty="0" err="1">
                  <a:solidFill>
                    <a:srgbClr val="FF0000"/>
                  </a:solidFill>
                  <a:latin typeface="Montserrat Black" panose="00000A00000000000000" pitchFamily="2" charset="0"/>
                  <a:cs typeface="Arial" pitchFamily="34" charset="0"/>
                </a:rPr>
                <a:t>engagement</a:t>
              </a:r>
              <a:endParaRPr lang="pt-BR" sz="3600" b="1" dirty="0">
                <a:solidFill>
                  <a:srgbClr val="FF0000"/>
                </a:solidFill>
                <a:latin typeface="Montserrat Black" panose="00000A00000000000000" pitchFamily="2" charset="0"/>
                <a:cs typeface="Arial" pitchFamily="34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9C030899-68EB-4653-B56D-CD86B04A0DC6}"/>
                </a:ext>
              </a:extLst>
            </p:cNvPr>
            <p:cNvGrpSpPr/>
            <p:nvPr/>
          </p:nvGrpSpPr>
          <p:grpSpPr>
            <a:xfrm>
              <a:off x="1997121" y="3162921"/>
              <a:ext cx="8712968" cy="3146398"/>
              <a:chOff x="1703512" y="2730874"/>
              <a:chExt cx="8712968" cy="4082502"/>
            </a:xfrm>
          </p:grpSpPr>
          <p:pic>
            <p:nvPicPr>
              <p:cNvPr id="8257" name="Picture 65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51809" y="5463782"/>
                <a:ext cx="8060615" cy="12775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" name="CaixaDeTexto 2"/>
              <p:cNvSpPr txBox="1"/>
              <p:nvPr/>
            </p:nvSpPr>
            <p:spPr>
              <a:xfrm>
                <a:off x="1851810" y="5085184"/>
                <a:ext cx="3164071" cy="369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pt-BR" dirty="0">
                    <a:latin typeface="Arial" pitchFamily="34" charset="0"/>
                    <a:cs typeface="Arial" pitchFamily="34" charset="0"/>
                  </a:rPr>
                  <a:t>PNAS, 111, 8410-8415, 2014</a:t>
                </a:r>
              </a:p>
            </p:txBody>
          </p:sp>
          <p:pic>
            <p:nvPicPr>
              <p:cNvPr id="8258" name="Picture 6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2140" y="3052564"/>
                <a:ext cx="7467600" cy="9525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259" name="Picture 67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5640" y="3961190"/>
                <a:ext cx="5832648" cy="8359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260" name="Picture 68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7528" y="2730874"/>
                <a:ext cx="3960440" cy="3380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Retângulo 8"/>
              <p:cNvSpPr/>
              <p:nvPr/>
            </p:nvSpPr>
            <p:spPr>
              <a:xfrm>
                <a:off x="1703512" y="2730874"/>
                <a:ext cx="8712968" cy="4082502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92151" y="2809906"/>
                <a:ext cx="2827387" cy="259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" name="CaixaDeTexto 3"/>
              <p:cNvSpPr txBox="1"/>
              <p:nvPr/>
            </p:nvSpPr>
            <p:spPr>
              <a:xfrm rot="19459208">
                <a:off x="8952765" y="3774233"/>
                <a:ext cx="1343253" cy="461665"/>
              </a:xfrm>
              <a:prstGeom prst="rect">
                <a:avLst/>
              </a:prstGeom>
              <a:noFill/>
              <a:ln w="57150">
                <a:solidFill>
                  <a:srgbClr val="7030A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pt-BR" sz="2400" b="1" dirty="0">
                    <a:solidFill>
                      <a:srgbClr val="7030A0"/>
                    </a:solidFill>
                    <a:latin typeface="Arial" pitchFamily="34" charset="0"/>
                    <a:cs typeface="Arial" pitchFamily="34" charset="0"/>
                  </a:rPr>
                  <a:t>UNIPAR</a:t>
                </a:r>
              </a:p>
            </p:txBody>
          </p:sp>
        </p:grpSp>
      </p:grpSp>
      <p:sp>
        <p:nvSpPr>
          <p:cNvPr id="14" name="Title 13">
            <a:extLst>
              <a:ext uri="{FF2B5EF4-FFF2-40B4-BE49-F238E27FC236}">
                <a16:creationId xmlns="" xmlns:a16="http://schemas.microsoft.com/office/drawing/2014/main" id="{22773F08-D161-4BAC-B113-E402409AD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000" dirty="0"/>
              <a:t>Jogos Sérios: Ferramentas Educacionais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54B07C8-6A95-49D0-AC7F-255497595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3DEC-25EA-4250-B2B6-1E86ABF41135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842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FRJ">
  <a:themeElements>
    <a:clrScheme name="Custom 20">
      <a:dk1>
        <a:srgbClr val="003366"/>
      </a:dk1>
      <a:lt1>
        <a:srgbClr val="FFFFFF"/>
      </a:lt1>
      <a:dk2>
        <a:srgbClr val="003366"/>
      </a:dk2>
      <a:lt2>
        <a:srgbClr val="FFFFFF"/>
      </a:lt2>
      <a:accent1>
        <a:srgbClr val="C00000"/>
      </a:accent1>
      <a:accent2>
        <a:srgbClr val="FFC000"/>
      </a:accent2>
      <a:accent3>
        <a:srgbClr val="FFFF00"/>
      </a:accent3>
      <a:accent4>
        <a:srgbClr val="36FE91"/>
      </a:accent4>
      <a:accent5>
        <a:srgbClr val="00B050"/>
      </a:accent5>
      <a:accent6>
        <a:srgbClr val="003366"/>
      </a:accent6>
      <a:hlink>
        <a:srgbClr val="900000"/>
      </a:hlink>
      <a:folHlink>
        <a:srgbClr val="BFBFBF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UFRJ" id="{44F1B3F9-6D25-49D9-938D-AC81E8FDFEC4}" vid="{34FB48BB-1C7E-4CB2-9016-835D9C44EB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UFRJ</Template>
  <TotalTime>24176</TotalTime>
  <Words>1386</Words>
  <Application>Microsoft Office PowerPoint</Application>
  <PresentationFormat>Personalizar</PresentationFormat>
  <Paragraphs>314</Paragraphs>
  <Slides>49</Slides>
  <Notes>9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49</vt:i4>
      </vt:variant>
    </vt:vector>
  </HeadingPairs>
  <TitlesOfParts>
    <vt:vector size="59" baseType="lpstr">
      <vt:lpstr>Arial</vt:lpstr>
      <vt:lpstr>Cambria</vt:lpstr>
      <vt:lpstr>Times New Roman</vt:lpstr>
      <vt:lpstr>Montserrat Light</vt:lpstr>
      <vt:lpstr>Wingdings</vt:lpstr>
      <vt:lpstr>Calibri</vt:lpstr>
      <vt:lpstr>Arial Black</vt:lpstr>
      <vt:lpstr>Montserrat Black</vt:lpstr>
      <vt:lpstr>Calibri Light</vt:lpstr>
      <vt:lpstr>UFRJ</vt:lpstr>
      <vt:lpstr>Processo de descoberta e desenvolvimento de  fármacos/medicamentos</vt:lpstr>
      <vt:lpstr>Agenda</vt:lpstr>
      <vt:lpstr>Apresentação dos Alunos</vt:lpstr>
      <vt:lpstr>Apresentação do Jogo</vt:lpstr>
      <vt:lpstr>Descrição</vt:lpstr>
      <vt:lpstr>Objetivo</vt:lpstr>
      <vt:lpstr>Descoberta &amp; desenvolvimento de fármacos/medicamentos</vt:lpstr>
      <vt:lpstr>Jogo? - Justificativas</vt:lpstr>
      <vt:lpstr>Jogos Sérios: Ferramentas Educacionais </vt:lpstr>
      <vt:lpstr>Apresentação do PowerPoint</vt:lpstr>
      <vt:lpstr>Equipe multidisciplinar</vt:lpstr>
      <vt:lpstr>Timeline</vt:lpstr>
      <vt:lpstr>Apresentação do PowerPoint</vt:lpstr>
      <vt:lpstr>Componentes Do Jogo</vt:lpstr>
      <vt:lpstr>Componentes Do Jogo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Dinâmica Do Jogo  1. Aspectos Gerais</vt:lpstr>
      <vt:lpstr>Dinâmica Do Jogo  1. Aspectos Gerais</vt:lpstr>
      <vt:lpstr>Dinâmica Do Jogo  2. Detalhamento</vt:lpstr>
      <vt:lpstr>Dinâmica Do Jogo  2. Detalhamento</vt:lpstr>
      <vt:lpstr>Apresentação do PowerPoint</vt:lpstr>
      <vt:lpstr>Apresentação do PowerPoint</vt:lpstr>
      <vt:lpstr>Notas De Dinheiro (ISBEF) </vt:lpstr>
      <vt:lpstr>Preparação do Jogo</vt:lpstr>
      <vt:lpstr>Preparação do Jogo</vt:lpstr>
      <vt:lpstr>Iniciando o Jogo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Termos Técnicos:  Também No Glossário (Livro)</vt:lpstr>
      <vt:lpstr>Desafio!</vt:lpstr>
      <vt:lpstr>Tirou 6 no dado!</vt:lpstr>
      <vt:lpstr>Apresentação do PowerPoint</vt:lpstr>
      <vt:lpstr>Fim da Etapa 4 → FDA-IND</vt:lpstr>
      <vt:lpstr>Fim da Etapa 7 → NDA</vt:lpstr>
      <vt:lpstr>Apresentação do PowerPoint</vt:lpstr>
      <vt:lpstr>Artigo de Referência</vt:lpstr>
      <vt:lpstr>Apresentação do PowerPoint</vt:lpstr>
      <vt:lpstr>Cronograma Da Disciplina</vt:lpstr>
      <vt:lpstr>Escolha Do Projeto De Medicamento</vt:lpstr>
      <vt:lpstr>Acesso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SCREENER jogo educativo para o ensino do processo de descoberta e desenvolvimento de fármacos</dc:title>
  <dc:creator>François Noël</dc:creator>
  <cp:lastModifiedBy>François Noël</cp:lastModifiedBy>
  <cp:revision>288</cp:revision>
  <dcterms:created xsi:type="dcterms:W3CDTF">2021-01-27T14:30:12Z</dcterms:created>
  <dcterms:modified xsi:type="dcterms:W3CDTF">2022-05-17T13:55:01Z</dcterms:modified>
</cp:coreProperties>
</file>