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127"/>
  </p:notesMasterIdLst>
  <p:sldIdLst>
    <p:sldId id="257" r:id="rId3"/>
    <p:sldId id="894" r:id="rId4"/>
    <p:sldId id="477" r:id="rId5"/>
    <p:sldId id="1123" r:id="rId6"/>
    <p:sldId id="1130" r:id="rId7"/>
    <p:sldId id="1165" r:id="rId8"/>
    <p:sldId id="1139" r:id="rId9"/>
    <p:sldId id="742" r:id="rId10"/>
    <p:sldId id="1134" r:id="rId11"/>
    <p:sldId id="1169" r:id="rId12"/>
    <p:sldId id="1135" r:id="rId13"/>
    <p:sldId id="740" r:id="rId14"/>
    <p:sldId id="1148" r:id="rId15"/>
    <p:sldId id="1166" r:id="rId16"/>
    <p:sldId id="1131" r:id="rId17"/>
    <p:sldId id="763" r:id="rId18"/>
    <p:sldId id="897" r:id="rId19"/>
    <p:sldId id="769" r:id="rId20"/>
    <p:sldId id="781" r:id="rId21"/>
    <p:sldId id="765" r:id="rId22"/>
    <p:sldId id="869" r:id="rId23"/>
    <p:sldId id="558" r:id="rId24"/>
    <p:sldId id="1132" r:id="rId25"/>
    <p:sldId id="1133" r:id="rId26"/>
    <p:sldId id="764" r:id="rId27"/>
    <p:sldId id="1010" r:id="rId28"/>
    <p:sldId id="1121" r:id="rId29"/>
    <p:sldId id="766" r:id="rId30"/>
    <p:sldId id="745" r:id="rId31"/>
    <p:sldId id="824" r:id="rId32"/>
    <p:sldId id="827" r:id="rId33"/>
    <p:sldId id="1136" r:id="rId34"/>
    <p:sldId id="767" r:id="rId35"/>
    <p:sldId id="479" r:id="rId36"/>
    <p:sldId id="822" r:id="rId37"/>
    <p:sldId id="892" r:id="rId38"/>
    <p:sldId id="541" r:id="rId39"/>
    <p:sldId id="772" r:id="rId40"/>
    <p:sldId id="795" r:id="rId41"/>
    <p:sldId id="1170" r:id="rId42"/>
    <p:sldId id="1144" r:id="rId43"/>
    <p:sldId id="902" r:id="rId44"/>
    <p:sldId id="903" r:id="rId45"/>
    <p:sldId id="796" r:id="rId46"/>
    <p:sldId id="797" r:id="rId47"/>
    <p:sldId id="798" r:id="rId48"/>
    <p:sldId id="799" r:id="rId49"/>
    <p:sldId id="800" r:id="rId50"/>
    <p:sldId id="801" r:id="rId51"/>
    <p:sldId id="803" r:id="rId52"/>
    <p:sldId id="804" r:id="rId53"/>
    <p:sldId id="810" r:id="rId54"/>
    <p:sldId id="1138" r:id="rId55"/>
    <p:sldId id="1167" r:id="rId56"/>
    <p:sldId id="1146" r:id="rId57"/>
    <p:sldId id="1147" r:id="rId58"/>
    <p:sldId id="1161" r:id="rId59"/>
    <p:sldId id="1162" r:id="rId60"/>
    <p:sldId id="818" r:id="rId61"/>
    <p:sldId id="736" r:id="rId62"/>
    <p:sldId id="733" r:id="rId63"/>
    <p:sldId id="621" r:id="rId64"/>
    <p:sldId id="758" r:id="rId65"/>
    <p:sldId id="774" r:id="rId66"/>
    <p:sldId id="900" r:id="rId67"/>
    <p:sldId id="776" r:id="rId68"/>
    <p:sldId id="871" r:id="rId69"/>
    <p:sldId id="887" r:id="rId70"/>
    <p:sldId id="876" r:id="rId71"/>
    <p:sldId id="1125" r:id="rId72"/>
    <p:sldId id="1124" r:id="rId73"/>
    <p:sldId id="841" r:id="rId74"/>
    <p:sldId id="842" r:id="rId75"/>
    <p:sldId id="909" r:id="rId76"/>
    <p:sldId id="889" r:id="rId77"/>
    <p:sldId id="886" r:id="rId78"/>
    <p:sldId id="845" r:id="rId79"/>
    <p:sldId id="884" r:id="rId80"/>
    <p:sldId id="846" r:id="rId81"/>
    <p:sldId id="864" r:id="rId82"/>
    <p:sldId id="778" r:id="rId83"/>
    <p:sldId id="744" r:id="rId84"/>
    <p:sldId id="835" r:id="rId85"/>
    <p:sldId id="880" r:id="rId86"/>
    <p:sldId id="910" r:id="rId87"/>
    <p:sldId id="854" r:id="rId88"/>
    <p:sldId id="855" r:id="rId89"/>
    <p:sldId id="881" r:id="rId90"/>
    <p:sldId id="779" r:id="rId91"/>
    <p:sldId id="735" r:id="rId92"/>
    <p:sldId id="857" r:id="rId93"/>
    <p:sldId id="858" r:id="rId94"/>
    <p:sldId id="859" r:id="rId95"/>
    <p:sldId id="1129" r:id="rId96"/>
    <p:sldId id="1128" r:id="rId97"/>
    <p:sldId id="1127" r:id="rId98"/>
    <p:sldId id="861" r:id="rId99"/>
    <p:sldId id="867" r:id="rId100"/>
    <p:sldId id="863" r:id="rId101"/>
    <p:sldId id="860" r:id="rId102"/>
    <p:sldId id="866" r:id="rId103"/>
    <p:sldId id="856" r:id="rId104"/>
    <p:sldId id="849" r:id="rId105"/>
    <p:sldId id="850" r:id="rId106"/>
    <p:sldId id="851" r:id="rId107"/>
    <p:sldId id="853" r:id="rId108"/>
    <p:sldId id="917" r:id="rId109"/>
    <p:sldId id="914" r:id="rId110"/>
    <p:sldId id="916" r:id="rId111"/>
    <p:sldId id="749" r:id="rId112"/>
    <p:sldId id="837" r:id="rId113"/>
    <p:sldId id="883" r:id="rId114"/>
    <p:sldId id="885" r:id="rId115"/>
    <p:sldId id="1122" r:id="rId116"/>
    <p:sldId id="752" r:id="rId117"/>
    <p:sldId id="753" r:id="rId118"/>
    <p:sldId id="1140" r:id="rId119"/>
    <p:sldId id="754" r:id="rId120"/>
    <p:sldId id="761" r:id="rId121"/>
    <p:sldId id="819" r:id="rId122"/>
    <p:sldId id="823" r:id="rId123"/>
    <p:sldId id="634" r:id="rId124"/>
    <p:sldId id="635" r:id="rId125"/>
    <p:sldId id="820" r:id="rId126"/>
  </p:sldIdLst>
  <p:sldSz cx="12192000" cy="6858000"/>
  <p:notesSz cx="6858000" cy="9144000"/>
  <p:defaultTextStyle>
    <a:defPPr>
      <a:defRPr lang="pt-BR"/>
    </a:defPPr>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33"/>
    <a:srgbClr val="FFFFFF"/>
    <a:srgbClr val="CC00FF"/>
    <a:srgbClr val="3333CC"/>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9516" autoAdjust="0"/>
  </p:normalViewPr>
  <p:slideViewPr>
    <p:cSldViewPr snapToGrid="0" showGuides="1">
      <p:cViewPr>
        <p:scale>
          <a:sx n="80" d="100"/>
          <a:sy n="80" d="100"/>
        </p:scale>
        <p:origin x="-792" y="-245"/>
      </p:cViewPr>
      <p:guideLst>
        <p:guide orient="horz" pos="2159"/>
        <p:guide pos="3809"/>
      </p:guideLst>
    </p:cSldViewPr>
  </p:slideViewPr>
  <p:notesTextViewPr>
    <p:cViewPr>
      <p:scale>
        <a:sx n="1" d="1"/>
        <a:sy n="1" d="1"/>
      </p:scale>
      <p:origin x="0" y="0"/>
    </p:cViewPr>
  </p:notesTextViewPr>
  <p:sorterViewPr showFormatting="0">
    <p:cViewPr>
      <p:scale>
        <a:sx n="100" d="100"/>
        <a:sy n="100" d="100"/>
      </p:scale>
      <p:origin x="0" y="324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3C7EC-6B0B-4090-9FD4-16C3978475E7}" type="doc">
      <dgm:prSet loTypeId="urn:microsoft.com/office/officeart/2005/8/layout/hChevron3" loCatId="process" qsTypeId="urn:microsoft.com/office/officeart/2005/8/quickstyle/simple1" qsCatId="simple" csTypeId="urn:microsoft.com/office/officeart/2005/8/colors/accent1_2" csCatId="accent1" phldr="1"/>
      <dgm:spPr/>
    </dgm:pt>
    <dgm:pt modelId="{BFFBA833-7CAC-4186-8964-498B53A0D5A8}">
      <dgm:prSet phldrT="[Texto]" custT="1"/>
      <dgm:spPr>
        <a:solidFill>
          <a:srgbClr val="FFC000"/>
        </a:solidFill>
        <a:ln w="28575">
          <a:solidFill>
            <a:srgbClr val="FFFF00"/>
          </a:solidFill>
        </a:ln>
      </dgm:spPr>
      <dgm:t>
        <a:bodyPr/>
        <a:lstStyle/>
        <a:p>
          <a:pPr>
            <a:spcAft>
              <a:spcPts val="600"/>
            </a:spcAft>
          </a:pPr>
          <a:r>
            <a:rPr lang="pt-BR" sz="1200" b="1" dirty="0" smtClean="0">
              <a:solidFill>
                <a:schemeClr val="tx1"/>
              </a:solidFill>
              <a:latin typeface="Arial" pitchFamily="34" charset="0"/>
              <a:cs typeface="Arial" pitchFamily="34" charset="0"/>
            </a:rPr>
            <a:t>Ensaio </a:t>
          </a:r>
        </a:p>
        <a:p>
          <a:pPr>
            <a:spcAft>
              <a:spcPts val="600"/>
            </a:spcAft>
          </a:pPr>
          <a:r>
            <a:rPr lang="pt-BR" sz="1200" b="1" dirty="0" smtClean="0">
              <a:solidFill>
                <a:schemeClr val="tx1"/>
              </a:solidFill>
              <a:latin typeface="Arial" pitchFamily="34" charset="0"/>
              <a:cs typeface="Arial" pitchFamily="34" charset="0"/>
            </a:rPr>
            <a:t>“alvo-dirigido” </a:t>
          </a:r>
          <a:endParaRPr lang="pt-BR" sz="1200" b="1" dirty="0">
            <a:solidFill>
              <a:schemeClr val="tx1"/>
            </a:solidFill>
            <a:latin typeface="Arial" pitchFamily="34" charset="0"/>
            <a:cs typeface="Arial" pitchFamily="34" charset="0"/>
          </a:endParaRPr>
        </a:p>
      </dgm:t>
    </dgm:pt>
    <dgm:pt modelId="{43A32D84-87BB-4567-89C9-3ECD7313D649}" type="parTrans" cxnId="{9732B4E0-1A1E-4B6B-816D-82C1233C7EB0}">
      <dgm:prSet/>
      <dgm:spPr/>
      <dgm:t>
        <a:bodyPr/>
        <a:lstStyle/>
        <a:p>
          <a:endParaRPr lang="pt-BR"/>
        </a:p>
      </dgm:t>
    </dgm:pt>
    <dgm:pt modelId="{2CE51F69-F5E7-409B-B921-735AE8F98E54}" type="sibTrans" cxnId="{9732B4E0-1A1E-4B6B-816D-82C1233C7EB0}">
      <dgm:prSet/>
      <dgm:spPr/>
      <dgm:t>
        <a:bodyPr/>
        <a:lstStyle/>
        <a:p>
          <a:endParaRPr lang="pt-BR"/>
        </a:p>
      </dgm:t>
    </dgm:pt>
    <dgm:pt modelId="{6C6AF524-24F4-4DE6-9196-3EE8C0E3CFB0}">
      <dgm:prSet phldrT="[Texto]" custT="1"/>
      <dgm:spPr>
        <a:solidFill>
          <a:srgbClr val="FFC000"/>
        </a:solidFill>
        <a:ln w="28575">
          <a:solidFill>
            <a:srgbClr val="FFFF00"/>
          </a:solidFill>
        </a:ln>
      </dgm:spPr>
      <dgm:t>
        <a:bodyPr/>
        <a:lstStyle/>
        <a:p>
          <a:pPr>
            <a:spcAft>
              <a:spcPts val="0"/>
            </a:spcAft>
          </a:pPr>
          <a:r>
            <a:rPr lang="pt-BR" sz="1800" b="1" dirty="0" smtClean="0">
              <a:solidFill>
                <a:schemeClr val="tx1"/>
              </a:solidFill>
              <a:latin typeface="Arial" pitchFamily="34" charset="0"/>
              <a:cs typeface="Arial" pitchFamily="34" charset="0"/>
            </a:rPr>
            <a:t>Substâncias </a:t>
          </a:r>
        </a:p>
        <a:p>
          <a:pPr>
            <a:spcAft>
              <a:spcPts val="0"/>
            </a:spcAft>
          </a:pPr>
          <a:r>
            <a:rPr lang="pt-BR" sz="1800" b="1" dirty="0" smtClean="0">
              <a:solidFill>
                <a:schemeClr val="tx1"/>
              </a:solidFill>
              <a:latin typeface="Arial" pitchFamily="34" charset="0"/>
              <a:cs typeface="Arial" pitchFamily="34" charset="0"/>
            </a:rPr>
            <a:t>ativas</a:t>
          </a:r>
          <a:endParaRPr lang="pt-BR" sz="1800" b="1" dirty="0">
            <a:solidFill>
              <a:schemeClr val="tx1"/>
            </a:solidFill>
            <a:latin typeface="Arial" pitchFamily="34" charset="0"/>
            <a:cs typeface="Arial" pitchFamily="34" charset="0"/>
          </a:endParaRPr>
        </a:p>
      </dgm:t>
    </dgm:pt>
    <dgm:pt modelId="{41809A2C-1B50-44D7-8E5D-9BD03319224C}" type="parTrans" cxnId="{9F611302-29F6-44FC-9087-DD5ADD957A93}">
      <dgm:prSet/>
      <dgm:spPr/>
      <dgm:t>
        <a:bodyPr/>
        <a:lstStyle/>
        <a:p>
          <a:endParaRPr lang="pt-BR"/>
        </a:p>
      </dgm:t>
    </dgm:pt>
    <dgm:pt modelId="{9D87E585-B005-4059-83E7-42577024C25C}" type="sibTrans" cxnId="{9F611302-29F6-44FC-9087-DD5ADD957A93}">
      <dgm:prSet/>
      <dgm:spPr/>
      <dgm:t>
        <a:bodyPr/>
        <a:lstStyle/>
        <a:p>
          <a:endParaRPr lang="pt-BR"/>
        </a:p>
      </dgm:t>
    </dgm:pt>
    <dgm:pt modelId="{BEC13C23-1FB5-4F5A-853B-0CC8BF7A5E38}">
      <dgm:prSet phldrT="[Texto]" custT="1"/>
      <dgm:spPr>
        <a:solidFill>
          <a:srgbClr val="FFC000"/>
        </a:solidFill>
        <a:ln w="28575">
          <a:solidFill>
            <a:srgbClr val="FFFF00"/>
          </a:solidFill>
        </a:ln>
      </dgm:spPr>
      <dgm:t>
        <a:bodyPr/>
        <a:lstStyle/>
        <a:p>
          <a:r>
            <a:rPr lang="pt-BR" sz="1800" b="1" dirty="0" smtClean="0">
              <a:solidFill>
                <a:schemeClr val="tx1"/>
              </a:solidFill>
              <a:latin typeface="Arial" pitchFamily="34" charset="0"/>
              <a:cs typeface="Arial" pitchFamily="34" charset="0"/>
            </a:rPr>
            <a:t>Protótipo</a:t>
          </a:r>
          <a:endParaRPr lang="pt-BR" sz="1800" b="1" dirty="0">
            <a:solidFill>
              <a:schemeClr val="tx1"/>
            </a:solidFill>
            <a:latin typeface="Arial" pitchFamily="34" charset="0"/>
            <a:cs typeface="Arial" pitchFamily="34" charset="0"/>
          </a:endParaRPr>
        </a:p>
      </dgm:t>
    </dgm:pt>
    <dgm:pt modelId="{9F7C0B41-06B7-4404-8A19-DDA77F7986FC}" type="parTrans" cxnId="{B2F93418-1DA1-4B5F-B44A-808F6C845EE0}">
      <dgm:prSet/>
      <dgm:spPr/>
      <dgm:t>
        <a:bodyPr/>
        <a:lstStyle/>
        <a:p>
          <a:endParaRPr lang="pt-BR"/>
        </a:p>
      </dgm:t>
    </dgm:pt>
    <dgm:pt modelId="{5ED52F40-B1A1-416D-9617-106652B1393D}" type="sibTrans" cxnId="{B2F93418-1DA1-4B5F-B44A-808F6C845EE0}">
      <dgm:prSet/>
      <dgm:spPr/>
      <dgm:t>
        <a:bodyPr/>
        <a:lstStyle/>
        <a:p>
          <a:endParaRPr lang="pt-BR"/>
        </a:p>
      </dgm:t>
    </dgm:pt>
    <dgm:pt modelId="{5479BF34-E700-487C-9B66-ABA322C63BF4}">
      <dgm:prSet phldrT="[Texto]" custT="1"/>
      <dgm:spPr>
        <a:solidFill>
          <a:srgbClr val="FFC000"/>
        </a:solidFill>
        <a:ln w="28575">
          <a:solidFill>
            <a:srgbClr val="FFFF00"/>
          </a:solidFill>
        </a:ln>
      </dgm:spPr>
      <dgm:t>
        <a:bodyPr/>
        <a:lstStyle/>
        <a:p>
          <a:r>
            <a:rPr lang="pt-BR" sz="1600" b="1" dirty="0" smtClean="0">
              <a:solidFill>
                <a:schemeClr val="tx1"/>
              </a:solidFill>
              <a:latin typeface="Arial" pitchFamily="34" charset="0"/>
              <a:cs typeface="Arial" pitchFamily="34" charset="0"/>
            </a:rPr>
            <a:t>Otimização do Protótipo</a:t>
          </a:r>
          <a:endParaRPr lang="pt-BR" sz="1600" b="1" dirty="0">
            <a:solidFill>
              <a:schemeClr val="tx1"/>
            </a:solidFill>
            <a:latin typeface="Arial" pitchFamily="34" charset="0"/>
            <a:cs typeface="Arial" pitchFamily="34" charset="0"/>
          </a:endParaRPr>
        </a:p>
      </dgm:t>
    </dgm:pt>
    <dgm:pt modelId="{1128ED9E-EE0A-483B-A2F0-C941A772BE7F}" type="parTrans" cxnId="{F554CC00-2F61-4FD2-A971-B82A7F181BE8}">
      <dgm:prSet/>
      <dgm:spPr/>
      <dgm:t>
        <a:bodyPr/>
        <a:lstStyle/>
        <a:p>
          <a:endParaRPr lang="pt-BR"/>
        </a:p>
      </dgm:t>
    </dgm:pt>
    <dgm:pt modelId="{87772216-9644-4D96-A1F5-A2BFE99390F5}" type="sibTrans" cxnId="{F554CC00-2F61-4FD2-A971-B82A7F181BE8}">
      <dgm:prSet/>
      <dgm:spPr/>
      <dgm:t>
        <a:bodyPr/>
        <a:lstStyle/>
        <a:p>
          <a:endParaRPr lang="pt-BR"/>
        </a:p>
      </dgm:t>
    </dgm:pt>
    <dgm:pt modelId="{01460709-6650-4D66-BFB9-DB9203D1C28E}">
      <dgm:prSet phldrT="[Texto]" custT="1"/>
      <dgm:spPr>
        <a:solidFill>
          <a:schemeClr val="bg1"/>
        </a:solidFill>
        <a:ln w="76200">
          <a:solidFill>
            <a:srgbClr val="FFC000"/>
          </a:solidFill>
        </a:ln>
      </dgm:spPr>
      <dgm:t>
        <a:bodyPr/>
        <a:lstStyle/>
        <a:p>
          <a:r>
            <a:rPr lang="pt-BR" sz="1600" b="1" dirty="0" smtClean="0">
              <a:solidFill>
                <a:schemeClr val="tx1"/>
              </a:solidFill>
              <a:latin typeface="Arial" pitchFamily="34" charset="0"/>
              <a:cs typeface="Arial" pitchFamily="34" charset="0"/>
            </a:rPr>
            <a:t>Estudos </a:t>
          </a:r>
        </a:p>
        <a:p>
          <a:r>
            <a:rPr lang="pt-BR" sz="1600" b="1" dirty="0" smtClean="0">
              <a:solidFill>
                <a:schemeClr val="tx1"/>
              </a:solidFill>
              <a:latin typeface="Arial" pitchFamily="34" charset="0"/>
              <a:cs typeface="Arial" pitchFamily="34" charset="0"/>
            </a:rPr>
            <a:t>pré-clínicos</a:t>
          </a:r>
          <a:endParaRPr lang="pt-BR" sz="1600" b="1" dirty="0">
            <a:solidFill>
              <a:schemeClr val="tx1"/>
            </a:solidFill>
            <a:latin typeface="Arial" pitchFamily="34" charset="0"/>
            <a:cs typeface="Arial" pitchFamily="34" charset="0"/>
          </a:endParaRPr>
        </a:p>
      </dgm:t>
    </dgm:pt>
    <dgm:pt modelId="{76E5A33F-C149-435D-83ED-84973A95BCF6}" type="parTrans" cxnId="{4646EA3F-3227-4049-B7D8-CB1B2A0FAE0E}">
      <dgm:prSet/>
      <dgm:spPr/>
      <dgm:t>
        <a:bodyPr/>
        <a:lstStyle/>
        <a:p>
          <a:endParaRPr lang="pt-BR"/>
        </a:p>
      </dgm:t>
    </dgm:pt>
    <dgm:pt modelId="{75E8F3CC-9D6D-48EE-BC83-97CA8678ABA0}" type="sibTrans" cxnId="{4646EA3F-3227-4049-B7D8-CB1B2A0FAE0E}">
      <dgm:prSet/>
      <dgm:spPr/>
      <dgm:t>
        <a:bodyPr/>
        <a:lstStyle/>
        <a:p>
          <a:endParaRPr lang="pt-BR"/>
        </a:p>
      </dgm:t>
    </dgm:pt>
    <dgm:pt modelId="{EF6CE60F-C8E6-4FFE-8636-8247BE6D1E88}" type="pres">
      <dgm:prSet presAssocID="{0E83C7EC-6B0B-4090-9FD4-16C3978475E7}" presName="Name0" presStyleCnt="0">
        <dgm:presLayoutVars>
          <dgm:dir/>
          <dgm:resizeHandles val="exact"/>
        </dgm:presLayoutVars>
      </dgm:prSet>
      <dgm:spPr/>
    </dgm:pt>
    <dgm:pt modelId="{5D83EB1C-16A0-4283-B4B8-FC6510787AD7}" type="pres">
      <dgm:prSet presAssocID="{BFFBA833-7CAC-4186-8964-498B53A0D5A8}" presName="parTxOnly" presStyleLbl="node1" presStyleIdx="0" presStyleCnt="5" custAng="2052907" custScaleX="136979" custScaleY="105247" custLinFactY="-100000" custLinFactNeighborX="-29979" custLinFactNeighborY="-110688">
        <dgm:presLayoutVars>
          <dgm:bulletEnabled val="1"/>
        </dgm:presLayoutVars>
      </dgm:prSet>
      <dgm:spPr/>
      <dgm:t>
        <a:bodyPr/>
        <a:lstStyle/>
        <a:p>
          <a:endParaRPr lang="pt-BR"/>
        </a:p>
      </dgm:t>
    </dgm:pt>
    <dgm:pt modelId="{DB126273-0CCD-45F3-9051-89931AF2D735}" type="pres">
      <dgm:prSet presAssocID="{2CE51F69-F5E7-409B-B921-735AE8F98E54}" presName="parSpace" presStyleCnt="0"/>
      <dgm:spPr/>
    </dgm:pt>
    <dgm:pt modelId="{F26F37D9-FB97-47DA-B733-B78822AC6D63}" type="pres">
      <dgm:prSet presAssocID="{6C6AF524-24F4-4DE6-9196-3EE8C0E3CFB0}" presName="parTxOnly" presStyleLbl="node1" presStyleIdx="1" presStyleCnt="5" custScaleX="232391" custScaleY="192422" custLinFactNeighborX="-31991">
        <dgm:presLayoutVars>
          <dgm:bulletEnabled val="1"/>
        </dgm:presLayoutVars>
      </dgm:prSet>
      <dgm:spPr/>
      <dgm:t>
        <a:bodyPr/>
        <a:lstStyle/>
        <a:p>
          <a:endParaRPr lang="pt-BR"/>
        </a:p>
      </dgm:t>
    </dgm:pt>
    <dgm:pt modelId="{45F13F4A-D09C-48AC-8A50-B5A0091C424A}" type="pres">
      <dgm:prSet presAssocID="{9D87E585-B005-4059-83E7-42577024C25C}" presName="parSpace" presStyleCnt="0"/>
      <dgm:spPr/>
    </dgm:pt>
    <dgm:pt modelId="{8064A9F3-45E0-482C-ABFF-3C2E94481167}" type="pres">
      <dgm:prSet presAssocID="{BEC13C23-1FB5-4F5A-853B-0CC8BF7A5E38}" presName="parTxOnly" presStyleLbl="node1" presStyleIdx="2" presStyleCnt="5" custScaleX="201236" custScaleY="185754" custLinFactNeighborX="-63901">
        <dgm:presLayoutVars>
          <dgm:bulletEnabled val="1"/>
        </dgm:presLayoutVars>
      </dgm:prSet>
      <dgm:spPr/>
      <dgm:t>
        <a:bodyPr/>
        <a:lstStyle/>
        <a:p>
          <a:endParaRPr lang="pt-BR"/>
        </a:p>
      </dgm:t>
    </dgm:pt>
    <dgm:pt modelId="{D4D4F949-F6C9-40CD-9C04-D036E7632856}" type="pres">
      <dgm:prSet presAssocID="{5ED52F40-B1A1-416D-9617-106652B1393D}" presName="parSpace" presStyleCnt="0"/>
      <dgm:spPr/>
    </dgm:pt>
    <dgm:pt modelId="{93E9D25E-3834-4CBA-9C8A-09330053FB07}" type="pres">
      <dgm:prSet presAssocID="{5479BF34-E700-487C-9B66-ABA322C63BF4}" presName="parTxOnly" presStyleLbl="node1" presStyleIdx="3" presStyleCnt="5" custScaleX="202594" custScaleY="182225" custLinFactX="-1013" custLinFactNeighborX="-100000">
        <dgm:presLayoutVars>
          <dgm:bulletEnabled val="1"/>
        </dgm:presLayoutVars>
      </dgm:prSet>
      <dgm:spPr/>
      <dgm:t>
        <a:bodyPr/>
        <a:lstStyle/>
        <a:p>
          <a:endParaRPr lang="pt-BR"/>
        </a:p>
      </dgm:t>
    </dgm:pt>
    <dgm:pt modelId="{39A05338-723F-4FF6-A09A-3A76025ED884}" type="pres">
      <dgm:prSet presAssocID="{87772216-9644-4D96-A1F5-A2BFE99390F5}" presName="parSpace" presStyleCnt="0"/>
      <dgm:spPr/>
    </dgm:pt>
    <dgm:pt modelId="{640076E3-8DAC-4F5C-8B47-264E9DCE14C3}" type="pres">
      <dgm:prSet presAssocID="{01460709-6650-4D66-BFB9-DB9203D1C28E}" presName="parTxOnly" presStyleLbl="node1" presStyleIdx="4" presStyleCnt="5" custScaleX="213336" custScaleY="182225" custLinFactX="-5166" custLinFactNeighborX="-100000">
        <dgm:presLayoutVars>
          <dgm:bulletEnabled val="1"/>
        </dgm:presLayoutVars>
      </dgm:prSet>
      <dgm:spPr/>
      <dgm:t>
        <a:bodyPr/>
        <a:lstStyle/>
        <a:p>
          <a:endParaRPr lang="pt-BR"/>
        </a:p>
      </dgm:t>
    </dgm:pt>
  </dgm:ptLst>
  <dgm:cxnLst>
    <dgm:cxn modelId="{4646EA3F-3227-4049-B7D8-CB1B2A0FAE0E}" srcId="{0E83C7EC-6B0B-4090-9FD4-16C3978475E7}" destId="{01460709-6650-4D66-BFB9-DB9203D1C28E}" srcOrd="4" destOrd="0" parTransId="{76E5A33F-C149-435D-83ED-84973A95BCF6}" sibTransId="{75E8F3CC-9D6D-48EE-BC83-97CA8678ABA0}"/>
    <dgm:cxn modelId="{4C4AB7D0-6880-439D-89DB-FD56C3CA6F43}" type="presOf" srcId="{0E83C7EC-6B0B-4090-9FD4-16C3978475E7}" destId="{EF6CE60F-C8E6-4FFE-8636-8247BE6D1E88}" srcOrd="0" destOrd="0" presId="urn:microsoft.com/office/officeart/2005/8/layout/hChevron3"/>
    <dgm:cxn modelId="{60BA8BDE-0857-4B8C-83DA-4C944A7FF274}" type="presOf" srcId="{BEC13C23-1FB5-4F5A-853B-0CC8BF7A5E38}" destId="{8064A9F3-45E0-482C-ABFF-3C2E94481167}" srcOrd="0" destOrd="0" presId="urn:microsoft.com/office/officeart/2005/8/layout/hChevron3"/>
    <dgm:cxn modelId="{B2F93418-1DA1-4B5F-B44A-808F6C845EE0}" srcId="{0E83C7EC-6B0B-4090-9FD4-16C3978475E7}" destId="{BEC13C23-1FB5-4F5A-853B-0CC8BF7A5E38}" srcOrd="2" destOrd="0" parTransId="{9F7C0B41-06B7-4404-8A19-DDA77F7986FC}" sibTransId="{5ED52F40-B1A1-416D-9617-106652B1393D}"/>
    <dgm:cxn modelId="{6EB918F5-967B-4216-869E-26693FF379C4}" type="presOf" srcId="{5479BF34-E700-487C-9B66-ABA322C63BF4}" destId="{93E9D25E-3834-4CBA-9C8A-09330053FB07}" srcOrd="0" destOrd="0" presId="urn:microsoft.com/office/officeart/2005/8/layout/hChevron3"/>
    <dgm:cxn modelId="{9732B4E0-1A1E-4B6B-816D-82C1233C7EB0}" srcId="{0E83C7EC-6B0B-4090-9FD4-16C3978475E7}" destId="{BFFBA833-7CAC-4186-8964-498B53A0D5A8}" srcOrd="0" destOrd="0" parTransId="{43A32D84-87BB-4567-89C9-3ECD7313D649}" sibTransId="{2CE51F69-F5E7-409B-B921-735AE8F98E54}"/>
    <dgm:cxn modelId="{9F611302-29F6-44FC-9087-DD5ADD957A93}" srcId="{0E83C7EC-6B0B-4090-9FD4-16C3978475E7}" destId="{6C6AF524-24F4-4DE6-9196-3EE8C0E3CFB0}" srcOrd="1" destOrd="0" parTransId="{41809A2C-1B50-44D7-8E5D-9BD03319224C}" sibTransId="{9D87E585-B005-4059-83E7-42577024C25C}"/>
    <dgm:cxn modelId="{9A5EFAB5-D077-4043-8726-EA6CC37ACFDD}" type="presOf" srcId="{BFFBA833-7CAC-4186-8964-498B53A0D5A8}" destId="{5D83EB1C-16A0-4283-B4B8-FC6510787AD7}" srcOrd="0" destOrd="0" presId="urn:microsoft.com/office/officeart/2005/8/layout/hChevron3"/>
    <dgm:cxn modelId="{F554CC00-2F61-4FD2-A971-B82A7F181BE8}" srcId="{0E83C7EC-6B0B-4090-9FD4-16C3978475E7}" destId="{5479BF34-E700-487C-9B66-ABA322C63BF4}" srcOrd="3" destOrd="0" parTransId="{1128ED9E-EE0A-483B-A2F0-C941A772BE7F}" sibTransId="{87772216-9644-4D96-A1F5-A2BFE99390F5}"/>
    <dgm:cxn modelId="{3181EBD4-02F5-4A69-8C71-C69B45CA8443}" type="presOf" srcId="{01460709-6650-4D66-BFB9-DB9203D1C28E}" destId="{640076E3-8DAC-4F5C-8B47-264E9DCE14C3}" srcOrd="0" destOrd="0" presId="urn:microsoft.com/office/officeart/2005/8/layout/hChevron3"/>
    <dgm:cxn modelId="{0CACCE1F-E49C-475E-AB0E-CF6A0E6E1200}" type="presOf" srcId="{6C6AF524-24F4-4DE6-9196-3EE8C0E3CFB0}" destId="{F26F37D9-FB97-47DA-B733-B78822AC6D63}" srcOrd="0" destOrd="0" presId="urn:microsoft.com/office/officeart/2005/8/layout/hChevron3"/>
    <dgm:cxn modelId="{9104B213-8616-43C1-8322-B165E92C0B7E}" type="presParOf" srcId="{EF6CE60F-C8E6-4FFE-8636-8247BE6D1E88}" destId="{5D83EB1C-16A0-4283-B4B8-FC6510787AD7}" srcOrd="0" destOrd="0" presId="urn:microsoft.com/office/officeart/2005/8/layout/hChevron3"/>
    <dgm:cxn modelId="{F95DCB96-FDCE-496F-B260-8C06EA3730BB}" type="presParOf" srcId="{EF6CE60F-C8E6-4FFE-8636-8247BE6D1E88}" destId="{DB126273-0CCD-45F3-9051-89931AF2D735}" srcOrd="1" destOrd="0" presId="urn:microsoft.com/office/officeart/2005/8/layout/hChevron3"/>
    <dgm:cxn modelId="{D30A9BCB-EB8D-485A-9155-A5ED587C454B}" type="presParOf" srcId="{EF6CE60F-C8E6-4FFE-8636-8247BE6D1E88}" destId="{F26F37D9-FB97-47DA-B733-B78822AC6D63}" srcOrd="2" destOrd="0" presId="urn:microsoft.com/office/officeart/2005/8/layout/hChevron3"/>
    <dgm:cxn modelId="{E787AC3C-7AF3-4CB3-973C-42DEFA4F8119}" type="presParOf" srcId="{EF6CE60F-C8E6-4FFE-8636-8247BE6D1E88}" destId="{45F13F4A-D09C-48AC-8A50-B5A0091C424A}" srcOrd="3" destOrd="0" presId="urn:microsoft.com/office/officeart/2005/8/layout/hChevron3"/>
    <dgm:cxn modelId="{A48E05E4-5E01-4EC2-8BB3-41E4813C733D}" type="presParOf" srcId="{EF6CE60F-C8E6-4FFE-8636-8247BE6D1E88}" destId="{8064A9F3-45E0-482C-ABFF-3C2E94481167}" srcOrd="4" destOrd="0" presId="urn:microsoft.com/office/officeart/2005/8/layout/hChevron3"/>
    <dgm:cxn modelId="{050EF7A6-2641-4233-A088-407EE0A4606E}" type="presParOf" srcId="{EF6CE60F-C8E6-4FFE-8636-8247BE6D1E88}" destId="{D4D4F949-F6C9-40CD-9C04-D036E7632856}" srcOrd="5" destOrd="0" presId="urn:microsoft.com/office/officeart/2005/8/layout/hChevron3"/>
    <dgm:cxn modelId="{7AFC04F9-6BEE-41EE-868C-DF0C40E4D48E}" type="presParOf" srcId="{EF6CE60F-C8E6-4FFE-8636-8247BE6D1E88}" destId="{93E9D25E-3834-4CBA-9C8A-09330053FB07}" srcOrd="6" destOrd="0" presId="urn:microsoft.com/office/officeart/2005/8/layout/hChevron3"/>
    <dgm:cxn modelId="{FB651170-864D-4AC9-BF58-E38CEA9C6F71}" type="presParOf" srcId="{EF6CE60F-C8E6-4FFE-8636-8247BE6D1E88}" destId="{39A05338-723F-4FF6-A09A-3A76025ED884}" srcOrd="7" destOrd="0" presId="urn:microsoft.com/office/officeart/2005/8/layout/hChevron3"/>
    <dgm:cxn modelId="{BE2C5679-97B5-4E43-ABC5-577280C18E88}" type="presParOf" srcId="{EF6CE60F-C8E6-4FFE-8636-8247BE6D1E88}" destId="{640076E3-8DAC-4F5C-8B47-264E9DCE14C3}" srcOrd="8" destOrd="0" presId="urn:microsoft.com/office/officeart/2005/8/layout/hChevron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B1C-16A0-4283-B4B8-FC6510787AD7}">
      <dsp:nvSpPr>
        <dsp:cNvPr id="0" name=""/>
        <dsp:cNvSpPr/>
      </dsp:nvSpPr>
      <dsp:spPr>
        <a:xfrm rot="2052907">
          <a:off x="-61525" y="908273"/>
          <a:ext cx="1487760" cy="457244"/>
        </a:xfrm>
        <a:prstGeom prst="homePlate">
          <a:avLst/>
        </a:prstGeom>
        <a:solidFill>
          <a:srgbClr val="FFC000"/>
        </a:solidFill>
        <a:ln w="28575"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ts val="600"/>
            </a:spcAft>
          </a:pPr>
          <a:r>
            <a:rPr lang="pt-BR" sz="1200" b="1" kern="1200" dirty="0" smtClean="0">
              <a:solidFill>
                <a:schemeClr val="tx1"/>
              </a:solidFill>
              <a:latin typeface="Arial" pitchFamily="34" charset="0"/>
              <a:cs typeface="Arial" pitchFamily="34" charset="0"/>
            </a:rPr>
            <a:t>Ensaio </a:t>
          </a:r>
        </a:p>
        <a:p>
          <a:pPr lvl="0" algn="ctr" defTabSz="533400">
            <a:lnSpc>
              <a:spcPct val="90000"/>
            </a:lnSpc>
            <a:spcBef>
              <a:spcPct val="0"/>
            </a:spcBef>
            <a:spcAft>
              <a:spcPts val="600"/>
            </a:spcAft>
          </a:pPr>
          <a:r>
            <a:rPr lang="pt-BR" sz="1200" b="1" kern="1200" dirty="0" smtClean="0">
              <a:solidFill>
                <a:schemeClr val="tx1"/>
              </a:solidFill>
              <a:latin typeface="Arial" pitchFamily="34" charset="0"/>
              <a:cs typeface="Arial" pitchFamily="34" charset="0"/>
            </a:rPr>
            <a:t>“alvo-dirigido” </a:t>
          </a:r>
          <a:endParaRPr lang="pt-BR" sz="1200" b="1" kern="1200" dirty="0">
            <a:solidFill>
              <a:schemeClr val="tx1"/>
            </a:solidFill>
            <a:latin typeface="Arial" pitchFamily="34" charset="0"/>
            <a:cs typeface="Arial" pitchFamily="34" charset="0"/>
          </a:endParaRPr>
        </a:p>
      </dsp:txBody>
      <dsp:txXfrm>
        <a:off x="-51633" y="876134"/>
        <a:ext cx="1373449" cy="457244"/>
      </dsp:txXfrm>
    </dsp:sp>
    <dsp:sp modelId="{F26F37D9-FB97-47DA-B733-B78822AC6D63}">
      <dsp:nvSpPr>
        <dsp:cNvPr id="0" name=""/>
        <dsp:cNvSpPr/>
      </dsp:nvSpPr>
      <dsp:spPr>
        <a:xfrm>
          <a:off x="1204639" y="1634240"/>
          <a:ext cx="2524051" cy="835975"/>
        </a:xfrm>
        <a:prstGeom prst="chevron">
          <a:avLst/>
        </a:prstGeom>
        <a:solidFill>
          <a:srgbClr val="FFC000"/>
        </a:solidFill>
        <a:ln w="28575"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ts val="0"/>
            </a:spcAft>
          </a:pPr>
          <a:r>
            <a:rPr lang="pt-BR" sz="1800" b="1" kern="1200" dirty="0" smtClean="0">
              <a:solidFill>
                <a:schemeClr val="tx1"/>
              </a:solidFill>
              <a:latin typeface="Arial" pitchFamily="34" charset="0"/>
              <a:cs typeface="Arial" pitchFamily="34" charset="0"/>
            </a:rPr>
            <a:t>Substâncias </a:t>
          </a:r>
        </a:p>
        <a:p>
          <a:pPr lvl="0" algn="ctr" defTabSz="800100">
            <a:lnSpc>
              <a:spcPct val="90000"/>
            </a:lnSpc>
            <a:spcBef>
              <a:spcPct val="0"/>
            </a:spcBef>
            <a:spcAft>
              <a:spcPts val="0"/>
            </a:spcAft>
          </a:pPr>
          <a:r>
            <a:rPr lang="pt-BR" sz="1800" b="1" kern="1200" dirty="0" smtClean="0">
              <a:solidFill>
                <a:schemeClr val="tx1"/>
              </a:solidFill>
              <a:latin typeface="Arial" pitchFamily="34" charset="0"/>
              <a:cs typeface="Arial" pitchFamily="34" charset="0"/>
            </a:rPr>
            <a:t>ativas</a:t>
          </a:r>
          <a:endParaRPr lang="pt-BR" sz="1800" b="1" kern="1200" dirty="0">
            <a:solidFill>
              <a:schemeClr val="tx1"/>
            </a:solidFill>
            <a:latin typeface="Arial" pitchFamily="34" charset="0"/>
            <a:cs typeface="Arial" pitchFamily="34" charset="0"/>
          </a:endParaRPr>
        </a:p>
      </dsp:txBody>
      <dsp:txXfrm>
        <a:off x="1622627" y="1634240"/>
        <a:ext cx="1688076" cy="835975"/>
      </dsp:txXfrm>
    </dsp:sp>
    <dsp:sp modelId="{8064A9F3-45E0-482C-ABFF-3C2E94481167}">
      <dsp:nvSpPr>
        <dsp:cNvPr id="0" name=""/>
        <dsp:cNvSpPr/>
      </dsp:nvSpPr>
      <dsp:spPr>
        <a:xfrm>
          <a:off x="3442150" y="1648724"/>
          <a:ext cx="2185670" cy="807006"/>
        </a:xfrm>
        <a:prstGeom prst="chevron">
          <a:avLst/>
        </a:prstGeom>
        <a:solidFill>
          <a:srgbClr val="FFC000"/>
        </a:solidFill>
        <a:ln w="28575"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rial" pitchFamily="34" charset="0"/>
              <a:cs typeface="Arial" pitchFamily="34" charset="0"/>
            </a:rPr>
            <a:t>Protótipo</a:t>
          </a:r>
          <a:endParaRPr lang="pt-BR" sz="1800" b="1" kern="1200" dirty="0">
            <a:solidFill>
              <a:schemeClr val="tx1"/>
            </a:solidFill>
            <a:latin typeface="Arial" pitchFamily="34" charset="0"/>
            <a:cs typeface="Arial" pitchFamily="34" charset="0"/>
          </a:endParaRPr>
        </a:p>
      </dsp:txBody>
      <dsp:txXfrm>
        <a:off x="3845653" y="1648724"/>
        <a:ext cx="1378664" cy="807006"/>
      </dsp:txXfrm>
    </dsp:sp>
    <dsp:sp modelId="{93E9D25E-3834-4CBA-9C8A-09330053FB07}">
      <dsp:nvSpPr>
        <dsp:cNvPr id="0" name=""/>
        <dsp:cNvSpPr/>
      </dsp:nvSpPr>
      <dsp:spPr>
        <a:xfrm>
          <a:off x="5321178" y="1656390"/>
          <a:ext cx="2200419" cy="791675"/>
        </a:xfrm>
        <a:prstGeom prst="chevron">
          <a:avLst/>
        </a:prstGeom>
        <a:solidFill>
          <a:srgbClr val="FFC000"/>
        </a:solidFill>
        <a:ln w="28575"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solidFill>
              <a:latin typeface="Arial" pitchFamily="34" charset="0"/>
              <a:cs typeface="Arial" pitchFamily="34" charset="0"/>
            </a:rPr>
            <a:t>Otimização do Protótipo</a:t>
          </a:r>
          <a:endParaRPr lang="pt-BR" sz="1600" b="1" kern="1200" dirty="0">
            <a:solidFill>
              <a:schemeClr val="tx1"/>
            </a:solidFill>
            <a:latin typeface="Arial" pitchFamily="34" charset="0"/>
            <a:cs typeface="Arial" pitchFamily="34" charset="0"/>
          </a:endParaRPr>
        </a:p>
      </dsp:txBody>
      <dsp:txXfrm>
        <a:off x="5717016" y="1656390"/>
        <a:ext cx="1408744" cy="791675"/>
      </dsp:txXfrm>
    </dsp:sp>
    <dsp:sp modelId="{640076E3-8DAC-4F5C-8B47-264E9DCE14C3}">
      <dsp:nvSpPr>
        <dsp:cNvPr id="0" name=""/>
        <dsp:cNvSpPr/>
      </dsp:nvSpPr>
      <dsp:spPr>
        <a:xfrm>
          <a:off x="7259266" y="1656390"/>
          <a:ext cx="2317091" cy="791675"/>
        </a:xfrm>
        <a:prstGeom prst="chevron">
          <a:avLst/>
        </a:prstGeom>
        <a:solidFill>
          <a:schemeClr val="bg1"/>
        </a:solid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solidFill>
              <a:latin typeface="Arial" pitchFamily="34" charset="0"/>
              <a:cs typeface="Arial" pitchFamily="34" charset="0"/>
            </a:rPr>
            <a:t>Estudos </a:t>
          </a:r>
        </a:p>
        <a:p>
          <a:pPr lvl="0" algn="ctr" defTabSz="711200">
            <a:lnSpc>
              <a:spcPct val="90000"/>
            </a:lnSpc>
            <a:spcBef>
              <a:spcPct val="0"/>
            </a:spcBef>
            <a:spcAft>
              <a:spcPct val="35000"/>
            </a:spcAft>
          </a:pPr>
          <a:r>
            <a:rPr lang="pt-BR" sz="1600" b="1" kern="1200" dirty="0" smtClean="0">
              <a:solidFill>
                <a:schemeClr val="tx1"/>
              </a:solidFill>
              <a:latin typeface="Arial" pitchFamily="34" charset="0"/>
              <a:cs typeface="Arial" pitchFamily="34" charset="0"/>
            </a:rPr>
            <a:t>pré-clínicos</a:t>
          </a:r>
          <a:endParaRPr lang="pt-BR" sz="1600" b="1" kern="1200" dirty="0">
            <a:solidFill>
              <a:schemeClr val="tx1"/>
            </a:solidFill>
            <a:latin typeface="Arial" pitchFamily="34" charset="0"/>
            <a:cs typeface="Arial" pitchFamily="34" charset="0"/>
          </a:endParaRPr>
        </a:p>
      </dsp:txBody>
      <dsp:txXfrm>
        <a:off x="7655104" y="1656390"/>
        <a:ext cx="1525416" cy="79167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p>
            <a:pPr lvl="0" eaLnBrk="1" fontAlgn="base" hangingPunct="1"/>
            <a:endParaRPr sz="1200" strike="noStrike" noProof="1">
              <a:latin typeface="Calibri" panose="020F0502020204030204" pitchFamily="34" charset="0"/>
            </a:endParaRP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p>
            <a:pPr lvl="0" algn="r" eaLnBrk="1" fontAlgn="base" hangingPunct="1"/>
            <a:endParaRPr lang="pt-BR" altLang="en-US" sz="1200" strike="noStrike" noProof="1">
              <a:latin typeface="Calibri" panose="020F0502020204030204" pitchFamily="34" charset="0"/>
              <a:ea typeface="Arial" panose="020B0604020202020204" pitchFamily="34" charset="0"/>
              <a:cs typeface="+mn-ea"/>
            </a:endParaRP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pt-BR" sz="1200" b="0" i="0" u="none" strike="noStrike" kern="1200" cap="none" spc="0" normalizeH="0" baseline="0" noProof="0">
              <a:ln>
                <a:noFill/>
              </a:ln>
              <a:solidFill>
                <a:schemeClr val="tx1"/>
              </a:solidFill>
              <a:effectLst/>
              <a:uLnTx/>
              <a:uFillTx/>
              <a:latin typeface="+mn-lt"/>
              <a:ea typeface="+mn-ea"/>
              <a:cs typeface="+mn-cs"/>
            </a:endParaRP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pt-BR" sz="1200" b="0" i="0" u="none" strike="noStrike" kern="1200" cap="none" spc="0" normalizeH="0" baseline="0" noProof="0" smtClean="0">
                <a:ln>
                  <a:noFill/>
                </a:ln>
                <a:solidFill>
                  <a:schemeClr val="tx1"/>
                </a:solidFill>
                <a:effectLst/>
                <a:uLnTx/>
                <a:uFillTx/>
                <a:latin typeface="+mn-lt"/>
                <a:ea typeface="+mn-ea"/>
                <a:cs typeface="+mn-cs"/>
              </a:rPr>
              <a:t>Clique para editar o texto mestre</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pt-BR" sz="1200" b="0" i="0" u="none" strike="noStrike" kern="1200" cap="none" spc="0" normalizeH="0" baseline="0" noProof="0" smtClean="0">
                <a:ln>
                  <a:noFill/>
                </a:ln>
                <a:solidFill>
                  <a:schemeClr val="tx1"/>
                </a:solidFill>
                <a:effectLst/>
                <a:uLnTx/>
                <a:uFillTx/>
                <a:latin typeface="+mn-lt"/>
                <a:ea typeface="+mn-ea"/>
                <a:cs typeface="+mn-cs"/>
              </a:rPr>
              <a:t>Segundo nível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pt-BR" sz="1200" b="0" i="0" u="none" strike="noStrike" kern="1200" cap="none" spc="0" normalizeH="0" baseline="0" noProof="0" smtClean="0">
                <a:ln>
                  <a:noFill/>
                </a:ln>
                <a:solidFill>
                  <a:schemeClr val="tx1"/>
                </a:solidFill>
                <a:effectLst/>
                <a:uLnTx/>
                <a:uFillTx/>
                <a:latin typeface="+mn-lt"/>
                <a:ea typeface="+mn-ea"/>
                <a:cs typeface="+mn-cs"/>
              </a:rPr>
              <a:t>Terceiro nível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pt-BR" sz="1200" b="0" i="0" u="none" strike="noStrike" kern="1200" cap="none" spc="0" normalizeH="0" baseline="0" noProof="0" smtClean="0">
                <a:ln>
                  <a:noFill/>
                </a:ln>
                <a:solidFill>
                  <a:schemeClr val="tx1"/>
                </a:solidFill>
                <a:effectLst/>
                <a:uLnTx/>
                <a:uFillTx/>
                <a:latin typeface="+mn-lt"/>
                <a:ea typeface="+mn-ea"/>
                <a:cs typeface="+mn-cs"/>
              </a:rPr>
              <a:t>Quarto nível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pt-BR" sz="1200" b="0" i="0" u="none" strike="noStrike" kern="1200" cap="none" spc="0" normalizeH="0" baseline="0" noProof="0" smtClean="0">
                <a:ln>
                  <a:noFill/>
                </a:ln>
                <a:solidFill>
                  <a:schemeClr val="tx1"/>
                </a:solidFill>
                <a:effectLst/>
                <a:uLnTx/>
                <a:uFillTx/>
                <a:latin typeface="+mn-lt"/>
                <a:ea typeface="+mn-ea"/>
                <a:cs typeface="+mn-cs"/>
              </a:rPr>
              <a:t>Quinto nível</a:t>
            </a:r>
            <a:endParaRPr kumimoji="0" lang="pt-BR" sz="1200" b="0" i="0" u="none" strike="noStrike" kern="1200" cap="none" spc="0" normalizeH="0" baseline="0" noProof="0">
              <a:ln>
                <a:noFill/>
              </a:ln>
              <a:solidFill>
                <a:schemeClr val="tx1"/>
              </a:solidFill>
              <a:effectLst/>
              <a:uLnTx/>
              <a:uFillTx/>
              <a:latin typeface="+mn-lt"/>
              <a:ea typeface="+mn-ea"/>
              <a:cs typeface="+mn-cs"/>
            </a:endParaRPr>
          </a:p>
        </p:txBody>
      </p:sp>
      <p:sp>
        <p:nvSpPr>
          <p:cNvPr id="6" name="Espaço Reservado para Rodapé 5"/>
          <p:cNvSpPr>
            <a:spLocks noGrp="1"/>
          </p:cNvSpPr>
          <p:nvPr>
            <p:ph type="ftr" sz="quarter" idx="4"/>
          </p:nvPr>
        </p:nvSpPr>
        <p:spPr>
          <a:xfrm>
            <a:off x="0" y="8685213"/>
            <a:ext cx="2971800" cy="458788"/>
          </a:xfrm>
          <a:prstGeom prst="rect">
            <a:avLst/>
          </a:prstGeom>
        </p:spPr>
        <p:txBody>
          <a:bodyPr vert="horz" lIns="91440" tIns="45720" rIns="91440" bIns="45720" rtlCol="0" anchor="b"/>
          <a:lstStyle/>
          <a:p>
            <a:pPr lvl="0" eaLnBrk="1" fontAlgn="base" hangingPunct="1"/>
            <a:endParaRPr sz="1200" strike="noStrike" noProof="1">
              <a:latin typeface="Calibri" panose="020F0502020204030204" pitchFamily="34" charset="0"/>
            </a:endParaRPr>
          </a:p>
        </p:txBody>
      </p:sp>
      <p:sp>
        <p:nvSpPr>
          <p:cNvPr id="7" name="Espaço Reservado para Número de Slide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‹nº›</a:t>
            </a:fld>
            <a:endParaRPr lang="pt-BR" sz="1200" strike="noStrike" noProof="1">
              <a:latin typeface="Calibri" panose="020F0502020204030204" pitchFamily="34" charset="0"/>
            </a:endParaRPr>
          </a:p>
        </p:txBody>
      </p:sp>
    </p:spTree>
    <p:extLst>
      <p:ext uri="{BB962C8B-B14F-4D97-AF65-F5344CB8AC3E}">
        <p14:creationId xmlns:p14="http://schemas.microsoft.com/office/powerpoint/2010/main" val="191067117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Fragment-based_drug_discovery"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n.wikipedia.org/wiki/Cell_growth" TargetMode="External"/><Relationship Id="rId4" Type="http://schemas.openxmlformats.org/officeDocument/2006/relationships/hyperlink" Target="https://en.wikipedia.org/wiki/Signal_transduc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Caco-2#cite_note-2" TargetMode="External"/><Relationship Id="rId13" Type="http://schemas.openxmlformats.org/officeDocument/2006/relationships/hyperlink" Target="https://en.wikipedia.org/wiki/Esterases" TargetMode="External"/><Relationship Id="rId3" Type="http://schemas.openxmlformats.org/officeDocument/2006/relationships/hyperlink" Target="https://en.wikipedia.org/wiki/Large_intestine" TargetMode="External"/><Relationship Id="rId7" Type="http://schemas.openxmlformats.org/officeDocument/2006/relationships/hyperlink" Target="https://en.wikipedia.org/wiki/Small_intestine" TargetMode="External"/><Relationship Id="rId12" Type="http://schemas.openxmlformats.org/officeDocument/2006/relationships/hyperlink" Target="https://en.wikipedia.org/wiki/Peptidase" TargetMode="External"/><Relationship Id="rId2" Type="http://schemas.openxmlformats.org/officeDocument/2006/relationships/slide" Target="../slides/slide73.xml"/><Relationship Id="rId16" Type="http://schemas.openxmlformats.org/officeDocument/2006/relationships/hyperlink" Target="https://en.wikipedia.org/wiki/Carboxylic_acids" TargetMode="External"/><Relationship Id="rId1" Type="http://schemas.openxmlformats.org/officeDocument/2006/relationships/notesMaster" Target="../notesMasters/notesMaster1.xml"/><Relationship Id="rId6" Type="http://schemas.openxmlformats.org/officeDocument/2006/relationships/hyperlink" Target="https://en.wikipedia.org/wiki/Enterocytes" TargetMode="External"/><Relationship Id="rId11" Type="http://schemas.openxmlformats.org/officeDocument/2006/relationships/hyperlink" Target="https://en.wikipedia.org/wiki/Enzymes" TargetMode="External"/><Relationship Id="rId5" Type="http://schemas.openxmlformats.org/officeDocument/2006/relationships/hyperlink" Target="https://en.wikipedia.org/wiki/Phenotype" TargetMode="External"/><Relationship Id="rId15" Type="http://schemas.openxmlformats.org/officeDocument/2006/relationships/hyperlink" Target="https://en.wikipedia.org/wiki/Amino_acids" TargetMode="External"/><Relationship Id="rId10" Type="http://schemas.openxmlformats.org/officeDocument/2006/relationships/hyperlink" Target="https://en.wikipedia.org/wiki/Microvilli" TargetMode="External"/><Relationship Id="rId4" Type="http://schemas.openxmlformats.org/officeDocument/2006/relationships/hyperlink" Target="https://en.wikipedia.org/wiki/Carcinoma" TargetMode="External"/><Relationship Id="rId9" Type="http://schemas.openxmlformats.org/officeDocument/2006/relationships/hyperlink" Target="https://en.wikipedia.org/wiki/Caco-2#cite_note-pmid2914637-3" TargetMode="External"/><Relationship Id="rId14" Type="http://schemas.openxmlformats.org/officeDocument/2006/relationships/hyperlink" Target="https://en.wikipedia.org/wiki/P-glycoprotein"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en.wikipedia.org/wiki/Caco-2#cite_note-2" TargetMode="External"/><Relationship Id="rId13" Type="http://schemas.openxmlformats.org/officeDocument/2006/relationships/hyperlink" Target="https://en.wikipedia.org/wiki/Esterases" TargetMode="External"/><Relationship Id="rId3" Type="http://schemas.openxmlformats.org/officeDocument/2006/relationships/hyperlink" Target="https://en.wikipedia.org/wiki/Large_intestine" TargetMode="External"/><Relationship Id="rId7" Type="http://schemas.openxmlformats.org/officeDocument/2006/relationships/hyperlink" Target="https://en.wikipedia.org/wiki/Small_intestine" TargetMode="External"/><Relationship Id="rId12" Type="http://schemas.openxmlformats.org/officeDocument/2006/relationships/hyperlink" Target="https://en.wikipedia.org/wiki/Peptidase" TargetMode="External"/><Relationship Id="rId2" Type="http://schemas.openxmlformats.org/officeDocument/2006/relationships/slide" Target="../slides/slide74.xml"/><Relationship Id="rId16" Type="http://schemas.openxmlformats.org/officeDocument/2006/relationships/hyperlink" Target="https://en.wikipedia.org/wiki/Carboxylic_acids" TargetMode="External"/><Relationship Id="rId1" Type="http://schemas.openxmlformats.org/officeDocument/2006/relationships/notesMaster" Target="../notesMasters/notesMaster1.xml"/><Relationship Id="rId6" Type="http://schemas.openxmlformats.org/officeDocument/2006/relationships/hyperlink" Target="https://en.wikipedia.org/wiki/Enterocytes" TargetMode="External"/><Relationship Id="rId11" Type="http://schemas.openxmlformats.org/officeDocument/2006/relationships/hyperlink" Target="https://en.wikipedia.org/wiki/Enzymes" TargetMode="External"/><Relationship Id="rId5" Type="http://schemas.openxmlformats.org/officeDocument/2006/relationships/hyperlink" Target="https://en.wikipedia.org/wiki/Phenotype" TargetMode="External"/><Relationship Id="rId15" Type="http://schemas.openxmlformats.org/officeDocument/2006/relationships/hyperlink" Target="https://en.wikipedia.org/wiki/Amino_acids" TargetMode="External"/><Relationship Id="rId10" Type="http://schemas.openxmlformats.org/officeDocument/2006/relationships/hyperlink" Target="https://en.wikipedia.org/wiki/Microvilli" TargetMode="External"/><Relationship Id="rId4" Type="http://schemas.openxmlformats.org/officeDocument/2006/relationships/hyperlink" Target="https://en.wikipedia.org/wiki/Carcinoma" TargetMode="External"/><Relationship Id="rId9" Type="http://schemas.openxmlformats.org/officeDocument/2006/relationships/hyperlink" Target="https://en.wikipedia.org/wiki/Caco-2#cite_note-pmid2914637-3" TargetMode="External"/><Relationship Id="rId14" Type="http://schemas.openxmlformats.org/officeDocument/2006/relationships/hyperlink" Target="https://en.wikipedia.org/wiki/P-glycoprotei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anoshweb.org/odp/html/rp6.ht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canoshweb.org/odp/html/rp6.htm"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fr.wikipedia.org/wiki/Anesth%C3%A9sique_local" TargetMode="External"/><Relationship Id="rId3" Type="http://schemas.openxmlformats.org/officeDocument/2006/relationships/hyperlink" Target="https://fr.wikipedia.org/wiki/Chimie_pharmaceutique" TargetMode="External"/><Relationship Id="rId7" Type="http://schemas.openxmlformats.org/officeDocument/2006/relationships/hyperlink" Target="https://fr.wikipedia.org/wiki/Amyloca%C3%AFne" TargetMode="External"/><Relationship Id="rId12" Type="http://schemas.openxmlformats.org/officeDocument/2006/relationships/hyperlink" Target="https://fr.wikipedia.org/wiki/Antibiotique"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fr.wikipedia.org/wiki/Rh%C3%B4ne-Poulenc" TargetMode="External"/><Relationship Id="rId11" Type="http://schemas.openxmlformats.org/officeDocument/2006/relationships/hyperlink" Target="https://fr.wikipedia.org/wiki/Antibiotique_sulfamid%C3%A9" TargetMode="External"/><Relationship Id="rId5" Type="http://schemas.openxmlformats.org/officeDocument/2006/relationships/hyperlink" Target="https://fr.wikipedia.org/wiki/Institut_Pasteur" TargetMode="External"/><Relationship Id="rId10" Type="http://schemas.openxmlformats.org/officeDocument/2006/relationships/hyperlink" Target="https://fr.wikipedia.org/wiki/Maladie_du_sommeil" TargetMode="External"/><Relationship Id="rId4" Type="http://schemas.openxmlformats.org/officeDocument/2006/relationships/hyperlink" Target="https://fr.wikipedia.org/wiki/%C3%89tablissements_Poulenc_fr%C3%A8res" TargetMode="External"/><Relationship Id="rId9" Type="http://schemas.openxmlformats.org/officeDocument/2006/relationships/hyperlink" Target="https://fr.wikipedia.org/wiki/Arseni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12290" name="Rectangle 3"/>
          <p:cNvSpPr>
            <a:spLocks noGrp="1"/>
          </p:cNvSpPr>
          <p:nvPr>
            <p:ph type="body"/>
          </p:nvPr>
        </p:nvSpPr>
        <p:spPr>
          <a:noFill/>
          <a:ln w="9525">
            <a:miter/>
          </a:ln>
        </p:spPr>
        <p:txBody>
          <a:bodyPr wrap="square" lIns="91440" tIns="45720" rIns="91440" bIns="45720" anchor="t"/>
          <a:lstStyle/>
          <a:p>
            <a:pPr lvl="0" eaLnBrk="1" hangingPunct="1">
              <a:spcBef>
                <a:spcPct val="0"/>
              </a:spcBef>
            </a:pPr>
            <a:endParaRPr lang="pt-BR" alt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dirty="0" smtClean="0"/>
              <a:t>Satoshi </a:t>
            </a:r>
            <a:r>
              <a:rPr lang="en-US" sz="1200" b="1" dirty="0" err="1" smtClean="0"/>
              <a:t>Ōmura</a:t>
            </a:r>
            <a:r>
              <a:rPr lang="en-US" sz="1200" b="1" dirty="0" smtClean="0"/>
              <a:t> </a:t>
            </a:r>
            <a:r>
              <a:rPr lang="en-US" sz="1200" dirty="0" smtClean="0"/>
              <a:t>searched for novel strains of Streptomyces bacteria as a source for new bioactive compounds. He isolated microbes from soil samples in Japan, cultured them in the laboratory (inset to left) and characterized many thousands of Streptomyces cultures. </a:t>
            </a:r>
          </a:p>
          <a:p>
            <a:r>
              <a:rPr lang="en-US" sz="1200" dirty="0" smtClean="0"/>
              <a:t>From those, he selected around 50 cultures that appeared most promising, and one of these cultures later turned out to be Streptomyces </a:t>
            </a:r>
            <a:r>
              <a:rPr lang="en-US" sz="1200" dirty="0" err="1" smtClean="0"/>
              <a:t>avermitilis</a:t>
            </a:r>
            <a:r>
              <a:rPr lang="en-US" sz="1200" dirty="0" smtClean="0"/>
              <a:t> (inset to right), the source of </a:t>
            </a:r>
            <a:r>
              <a:rPr lang="en-US" sz="1200" dirty="0" err="1" smtClean="0"/>
              <a:t>Avermectin</a:t>
            </a:r>
            <a:r>
              <a:rPr lang="en-US" sz="1200" dirty="0" smtClean="0"/>
              <a:t>.</a:t>
            </a:r>
          </a:p>
          <a:p>
            <a:r>
              <a:rPr lang="en-US" sz="1200" b="1" i="0" kern="1200" dirty="0" smtClean="0">
                <a:solidFill>
                  <a:schemeClr val="tx1"/>
                </a:solidFill>
                <a:effectLst/>
                <a:latin typeface="+mn-lt"/>
                <a:ea typeface="+mn-ea"/>
                <a:cs typeface="+mn-cs"/>
              </a:rPr>
              <a:t>William C. Campbell, </a:t>
            </a:r>
            <a:r>
              <a:rPr lang="en-US" sz="1200" b="0" i="0" kern="1200" dirty="0" smtClean="0">
                <a:solidFill>
                  <a:schemeClr val="tx1"/>
                </a:solidFill>
                <a:effectLst/>
                <a:latin typeface="+mn-lt"/>
                <a:ea typeface="+mn-ea"/>
                <a:cs typeface="+mn-cs"/>
              </a:rPr>
              <a:t>an expert in parasite biology working in the USA, acquired </a:t>
            </a:r>
            <a:r>
              <a:rPr lang="en-US" sz="1200" b="0" i="0" kern="1200" dirty="0" err="1" smtClean="0">
                <a:solidFill>
                  <a:schemeClr val="tx1"/>
                </a:solidFill>
                <a:effectLst/>
                <a:latin typeface="+mn-lt"/>
                <a:ea typeface="+mn-ea"/>
                <a:cs typeface="+mn-cs"/>
              </a:rPr>
              <a:t>Ōmura's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Streptomyces</a:t>
            </a:r>
            <a:r>
              <a:rPr lang="en-US" sz="1200" b="0" i="0" kern="1200" dirty="0" smtClean="0">
                <a:solidFill>
                  <a:schemeClr val="tx1"/>
                </a:solidFill>
                <a:effectLst/>
                <a:latin typeface="+mn-lt"/>
                <a:ea typeface="+mn-ea"/>
                <a:cs typeface="+mn-cs"/>
              </a:rPr>
              <a:t> cultures and explored their efficacy. Campbell showed that a component from one of the cultures was remarkably efficient against parasites in domestic and farm animals. The bioactive agent was purified and named </a:t>
            </a:r>
            <a:r>
              <a:rPr lang="en-US" sz="1200" b="0" i="0" kern="1200" dirty="0" err="1" smtClean="0">
                <a:solidFill>
                  <a:schemeClr val="tx1"/>
                </a:solidFill>
                <a:effectLst/>
                <a:latin typeface="+mn-lt"/>
                <a:ea typeface="+mn-ea"/>
                <a:cs typeface="+mn-cs"/>
              </a:rPr>
              <a:t>Avermectin</a:t>
            </a:r>
            <a:r>
              <a:rPr lang="en-US" sz="1200" b="0" i="0" kern="1200" dirty="0" smtClean="0">
                <a:solidFill>
                  <a:schemeClr val="tx1"/>
                </a:solidFill>
                <a:effectLst/>
                <a:latin typeface="+mn-lt"/>
                <a:ea typeface="+mn-ea"/>
                <a:cs typeface="+mn-cs"/>
              </a:rPr>
              <a:t>, which was subsequently chemically modified to a more effective compound called </a:t>
            </a:r>
            <a:r>
              <a:rPr lang="en-US" sz="1200" b="0" i="0" kern="1200" dirty="0" err="1" smtClean="0">
                <a:solidFill>
                  <a:schemeClr val="tx1"/>
                </a:solidFill>
                <a:effectLst/>
                <a:latin typeface="+mn-lt"/>
                <a:ea typeface="+mn-ea"/>
                <a:cs typeface="+mn-cs"/>
              </a:rPr>
              <a:t>Ivermectin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Ivermectin</a:t>
            </a:r>
            <a:r>
              <a:rPr lang="en-US" sz="1200" b="0" i="0" kern="1200" dirty="0" smtClean="0">
                <a:solidFill>
                  <a:schemeClr val="tx1"/>
                </a:solidFill>
                <a:effectLst/>
                <a:latin typeface="+mn-lt"/>
                <a:ea typeface="+mn-ea"/>
                <a:cs typeface="+mn-cs"/>
              </a:rPr>
              <a:t> was later tested in humans with parasitic infections and effectively killed parasite larvae (microfilaria) </a:t>
            </a:r>
            <a:endParaRPr lang="en-US" sz="1200" dirty="0" smtClean="0">
              <a:solidFill>
                <a:schemeClr val="bg2"/>
              </a:solidFill>
            </a:endParaRPr>
          </a:p>
          <a:p>
            <a:r>
              <a:rPr lang="en-US" sz="1200" b="0"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Youyou</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Tu</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searched ancient literature on herbal medicine in her quest to develop novel malaria therapies. The plant Artemisia </a:t>
            </a:r>
            <a:r>
              <a:rPr lang="en-US" sz="1200" b="0" i="0" kern="1200" dirty="0" err="1" smtClean="0">
                <a:solidFill>
                  <a:schemeClr val="tx1"/>
                </a:solidFill>
                <a:effectLst/>
                <a:latin typeface="+mn-lt"/>
                <a:ea typeface="+mn-ea"/>
                <a:cs typeface="+mn-cs"/>
              </a:rPr>
              <a:t>annua</a:t>
            </a:r>
            <a:r>
              <a:rPr lang="en-US" sz="1200" b="0" i="0" kern="1200" dirty="0" smtClean="0">
                <a:solidFill>
                  <a:schemeClr val="tx1"/>
                </a:solidFill>
                <a:effectLst/>
                <a:latin typeface="+mn-lt"/>
                <a:ea typeface="+mn-ea"/>
                <a:cs typeface="+mn-cs"/>
              </a:rPr>
              <a:t> turned out to be an interesting candidate, and </a:t>
            </a:r>
            <a:r>
              <a:rPr lang="en-US" sz="1200" b="0" i="0" kern="1200" dirty="0" err="1" smtClean="0">
                <a:solidFill>
                  <a:schemeClr val="tx1"/>
                </a:solidFill>
                <a:effectLst/>
                <a:latin typeface="+mn-lt"/>
                <a:ea typeface="+mn-ea"/>
                <a:cs typeface="+mn-cs"/>
              </a:rPr>
              <a:t>Tu</a:t>
            </a:r>
            <a:r>
              <a:rPr lang="en-US" sz="1200" b="0" i="0" kern="1200" dirty="0" smtClean="0">
                <a:solidFill>
                  <a:schemeClr val="tx1"/>
                </a:solidFill>
                <a:effectLst/>
                <a:latin typeface="+mn-lt"/>
                <a:ea typeface="+mn-ea"/>
                <a:cs typeface="+mn-cs"/>
              </a:rPr>
              <a:t> developed a purification procedure, which rendered the active agent, Artemisinin, a drug that is remarkably effective against Malaria.</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t>Assunto relativamente novo já que o primeiro artigo abordando este conceito foi publicado em </a:t>
            </a:r>
            <a:r>
              <a:rPr lang="pt-BR" sz="1200" dirty="0" smtClean="0">
                <a:effectLst>
                  <a:outerShdw blurRad="38100" dist="38100" dir="2700000" algn="tl">
                    <a:srgbClr val="000000">
                      <a:alpha val="43137"/>
                    </a:srgbClr>
                  </a:outerShdw>
                </a:effectLst>
              </a:rPr>
              <a:t>2004</a:t>
            </a:r>
            <a:r>
              <a:rPr lang="pt-BR" sz="1200" dirty="0" smtClean="0"/>
              <a:t>, por </a:t>
            </a:r>
            <a:r>
              <a:rPr lang="pt-BR" sz="1200" dirty="0" err="1" smtClean="0"/>
              <a:t>Ashburn</a:t>
            </a:r>
            <a:r>
              <a:rPr lang="pt-BR" sz="1200" dirty="0" smtClean="0"/>
              <a:t> e Thor, e que o número de artigos sobre o tema só aumentou após 2010.</a:t>
            </a:r>
          </a:p>
          <a:p>
            <a:endParaRPr lang="pt-BR" dirty="0"/>
          </a:p>
        </p:txBody>
      </p:sp>
    </p:spTree>
    <p:extLst>
      <p:ext uri="{BB962C8B-B14F-4D97-AF65-F5344CB8AC3E}">
        <p14:creationId xmlns:p14="http://schemas.microsoft.com/office/powerpoint/2010/main" val="28368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Vemurafenib</a:t>
            </a:r>
            <a:r>
              <a:rPr lang="en-US" sz="1200" b="0" i="0" kern="1200" dirty="0" smtClean="0">
                <a:solidFill>
                  <a:schemeClr val="tx1"/>
                </a:solidFill>
                <a:effectLst/>
                <a:latin typeface="+mn-lt"/>
                <a:ea typeface="+mn-ea"/>
                <a:cs typeface="+mn-cs"/>
              </a:rPr>
              <a:t> (INN, marketed as </a:t>
            </a:r>
            <a:r>
              <a:rPr lang="en-US" sz="1200" b="0" i="0" kern="1200" dirty="0" err="1" smtClean="0">
                <a:solidFill>
                  <a:schemeClr val="tx1"/>
                </a:solidFill>
                <a:effectLst/>
                <a:latin typeface="+mn-lt"/>
                <a:ea typeface="+mn-ea"/>
                <a:cs typeface="+mn-cs"/>
              </a:rPr>
              <a:t>Zelboraf</a:t>
            </a:r>
            <a:r>
              <a:rPr lang="en-US" sz="1200" b="0" i="0" kern="1200" dirty="0" smtClean="0">
                <a:solidFill>
                  <a:schemeClr val="tx1"/>
                </a:solidFill>
                <a:effectLst/>
                <a:latin typeface="+mn-lt"/>
                <a:ea typeface="+mn-ea"/>
                <a:cs typeface="+mn-cs"/>
              </a:rPr>
              <a:t>) was the first drug to come out of </a:t>
            </a:r>
            <a:r>
              <a:rPr lang="en-US" sz="1200" b="0" i="0" u="none" strike="noStrike" kern="1200" dirty="0" smtClean="0">
                <a:solidFill>
                  <a:schemeClr val="tx1"/>
                </a:solidFill>
                <a:effectLst/>
                <a:latin typeface="+mn-lt"/>
                <a:ea typeface="+mn-ea"/>
                <a:cs typeface="+mn-cs"/>
                <a:hlinkClick r:id="rId3" tooltip="Fragment-based drug discovery"/>
              </a:rPr>
              <a:t>fragment-based drug discovery</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BRAF (gene);  protein=serine/threonine-protein kinase B-</a:t>
            </a:r>
            <a:r>
              <a:rPr lang="en-US" sz="1200" b="1" i="0" kern="1200" dirty="0" err="1" smtClean="0">
                <a:solidFill>
                  <a:schemeClr val="tx1"/>
                </a:solidFill>
                <a:effectLst/>
                <a:latin typeface="+mn-lt"/>
                <a:ea typeface="+mn-ea"/>
                <a:cs typeface="+mn-cs"/>
              </a:rPr>
              <a:t>Raf</a:t>
            </a:r>
            <a:r>
              <a:rPr lang="en-US" sz="1200" b="1" i="0" kern="1200" dirty="0" smtClean="0">
                <a:solidFill>
                  <a:schemeClr val="tx1"/>
                </a:solidFill>
                <a:effectLst/>
                <a:latin typeface="+mn-lt"/>
                <a:ea typeface="+mn-ea"/>
                <a:cs typeface="+mn-cs"/>
              </a:rPr>
              <a:t> </a:t>
            </a:r>
          </a:p>
          <a:p>
            <a:r>
              <a:rPr lang="en-US" sz="1200" b="0" i="0" kern="1200" dirty="0" err="1" smtClean="0">
                <a:solidFill>
                  <a:schemeClr val="tx1"/>
                </a:solidFill>
                <a:effectLst/>
                <a:latin typeface="+mn-lt"/>
                <a:ea typeface="+mn-ea"/>
                <a:cs typeface="+mn-cs"/>
              </a:rPr>
              <a:t>Vemurafenib</a:t>
            </a:r>
            <a:r>
              <a:rPr lang="en-US" sz="1200" b="0" i="0" kern="1200" dirty="0" smtClean="0">
                <a:solidFill>
                  <a:schemeClr val="tx1"/>
                </a:solidFill>
                <a:effectLst/>
                <a:latin typeface="+mn-lt"/>
                <a:ea typeface="+mn-ea"/>
                <a:cs typeface="+mn-cs"/>
              </a:rPr>
              <a:t> = B-</a:t>
            </a:r>
            <a:r>
              <a:rPr lang="en-US" sz="1200" b="0" i="0" kern="1200" dirty="0" err="1" smtClean="0">
                <a:solidFill>
                  <a:schemeClr val="tx1"/>
                </a:solidFill>
                <a:effectLst/>
                <a:latin typeface="+mn-lt"/>
                <a:ea typeface="+mn-ea"/>
                <a:cs typeface="+mn-cs"/>
              </a:rPr>
              <a:t>Raf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inhibitor developed by </a:t>
            </a:r>
            <a:r>
              <a:rPr lang="en-US" sz="1200" b="0" i="0" kern="1200" dirty="0" err="1" smtClean="0">
                <a:solidFill>
                  <a:schemeClr val="tx1"/>
                </a:solidFill>
                <a:effectLst/>
                <a:latin typeface="+mn-lt"/>
                <a:ea typeface="+mn-ea"/>
                <a:cs typeface="+mn-cs"/>
              </a:rPr>
              <a:t>Plexxikon</a:t>
            </a:r>
            <a:r>
              <a:rPr lang="en-US" sz="1200" b="0" i="0" kern="1200" dirty="0" smtClean="0">
                <a:solidFill>
                  <a:schemeClr val="tx1"/>
                </a:solidFill>
                <a:effectLst/>
                <a:latin typeface="+mn-lt"/>
                <a:ea typeface="+mn-ea"/>
                <a:cs typeface="+mn-cs"/>
              </a:rPr>
              <a:t> and Genentech for the treatment of late-stage melanoma.</a:t>
            </a:r>
          </a:p>
          <a:p>
            <a:r>
              <a:rPr lang="en-US" sz="1200" b="0" i="0" kern="1200" dirty="0" smtClean="0">
                <a:solidFill>
                  <a:schemeClr val="tx1"/>
                </a:solidFill>
                <a:effectLst/>
                <a:latin typeface="+mn-lt"/>
                <a:ea typeface="+mn-ea"/>
                <a:cs typeface="+mn-cs"/>
              </a:rPr>
              <a:t>The B-</a:t>
            </a:r>
            <a:r>
              <a:rPr lang="en-US" sz="1200" b="0" i="0" kern="1200" dirty="0" err="1" smtClean="0">
                <a:solidFill>
                  <a:schemeClr val="tx1"/>
                </a:solidFill>
                <a:effectLst/>
                <a:latin typeface="+mn-lt"/>
                <a:ea typeface="+mn-ea"/>
                <a:cs typeface="+mn-cs"/>
              </a:rPr>
              <a:t>Raf</a:t>
            </a:r>
            <a:r>
              <a:rPr lang="en-US" sz="1200" b="0" i="0" kern="1200" dirty="0" smtClean="0">
                <a:solidFill>
                  <a:schemeClr val="tx1"/>
                </a:solidFill>
                <a:effectLst/>
                <a:latin typeface="+mn-lt"/>
                <a:ea typeface="+mn-ea"/>
                <a:cs typeface="+mn-cs"/>
              </a:rPr>
              <a:t> protein is involved in sending </a:t>
            </a:r>
            <a:r>
              <a:rPr lang="en-US" sz="1200" b="0" i="0" u="none" strike="noStrike" kern="1200" dirty="0" smtClean="0">
                <a:solidFill>
                  <a:schemeClr val="tx1"/>
                </a:solidFill>
                <a:effectLst/>
                <a:latin typeface="+mn-lt"/>
                <a:ea typeface="+mn-ea"/>
                <a:cs typeface="+mn-cs"/>
                <a:hlinkClick r:id="rId4" tooltip="Signal transduction"/>
              </a:rPr>
              <a:t>signals</a:t>
            </a:r>
            <a:r>
              <a:rPr lang="en-US" sz="1200" b="0" i="0" kern="1200" dirty="0" smtClean="0">
                <a:solidFill>
                  <a:schemeClr val="tx1"/>
                </a:solidFill>
                <a:effectLst/>
                <a:latin typeface="+mn-lt"/>
                <a:ea typeface="+mn-ea"/>
                <a:cs typeface="+mn-cs"/>
              </a:rPr>
              <a:t> inside cells which are involved in directing </a:t>
            </a:r>
            <a:r>
              <a:rPr lang="en-US" sz="1200" b="0" i="0" u="none" strike="noStrike" kern="1200" dirty="0" smtClean="0">
                <a:solidFill>
                  <a:schemeClr val="tx1"/>
                </a:solidFill>
                <a:effectLst/>
                <a:latin typeface="+mn-lt"/>
                <a:ea typeface="+mn-ea"/>
                <a:cs typeface="+mn-cs"/>
                <a:hlinkClick r:id="rId5" tooltip="Cell growth"/>
              </a:rPr>
              <a:t>cell growth</a:t>
            </a:r>
            <a:r>
              <a:rPr lang="en-US" sz="1200" b="0" i="0" kern="1200" dirty="0" smtClean="0">
                <a:solidFill>
                  <a:schemeClr val="tx1"/>
                </a:solidFill>
                <a:effectLst/>
                <a:latin typeface="+mn-lt"/>
                <a:ea typeface="+mn-ea"/>
                <a:cs typeface="+mn-cs"/>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Fenotípico:</a:t>
            </a:r>
            <a:r>
              <a:rPr lang="pt-BR" baseline="0" dirty="0" smtClean="0"/>
              <a:t> </a:t>
            </a:r>
            <a:r>
              <a:rPr lang="pt-BR" dirty="0" smtClean="0"/>
              <a:t>Definição</a:t>
            </a:r>
            <a:r>
              <a:rPr lang="pt-BR" baseline="0" dirty="0" smtClean="0"/>
              <a:t> stricto senso (NRDD, Eder et al., 2014)</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 chemo-centric approach to predict targets of a drug on the basis of chemical similarity.</a:t>
            </a:r>
          </a:p>
          <a:p>
            <a:r>
              <a:rPr lang="pt-BR" sz="1200" b="0" i="0" kern="1200" dirty="0" err="1" smtClean="0">
                <a:solidFill>
                  <a:schemeClr val="tx1"/>
                </a:solidFill>
                <a:effectLst/>
                <a:latin typeface="+mn-lt"/>
                <a:ea typeface="+mn-ea"/>
                <a:cs typeface="+mn-cs"/>
              </a:rPr>
              <a:t>Phenotypic</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screening</a:t>
            </a:r>
            <a:r>
              <a:rPr lang="pt-BR" sz="1200" b="0" i="0" kern="1200" dirty="0" smtClean="0">
                <a:solidFill>
                  <a:schemeClr val="tx1"/>
                </a:solidFill>
                <a:effectLst/>
                <a:latin typeface="+mn-lt"/>
                <a:ea typeface="+mn-ea"/>
                <a:cs typeface="+mn-cs"/>
              </a:rPr>
              <a:t> : </a:t>
            </a:r>
            <a:r>
              <a:rPr lang="pt-BR" sz="1200" b="0" i="0" kern="1200" dirty="0" err="1" smtClean="0">
                <a:solidFill>
                  <a:schemeClr val="tx1"/>
                </a:solidFill>
                <a:effectLst/>
                <a:latin typeface="+mn-lt"/>
                <a:ea typeface="+mn-ea"/>
                <a:cs typeface="+mn-cs"/>
              </a:rPr>
              <a:t>definition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used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here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was</a:t>
            </a:r>
            <a:r>
              <a:rPr lang="pt-BR" sz="1200" b="0" i="0" kern="1200" dirty="0" smtClean="0">
                <a:solidFill>
                  <a:schemeClr val="tx1"/>
                </a:solidFill>
                <a:effectLst/>
                <a:latin typeface="+mn-lt"/>
                <a:ea typeface="+mn-ea"/>
                <a:cs typeface="+mn-cs"/>
              </a:rPr>
              <a:t> stricto senso: “</a:t>
            </a:r>
            <a:r>
              <a:rPr lang="pt-BR" sz="1200" b="0" i="0" kern="1200" dirty="0" err="1" smtClean="0">
                <a:solidFill>
                  <a:schemeClr val="tx1"/>
                </a:solidFill>
                <a:effectLst/>
                <a:latin typeface="+mn-lt"/>
                <a:ea typeface="+mn-ea"/>
                <a:cs typeface="+mn-cs"/>
              </a:rPr>
              <a:t>testing</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of</a:t>
            </a:r>
            <a:r>
              <a:rPr lang="pt-BR" sz="1200" b="0" i="0" kern="1200" dirty="0" smtClean="0">
                <a:solidFill>
                  <a:schemeClr val="tx1"/>
                </a:solidFill>
                <a:effectLst/>
                <a:latin typeface="+mn-lt"/>
                <a:ea typeface="+mn-ea"/>
                <a:cs typeface="+mn-cs"/>
              </a:rPr>
              <a:t> a </a:t>
            </a:r>
            <a:r>
              <a:rPr lang="pt-BR" sz="1200" b="0" i="0" kern="1200" dirty="0" err="1" smtClean="0">
                <a:solidFill>
                  <a:schemeClr val="tx1"/>
                </a:solidFill>
                <a:effectLst/>
                <a:latin typeface="+mn-lt"/>
                <a:ea typeface="+mn-ea"/>
                <a:cs typeface="+mn-cs"/>
              </a:rPr>
              <a:t>large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number</a:t>
            </a:r>
            <a:r>
              <a:rPr lang="pt-BR" sz="1200" b="0" i="0" kern="1200" dirty="0" smtClean="0">
                <a:solidFill>
                  <a:schemeClr val="tx1"/>
                </a:solidFill>
                <a:effectLst/>
                <a:latin typeface="+mn-lt"/>
                <a:ea typeface="+mn-ea"/>
                <a:cs typeface="+mn-cs"/>
              </a:rPr>
              <a:t> (in </a:t>
            </a:r>
            <a:r>
              <a:rPr lang="pt-BR" sz="1200" b="0" i="0" kern="1200" dirty="0" err="1" smtClean="0">
                <a:solidFill>
                  <a:schemeClr val="tx1"/>
                </a:solidFill>
                <a:effectLst/>
                <a:latin typeface="+mn-lt"/>
                <a:ea typeface="+mn-ea"/>
                <a:cs typeface="+mn-cs"/>
              </a:rPr>
              <a:t>most</a:t>
            </a:r>
            <a:r>
              <a:rPr lang="pt-BR" sz="1200" b="0" i="0" kern="1200" dirty="0" smtClean="0">
                <a:solidFill>
                  <a:schemeClr val="tx1"/>
                </a:solidFill>
                <a:effectLst/>
                <a:latin typeface="+mn-lt"/>
                <a:ea typeface="+mn-ea"/>
                <a:cs typeface="+mn-cs"/>
              </a:rPr>
              <a:t> cases </a:t>
            </a:r>
            <a:r>
              <a:rPr lang="pt-BR" sz="1200" b="0" i="0" kern="1200" dirty="0" err="1" smtClean="0">
                <a:solidFill>
                  <a:schemeClr val="tx1"/>
                </a:solidFill>
                <a:effectLst/>
                <a:latin typeface="+mn-lt"/>
                <a:ea typeface="+mn-ea"/>
                <a:cs typeface="+mn-cs"/>
              </a:rPr>
              <a:t>randomly</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selected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compounds</a:t>
            </a:r>
            <a:r>
              <a:rPr lang="pt-BR" sz="1200" b="0" i="0" kern="1200" dirty="0" smtClean="0">
                <a:solidFill>
                  <a:schemeClr val="tx1"/>
                </a:solidFill>
                <a:effectLst/>
                <a:latin typeface="+mn-lt"/>
                <a:ea typeface="+mn-ea"/>
                <a:cs typeface="+mn-cs"/>
              </a:rPr>
              <a:t> in a systems-</a:t>
            </a:r>
            <a:r>
              <a:rPr lang="pt-BR" sz="1200" b="0" i="0" kern="1200" dirty="0" err="1" smtClean="0">
                <a:solidFill>
                  <a:schemeClr val="tx1"/>
                </a:solidFill>
                <a:effectLst/>
                <a:latin typeface="+mn-lt"/>
                <a:ea typeface="+mn-ea"/>
                <a:cs typeface="+mn-cs"/>
              </a:rPr>
              <a:t>based</a:t>
            </a:r>
            <a:r>
              <a:rPr lang="pt-BR" sz="1200" b="0" i="0" kern="1200" dirty="0" smtClean="0">
                <a:solidFill>
                  <a:schemeClr val="tx1"/>
                </a:solidFill>
                <a:effectLst/>
                <a:latin typeface="+mn-lt"/>
                <a:ea typeface="+mn-ea"/>
                <a:cs typeface="+mn-cs"/>
              </a:rPr>
              <a:t> approach </a:t>
            </a:r>
            <a:r>
              <a:rPr lang="pt-BR" sz="1200" b="0" i="0" kern="1200" dirty="0" err="1" smtClean="0">
                <a:solidFill>
                  <a:schemeClr val="tx1"/>
                </a:solidFill>
                <a:effectLst/>
                <a:latin typeface="+mn-lt"/>
                <a:ea typeface="+mn-ea"/>
                <a:cs typeface="+mn-cs"/>
              </a:rPr>
              <a:t>using</a:t>
            </a:r>
            <a:r>
              <a:rPr lang="pt-BR" sz="1200" b="0" i="0" kern="1200" dirty="0" smtClean="0">
                <a:solidFill>
                  <a:schemeClr val="tx1"/>
                </a:solidFill>
                <a:effectLst/>
                <a:latin typeface="+mn-lt"/>
                <a:ea typeface="+mn-ea"/>
                <a:cs typeface="+mn-cs"/>
              </a:rPr>
              <a:t> a </a:t>
            </a:r>
            <a:r>
              <a:rPr lang="pt-BR" sz="1200" b="0" i="0" kern="1200" dirty="0" err="1" smtClean="0">
                <a:solidFill>
                  <a:schemeClr val="tx1"/>
                </a:solidFill>
                <a:effectLst/>
                <a:latin typeface="+mn-lt"/>
                <a:ea typeface="+mn-ea"/>
                <a:cs typeface="+mn-cs"/>
              </a:rPr>
              <a:t>target-agnostic</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assay</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that</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monitors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phenotypic</a:t>
            </a:r>
            <a:r>
              <a:rPr lang="pt-BR" sz="1200" b="0" i="0" kern="1200" baseline="0" dirty="0" smtClean="0">
                <a:solidFill>
                  <a:schemeClr val="tx1"/>
                </a:solidFill>
                <a:effectLst/>
                <a:latin typeface="+mn-lt"/>
                <a:ea typeface="+mn-ea"/>
                <a:cs typeface="+mn-cs"/>
              </a:rPr>
              <a:t> </a:t>
            </a:r>
            <a:r>
              <a:rPr lang="pt-BR" sz="1200" b="0" i="0" kern="1200" baseline="0" dirty="0" err="1" smtClean="0">
                <a:solidFill>
                  <a:schemeClr val="tx1"/>
                </a:solidFill>
                <a:effectLst/>
                <a:latin typeface="+mn-lt"/>
                <a:ea typeface="+mn-ea"/>
                <a:cs typeface="+mn-cs"/>
              </a:rPr>
              <a:t>changes</a:t>
            </a:r>
            <a:r>
              <a:rPr lang="pt-BR" sz="1200" b="0" i="0" kern="1200" baseline="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fld id="{FB698822-193F-47C1-8414-06B7A3036059}" type="slidenum">
              <a:rPr lang="pt-BR" altLang="en-US" sz="1200" smtClean="0"/>
              <a:t>39</a:t>
            </a:fld>
            <a:endParaRPr lang="pt-BR" altLang="en-US" sz="1200" smtClean="0"/>
          </a:p>
        </p:txBody>
      </p:sp>
      <p:sp>
        <p:nvSpPr>
          <p:cNvPr id="74755" name="Rectangle 2"/>
          <p:cNvSpPr>
            <a:spLocks noGrp="1" noRot="1" noChangeAspect="1" noChangeArrowheads="1" noTextEdit="1"/>
          </p:cNvSpPr>
          <p:nvPr>
            <p:ph type="sldImg"/>
          </p:nvPr>
        </p:nvSpPr>
        <p:spPr/>
      </p:sp>
      <p:sp>
        <p:nvSpPr>
          <p:cNvPr id="74756"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p:cNvSpPr>
          <p:nvPr>
            <p:ph type="sldNum" sz="quarter"/>
          </p:nvPr>
        </p:nvSpPr>
        <p:spPr>
          <a:xfrm>
            <a:off x="3884613" y="8685213"/>
            <a:ext cx="2971800" cy="458787"/>
          </a:xfrm>
          <a:prstGeom prst="rect">
            <a:avLst/>
          </a:prstGeom>
          <a:noFill/>
          <a:ln w="9525">
            <a:noFill/>
            <a:miter/>
          </a:ln>
        </p:spPr>
        <p:txBody>
          <a:bodyPr lIns="91440" tIns="45720" rIns="91440" bIns="45720" anchor="b"/>
          <a:lstStyle/>
          <a:p>
            <a:pPr lvl="0" algn="r"/>
            <a:fld id="{9A0DB2DC-4C9A-4742-B13C-FB6460FD3503}" type="slidenum">
              <a:rPr lang="pt-BR" altLang="pt-BR" dirty="0">
                <a:latin typeface="Book Antiqua" panose="02040602050305030304" pitchFamily="18" charset="0"/>
              </a:rPr>
              <a:t>42</a:t>
            </a:fld>
            <a:endParaRPr lang="pt-BR" altLang="pt-BR" dirty="0">
              <a:latin typeface="Book Antiqua" panose="02040602050305030304" pitchFamily="18" charset="0"/>
            </a:endParaRPr>
          </a:p>
        </p:txBody>
      </p:sp>
      <p:sp>
        <p:nvSpPr>
          <p:cNvPr id="68610" name="Rectangle 2"/>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68611" name="Rectangle 3"/>
          <p:cNvSpPr>
            <a:spLocks noGrp="1"/>
          </p:cNvSpPr>
          <p:nvPr>
            <p:ph type="body"/>
          </p:nvPr>
        </p:nvSpPr>
        <p:spPr>
          <a:noFill/>
          <a:ln w="9525">
            <a:miter/>
          </a:ln>
        </p:spPr>
        <p:txBody>
          <a:bodyPr wrap="square" lIns="91440" tIns="45720" rIns="91440" bIns="45720" anchor="t"/>
          <a:lstStyle/>
          <a:p>
            <a:pPr lvl="0"/>
            <a:r>
              <a:rPr lang="en-US" altLang="pt-BR" dirty="0"/>
              <a:t>Imunologista alemão, recebeu o premio Nobel em 1902 para seus trabalhos em imunologia. </a:t>
            </a:r>
            <a:r>
              <a:rPr lang="pt-BR" altLang="pt-BR" dirty="0">
                <a:latin typeface="AdvPED1282"/>
              </a:rPr>
              <a:t>Ehrlich who</a:t>
            </a:r>
            <a:r>
              <a:rPr lang="en-US" altLang="pt-BR" dirty="0">
                <a:latin typeface="AdvPED1282"/>
              </a:rPr>
              <a:t> </a:t>
            </a:r>
            <a:r>
              <a:rPr lang="pt-BR" altLang="pt-BR" dirty="0">
                <a:latin typeface="AdvPED1282"/>
              </a:rPr>
              <a:t>had described ‘‘side chain’’ receptors in immunology was at first resistant to the idea </a:t>
            </a:r>
            <a:r>
              <a:rPr lang="pt-BR" altLang="pt-BR" dirty="0" err="1">
                <a:latin typeface="AdvPED1282"/>
              </a:rPr>
              <a:t>of</a:t>
            </a:r>
            <a:r>
              <a:rPr lang="pt-BR" altLang="pt-BR" dirty="0">
                <a:latin typeface="AdvPED1282"/>
              </a:rPr>
              <a:t> </a:t>
            </a:r>
            <a:r>
              <a:rPr lang="pt-BR" altLang="pt-BR" dirty="0" err="1" smtClean="0">
                <a:latin typeface="AdvPED1282"/>
              </a:rPr>
              <a:t>drug</a:t>
            </a:r>
            <a:r>
              <a:rPr lang="pt-BR" altLang="pt-BR" dirty="0" smtClean="0">
                <a:latin typeface="AdvPED1282"/>
              </a:rPr>
              <a:t> </a:t>
            </a:r>
            <a:r>
              <a:rPr lang="pt-BR" altLang="pt-BR" dirty="0" err="1" smtClean="0">
                <a:latin typeface="AdvPED1282"/>
              </a:rPr>
              <a:t>receptors</a:t>
            </a:r>
            <a:r>
              <a:rPr lang="pt-BR" altLang="pt-BR" dirty="0" smtClean="0">
                <a:latin typeface="AdvPED1282"/>
              </a:rPr>
              <a:t> </a:t>
            </a:r>
            <a:r>
              <a:rPr lang="pt-BR" altLang="pt-BR" dirty="0">
                <a:latin typeface="AdvPED1282"/>
              </a:rPr>
              <a:t>but in 1907 he too proposed the existence of drug ‘‘</a:t>
            </a:r>
            <a:r>
              <a:rPr lang="pt-BR" altLang="pt-BR" dirty="0" err="1">
                <a:latin typeface="AdvPED1282"/>
              </a:rPr>
              <a:t>chemoreceptors</a:t>
            </a:r>
            <a:r>
              <a:rPr lang="pt-BR" altLang="pt-BR" dirty="0" smtClean="0">
                <a:latin typeface="AdvPED1282"/>
              </a:rPr>
              <a:t>’.</a:t>
            </a:r>
          </a:p>
          <a:p>
            <a:pPr lvl="0"/>
            <a:r>
              <a:rPr lang="pt-BR" altLang="pt-BR" dirty="0" smtClean="0">
                <a:latin typeface="AdvPED1282"/>
              </a:rPr>
              <a:t> </a:t>
            </a:r>
            <a:r>
              <a:rPr lang="en-US" altLang="pt-BR" dirty="0">
                <a:latin typeface="AdvPED1282"/>
              </a:rPr>
              <a:t>No inicio, Ehrlich achava que sua teoria so se aplicva a toxina e nao a </a:t>
            </a:r>
            <a:r>
              <a:rPr lang="en-US" altLang="pt-BR" dirty="0" err="1" smtClean="0">
                <a:latin typeface="AdvPED1282"/>
              </a:rPr>
              <a:t>farmacos</a:t>
            </a:r>
            <a:r>
              <a:rPr lang="en-US" altLang="pt-BR" dirty="0" smtClean="0">
                <a:latin typeface="AdvPED1282"/>
              </a:rPr>
              <a:t>. </a:t>
            </a:r>
            <a:r>
              <a:rPr lang="en-US" altLang="pt-BR" dirty="0" err="1" smtClean="0">
                <a:latin typeface="AdvPED1282"/>
              </a:rPr>
              <a:t>Foi</a:t>
            </a:r>
            <a:r>
              <a:rPr lang="en-US" altLang="pt-BR" dirty="0" smtClean="0">
                <a:latin typeface="AdvPED1282"/>
              </a:rPr>
              <a:t> </a:t>
            </a:r>
            <a:r>
              <a:rPr lang="en-US" altLang="pt-BR" dirty="0">
                <a:latin typeface="AdvPED1282"/>
              </a:rPr>
              <a:t>somente mais tarde, em 1907 que Ehrlich mudou de ideia e propus a existencia de chemoreceptors para farmacos. </a:t>
            </a:r>
            <a:endParaRPr lang="en-US" altLang="pt-BR" dirty="0" smtClean="0">
              <a:latin typeface="AdvPED1282"/>
            </a:endParaRPr>
          </a:p>
          <a:p>
            <a:pPr lvl="0"/>
            <a:r>
              <a:rPr lang="en-US" altLang="pt-BR" dirty="0" smtClean="0">
                <a:latin typeface="AdvTimes"/>
              </a:rPr>
              <a:t>He </a:t>
            </a:r>
            <a:r>
              <a:rPr lang="en-US" altLang="pt-BR" dirty="0">
                <a:latin typeface="AdvTimes"/>
              </a:rPr>
              <a:t>later suggested that the sidechains of bacteria differed from those of the host, and went on to study synthetic molecules, based on aniline dyes, that might act selectively on these bacterial sidechains, an endeavour that ended triumphantly with the discovery of Salvarsan in 1909, the first effective treatment for syphilis.</a:t>
            </a:r>
          </a:p>
          <a:p>
            <a:pPr lvl="0"/>
            <a:endParaRPr lang="en-US" altLang="pt-BR" dirty="0">
              <a:latin typeface="AdvPED128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Merged</a:t>
            </a:r>
            <a:r>
              <a:rPr lang="pt-BR" dirty="0" smtClean="0"/>
              <a:t>= condensado</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fld id="{069F2EA8-1C44-4083-B994-A6A593245329}" type="slidenum">
              <a:rPr lang="pt-BR" altLang="en-US" sz="1200" smtClean="0"/>
              <a:t>44</a:t>
            </a:fld>
            <a:endParaRPr lang="pt-BR" altLang="en-US" sz="1200" smtClean="0"/>
          </a:p>
        </p:txBody>
      </p:sp>
      <p:sp>
        <p:nvSpPr>
          <p:cNvPr id="75779" name="Rectangle 2"/>
          <p:cNvSpPr>
            <a:spLocks noGrp="1" noRot="1" noChangeAspect="1" noChangeArrowheads="1" noTextEdit="1"/>
          </p:cNvSpPr>
          <p:nvPr>
            <p:ph type="sldImg"/>
          </p:nvPr>
        </p:nvSpPr>
        <p:spPr/>
      </p:sp>
      <p:sp>
        <p:nvSpPr>
          <p:cNvPr id="7578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fld id="{C2BEA4BF-CADF-4207-AD7D-3993A4D76666}" type="slidenum">
              <a:rPr lang="pt-BR" altLang="en-US" sz="1200" smtClean="0"/>
              <a:t>47</a:t>
            </a:fld>
            <a:endParaRPr lang="pt-BR" altLang="en-US" sz="1200" smtClean="0"/>
          </a:p>
        </p:txBody>
      </p:sp>
      <p:sp>
        <p:nvSpPr>
          <p:cNvPr id="76803" name="Rectangle 2"/>
          <p:cNvSpPr>
            <a:spLocks noGrp="1" noRot="1" noChangeAspect="1" noChangeArrowheads="1" noTextEdit="1"/>
          </p:cNvSpPr>
          <p:nvPr>
            <p:ph type="sldImg"/>
          </p:nvPr>
        </p:nvSpPr>
        <p:spPr/>
      </p:sp>
      <p:sp>
        <p:nvSpPr>
          <p:cNvPr id="76804" name="Rectangle 3"/>
          <p:cNvSpPr>
            <a:spLocks noGrp="1" noChangeArrowheads="1"/>
          </p:cNvSpPr>
          <p:nvPr>
            <p:ph type="body" idx="1"/>
          </p:nvPr>
        </p:nvSpPr>
        <p:spPr>
          <a:noFill/>
        </p:spPr>
        <p:txBody>
          <a:bodyPr/>
          <a:lstStyle/>
          <a:p>
            <a:r>
              <a:rPr lang="pt-BR" altLang="en-US" dirty="0" err="1" smtClean="0"/>
              <a:t>Cellular</a:t>
            </a:r>
            <a:r>
              <a:rPr lang="pt-BR" altLang="en-US" dirty="0" smtClean="0"/>
              <a:t> </a:t>
            </a:r>
            <a:r>
              <a:rPr lang="pt-BR" altLang="en-US" dirty="0" err="1" smtClean="0"/>
              <a:t>context</a:t>
            </a:r>
            <a:r>
              <a:rPr lang="pt-BR" altLang="en-US" dirty="0" smtClean="0"/>
              <a:t> </a:t>
            </a:r>
            <a:r>
              <a:rPr lang="pt-BR" altLang="en-US" dirty="0" err="1" smtClean="0"/>
              <a:t>refers</a:t>
            </a:r>
            <a:r>
              <a:rPr lang="pt-BR" altLang="en-US" dirty="0" smtClean="0"/>
              <a:t> </a:t>
            </a:r>
            <a:r>
              <a:rPr lang="pt-BR" altLang="en-US" dirty="0" err="1" smtClean="0"/>
              <a:t>to</a:t>
            </a:r>
            <a:r>
              <a:rPr lang="pt-BR" altLang="en-US" dirty="0" smtClean="0"/>
              <a:t> </a:t>
            </a:r>
            <a:r>
              <a:rPr lang="pt-BR" altLang="en-US" dirty="0" err="1" smtClean="0"/>
              <a:t>the</a:t>
            </a:r>
            <a:r>
              <a:rPr lang="pt-BR" altLang="en-US" dirty="0" smtClean="0"/>
              <a:t> </a:t>
            </a:r>
            <a:r>
              <a:rPr lang="pt-BR" altLang="en-US" dirty="0" err="1" smtClean="0"/>
              <a:t>physiological</a:t>
            </a:r>
            <a:r>
              <a:rPr lang="pt-BR" altLang="en-US" dirty="0" smtClean="0"/>
              <a:t> </a:t>
            </a:r>
            <a:r>
              <a:rPr lang="pt-BR" altLang="en-US" dirty="0" err="1" smtClean="0"/>
              <a:t>conditions</a:t>
            </a:r>
            <a:r>
              <a:rPr lang="pt-BR" altLang="en-US" dirty="0" smtClean="0"/>
              <a:t> </a:t>
            </a:r>
            <a:r>
              <a:rPr lang="pt-BR" altLang="en-US" dirty="0" err="1" smtClean="0"/>
              <a:t>present</a:t>
            </a:r>
            <a:r>
              <a:rPr lang="pt-BR" altLang="en-US" dirty="0" smtClean="0"/>
              <a:t> for </a:t>
            </a:r>
            <a:r>
              <a:rPr lang="pt-BR" altLang="en-US" dirty="0" err="1" smtClean="0"/>
              <a:t>the</a:t>
            </a:r>
            <a:r>
              <a:rPr lang="pt-BR" altLang="en-US" dirty="0" smtClean="0"/>
              <a:t> particular </a:t>
            </a:r>
            <a:r>
              <a:rPr lang="pt-BR" altLang="en-US" dirty="0" err="1" smtClean="0"/>
              <a:t>tissue</a:t>
            </a:r>
            <a:r>
              <a:rPr lang="pt-BR" altLang="en-US" dirty="0" smtClean="0"/>
              <a:t> </a:t>
            </a:r>
            <a:r>
              <a:rPr lang="pt-BR" altLang="en-US" dirty="0" err="1" smtClean="0"/>
              <a:t>of</a:t>
            </a:r>
            <a:r>
              <a:rPr lang="pt-BR" altLang="en-US" dirty="0" smtClean="0"/>
              <a:t> </a:t>
            </a:r>
            <a:r>
              <a:rPr lang="pt-BR" altLang="en-US" dirty="0" err="1" smtClean="0"/>
              <a:t>interest</a:t>
            </a:r>
            <a:r>
              <a:rPr lang="pt-BR" altLang="en-US" dirty="0" smtClean="0"/>
              <a:t> in a </a:t>
            </a:r>
            <a:r>
              <a:rPr lang="pt-BR" altLang="en-US" dirty="0" err="1" smtClean="0"/>
              <a:t>therapeutic</a:t>
            </a:r>
            <a:r>
              <a:rPr lang="pt-BR" altLang="en-US" dirty="0" smtClean="0"/>
              <a:t> </a:t>
            </a:r>
            <a:r>
              <a:rPr lang="pt-BR" altLang="en-US" dirty="0" err="1" smtClean="0"/>
              <a:t>environment</a:t>
            </a:r>
            <a:r>
              <a:rPr lang="pt-BR" altLang="en-US" dirty="0" smtClean="0"/>
              <a:t>. </a:t>
            </a:r>
            <a:r>
              <a:rPr lang="pt-BR" altLang="en-US" dirty="0" err="1" smtClean="0"/>
              <a:t>Therefore</a:t>
            </a:r>
            <a:r>
              <a:rPr lang="pt-BR" altLang="en-US" dirty="0" smtClean="0"/>
              <a:t>, it </a:t>
            </a:r>
            <a:r>
              <a:rPr lang="pt-BR" altLang="en-US" dirty="0" err="1" smtClean="0"/>
              <a:t>is</a:t>
            </a:r>
            <a:r>
              <a:rPr lang="pt-BR" altLang="en-US" dirty="0" smtClean="0"/>
              <a:t> </a:t>
            </a:r>
            <a:r>
              <a:rPr lang="pt-BR" altLang="en-US" dirty="0" err="1" smtClean="0"/>
              <a:t>important</a:t>
            </a:r>
            <a:r>
              <a:rPr lang="pt-BR" altLang="en-US" dirty="0" smtClean="0"/>
              <a:t> </a:t>
            </a:r>
            <a:r>
              <a:rPr lang="pt-BR" altLang="en-US" dirty="0" err="1" smtClean="0"/>
              <a:t>that</a:t>
            </a:r>
            <a:r>
              <a:rPr lang="pt-BR" altLang="en-US" dirty="0" smtClean="0"/>
              <a:t> </a:t>
            </a:r>
            <a:r>
              <a:rPr lang="pt-BR" altLang="en-US" dirty="0" err="1" smtClean="0"/>
              <a:t>cell</a:t>
            </a:r>
            <a:r>
              <a:rPr lang="pt-BR" altLang="en-US" dirty="0" smtClean="0"/>
              <a:t> </a:t>
            </a:r>
            <a:r>
              <a:rPr lang="pt-BR" altLang="en-US" dirty="0" err="1" smtClean="0"/>
              <a:t>models</a:t>
            </a:r>
            <a:r>
              <a:rPr lang="pt-BR" altLang="en-US" dirty="0" smtClean="0"/>
              <a:t> </a:t>
            </a:r>
            <a:r>
              <a:rPr lang="pt-BR" altLang="en-US" dirty="0" err="1" smtClean="0"/>
              <a:t>mimic</a:t>
            </a:r>
            <a:r>
              <a:rPr lang="pt-BR" altLang="en-US" dirty="0" smtClean="0"/>
              <a:t> </a:t>
            </a:r>
            <a:r>
              <a:rPr lang="pt-BR" altLang="en-US" dirty="0" err="1" smtClean="0"/>
              <a:t>conditions</a:t>
            </a:r>
            <a:r>
              <a:rPr lang="pt-BR" altLang="en-US" dirty="0" smtClean="0"/>
              <a:t> in vivo </a:t>
            </a:r>
            <a:r>
              <a:rPr lang="pt-BR" altLang="en-US" dirty="0" err="1" smtClean="0"/>
              <a:t>and</a:t>
            </a:r>
            <a:r>
              <a:rPr lang="pt-BR" altLang="en-US" dirty="0" smtClean="0"/>
              <a:t> </a:t>
            </a:r>
            <a:r>
              <a:rPr lang="pt-BR" altLang="en-US" dirty="0" err="1" smtClean="0"/>
              <a:t>incorporate</a:t>
            </a:r>
            <a:r>
              <a:rPr lang="pt-BR" altLang="en-US" dirty="0" smtClean="0"/>
              <a:t> </a:t>
            </a:r>
            <a:r>
              <a:rPr lang="pt-BR" altLang="en-US" dirty="0" err="1" smtClean="0"/>
              <a:t>environmental</a:t>
            </a:r>
            <a:r>
              <a:rPr lang="pt-BR" altLang="en-US" dirty="0" smtClean="0"/>
              <a:t> </a:t>
            </a:r>
            <a:r>
              <a:rPr lang="pt-BR" altLang="en-US" dirty="0" err="1" smtClean="0"/>
              <a:t>effects</a:t>
            </a:r>
            <a:r>
              <a:rPr lang="pt-BR" altLang="en-US" dirty="0" smtClean="0"/>
              <a:t> </a:t>
            </a:r>
            <a:r>
              <a:rPr lang="pt-BR" altLang="en-US" dirty="0" err="1" smtClean="0"/>
              <a:t>and</a:t>
            </a:r>
            <a:r>
              <a:rPr lang="pt-BR" altLang="en-US" dirty="0" smtClean="0"/>
              <a:t> </a:t>
            </a:r>
            <a:r>
              <a:rPr lang="pt-BR" altLang="en-US" dirty="0" err="1" smtClean="0"/>
              <a:t>cell</a:t>
            </a:r>
            <a:r>
              <a:rPr lang="pt-BR" altLang="en-US" dirty="0" smtClean="0"/>
              <a:t>–</a:t>
            </a:r>
            <a:r>
              <a:rPr lang="pt-BR" altLang="en-US" dirty="0" err="1" smtClean="0"/>
              <a:t>cell</a:t>
            </a:r>
            <a:r>
              <a:rPr lang="pt-BR" altLang="en-US" dirty="0" smtClean="0"/>
              <a:t> </a:t>
            </a:r>
            <a:r>
              <a:rPr lang="pt-BR" altLang="en-US" dirty="0" err="1" smtClean="0"/>
              <a:t>interactions</a:t>
            </a:r>
            <a:r>
              <a:rPr lang="pt-BR" altLang="en-US" dirty="0" smtClean="0"/>
              <a:t>.</a:t>
            </a:r>
          </a:p>
          <a:p>
            <a:endParaRPr lang="pt-BR" altLang="en-US" dirty="0" smtClean="0"/>
          </a:p>
          <a:p>
            <a:r>
              <a:rPr lang="pt-BR" altLang="en-US" dirty="0" smtClean="0"/>
              <a:t>For </a:t>
            </a:r>
            <a:r>
              <a:rPr lang="pt-BR" altLang="en-US" dirty="0" err="1" smtClean="0"/>
              <a:t>example</a:t>
            </a:r>
            <a:r>
              <a:rPr lang="pt-BR" altLang="en-US" dirty="0" smtClean="0"/>
              <a:t>, </a:t>
            </a:r>
            <a:r>
              <a:rPr lang="pt-BR" altLang="en-US" dirty="0" err="1" smtClean="0"/>
              <a:t>the</a:t>
            </a:r>
            <a:r>
              <a:rPr lang="pt-BR" altLang="en-US" dirty="0" smtClean="0"/>
              <a:t> </a:t>
            </a:r>
            <a:r>
              <a:rPr lang="pt-BR" altLang="en-US" dirty="0" err="1" smtClean="0"/>
              <a:t>phosphodiesterase</a:t>
            </a:r>
            <a:r>
              <a:rPr lang="pt-BR" altLang="en-US" dirty="0" smtClean="0"/>
              <a:t> </a:t>
            </a:r>
            <a:r>
              <a:rPr lang="pt-BR" altLang="en-US" dirty="0" err="1" smtClean="0"/>
              <a:t>inhibitor</a:t>
            </a:r>
            <a:r>
              <a:rPr lang="pt-BR" altLang="en-US" dirty="0" smtClean="0"/>
              <a:t> </a:t>
            </a:r>
            <a:r>
              <a:rPr lang="pt-BR" altLang="en-US" dirty="0" err="1" smtClean="0"/>
              <a:t>fenoximone</a:t>
            </a:r>
            <a:r>
              <a:rPr lang="pt-BR" altLang="en-US" dirty="0" smtClean="0"/>
              <a:t> </a:t>
            </a:r>
            <a:r>
              <a:rPr lang="pt-BR" altLang="en-US" dirty="0" err="1" smtClean="0"/>
              <a:t>produces</a:t>
            </a:r>
            <a:r>
              <a:rPr lang="pt-BR" altLang="en-US" dirty="0" smtClean="0"/>
              <a:t> positive </a:t>
            </a:r>
            <a:r>
              <a:rPr lang="pt-BR" altLang="en-US" dirty="0" err="1" smtClean="0"/>
              <a:t>cardiac</a:t>
            </a:r>
            <a:r>
              <a:rPr lang="pt-BR" altLang="en-US" dirty="0" smtClean="0"/>
              <a:t> </a:t>
            </a:r>
            <a:r>
              <a:rPr lang="pt-BR" altLang="en-US" dirty="0" err="1" smtClean="0"/>
              <a:t>inotropy</a:t>
            </a:r>
            <a:r>
              <a:rPr lang="pt-BR" altLang="en-US" dirty="0" smtClean="0"/>
              <a:t> </a:t>
            </a:r>
            <a:r>
              <a:rPr lang="pt-BR" altLang="en-US" dirty="0" err="1" smtClean="0"/>
              <a:t>and</a:t>
            </a:r>
            <a:r>
              <a:rPr lang="pt-BR" altLang="en-US" dirty="0" smtClean="0"/>
              <a:t> </a:t>
            </a:r>
            <a:r>
              <a:rPr lang="pt-BR" altLang="en-US" dirty="0" err="1" smtClean="0"/>
              <a:t>can</a:t>
            </a:r>
            <a:r>
              <a:rPr lang="pt-BR" altLang="en-US" dirty="0" smtClean="0"/>
              <a:t> </a:t>
            </a:r>
            <a:r>
              <a:rPr lang="pt-BR" altLang="en-US" dirty="0" err="1" smtClean="0"/>
              <a:t>be</a:t>
            </a:r>
            <a:r>
              <a:rPr lang="pt-BR" altLang="en-US" dirty="0" smtClean="0"/>
              <a:t> </a:t>
            </a:r>
            <a:r>
              <a:rPr lang="pt-BR" altLang="en-US" dirty="0" err="1" smtClean="0"/>
              <a:t>useful</a:t>
            </a:r>
            <a:r>
              <a:rPr lang="pt-BR" altLang="en-US" dirty="0" smtClean="0"/>
              <a:t> for </a:t>
            </a:r>
            <a:r>
              <a:rPr lang="pt-BR" altLang="en-US" dirty="0" err="1" smtClean="0"/>
              <a:t>congestive</a:t>
            </a:r>
            <a:r>
              <a:rPr lang="pt-BR" altLang="en-US" dirty="0" smtClean="0"/>
              <a:t> </a:t>
            </a:r>
            <a:r>
              <a:rPr lang="pt-BR" altLang="en-US" dirty="0" err="1" smtClean="0"/>
              <a:t>heart</a:t>
            </a:r>
            <a:r>
              <a:rPr lang="pt-BR" altLang="en-US" dirty="0" smtClean="0"/>
              <a:t> </a:t>
            </a:r>
            <a:r>
              <a:rPr lang="pt-BR" altLang="en-US" dirty="0" err="1" smtClean="0"/>
              <a:t>failure</a:t>
            </a:r>
            <a:r>
              <a:rPr lang="pt-BR" altLang="en-US" dirty="0" smtClean="0"/>
              <a:t>; </a:t>
            </a:r>
            <a:r>
              <a:rPr lang="pt-BR" altLang="en-US" dirty="0" err="1" smtClean="0"/>
              <a:t>the</a:t>
            </a:r>
            <a:r>
              <a:rPr lang="pt-BR" altLang="en-US" dirty="0" smtClean="0"/>
              <a:t> positive </a:t>
            </a:r>
            <a:r>
              <a:rPr lang="pt-BR" altLang="en-US" dirty="0" err="1" smtClean="0"/>
              <a:t>inotropic</a:t>
            </a:r>
            <a:r>
              <a:rPr lang="pt-BR" altLang="en-US" dirty="0" smtClean="0"/>
              <a:t> </a:t>
            </a:r>
            <a:r>
              <a:rPr lang="pt-BR" altLang="en-US" dirty="0" err="1" smtClean="0"/>
              <a:t>effects</a:t>
            </a:r>
            <a:r>
              <a:rPr lang="pt-BR" altLang="en-US" dirty="0" smtClean="0"/>
              <a:t> </a:t>
            </a:r>
            <a:r>
              <a:rPr lang="pt-BR" altLang="en-US" dirty="0" err="1" smtClean="0"/>
              <a:t>can</a:t>
            </a:r>
            <a:r>
              <a:rPr lang="pt-BR" altLang="en-US" dirty="0" smtClean="0"/>
              <a:t> </a:t>
            </a:r>
            <a:r>
              <a:rPr lang="pt-BR" altLang="en-US" dirty="0" err="1" smtClean="0"/>
              <a:t>be</a:t>
            </a:r>
            <a:r>
              <a:rPr lang="pt-BR" altLang="en-US" dirty="0" smtClean="0"/>
              <a:t> </a:t>
            </a:r>
            <a:r>
              <a:rPr lang="pt-BR" altLang="en-US" dirty="0" err="1" smtClean="0"/>
              <a:t>observed</a:t>
            </a:r>
            <a:r>
              <a:rPr lang="pt-BR" altLang="en-US" dirty="0" smtClean="0"/>
              <a:t> in vivo [47] in a </a:t>
            </a:r>
            <a:r>
              <a:rPr lang="pt-BR" altLang="en-US" dirty="0" err="1" smtClean="0"/>
              <a:t>working</a:t>
            </a:r>
            <a:r>
              <a:rPr lang="pt-BR" altLang="en-US" dirty="0" smtClean="0"/>
              <a:t> </a:t>
            </a:r>
            <a:r>
              <a:rPr lang="pt-BR" altLang="en-US" dirty="0" err="1" smtClean="0"/>
              <a:t>myocardium</a:t>
            </a:r>
            <a:r>
              <a:rPr lang="pt-BR" altLang="en-US" dirty="0" smtClean="0"/>
              <a:t> </a:t>
            </a:r>
            <a:r>
              <a:rPr lang="pt-BR" altLang="en-US" dirty="0" err="1" smtClean="0"/>
              <a:t>under</a:t>
            </a:r>
            <a:r>
              <a:rPr lang="pt-BR" altLang="en-US" dirty="0" smtClean="0"/>
              <a:t> hormonal </a:t>
            </a:r>
            <a:r>
              <a:rPr lang="pt-BR" altLang="en-US" dirty="0" err="1" smtClean="0"/>
              <a:t>and</a:t>
            </a:r>
            <a:r>
              <a:rPr lang="pt-BR" altLang="en-US" dirty="0" smtClean="0"/>
              <a:t> </a:t>
            </a:r>
            <a:r>
              <a:rPr lang="pt-BR" altLang="en-US" dirty="0" err="1" smtClean="0"/>
              <a:t>transmitter</a:t>
            </a:r>
            <a:r>
              <a:rPr lang="pt-BR" altLang="en-US" dirty="0" smtClean="0"/>
              <a:t> </a:t>
            </a:r>
            <a:r>
              <a:rPr lang="pt-BR" altLang="en-US" dirty="0" err="1" smtClean="0"/>
              <a:t>control</a:t>
            </a:r>
            <a:r>
              <a:rPr lang="pt-BR" altLang="en-US" dirty="0" smtClean="0"/>
              <a:t> (Figure 10.14A). </a:t>
            </a:r>
            <a:r>
              <a:rPr lang="pt-BR" altLang="en-US" dirty="0" err="1" smtClean="0"/>
              <a:t>However</a:t>
            </a:r>
            <a:r>
              <a:rPr lang="pt-BR" altLang="en-US" dirty="0" smtClean="0"/>
              <a:t>, in </a:t>
            </a:r>
            <a:r>
              <a:rPr lang="pt-BR" altLang="en-US" dirty="0" err="1" smtClean="0"/>
              <a:t>an</a:t>
            </a:r>
            <a:r>
              <a:rPr lang="pt-BR" altLang="en-US" dirty="0" smtClean="0"/>
              <a:t> </a:t>
            </a:r>
            <a:r>
              <a:rPr lang="pt-BR" altLang="en-US" dirty="0" err="1" smtClean="0"/>
              <a:t>isolated</a:t>
            </a:r>
            <a:r>
              <a:rPr lang="pt-BR" altLang="en-US" dirty="0" smtClean="0"/>
              <a:t> </a:t>
            </a:r>
            <a:r>
              <a:rPr lang="pt-BR" altLang="en-US" dirty="0" err="1" smtClean="0"/>
              <a:t>heart</a:t>
            </a:r>
            <a:r>
              <a:rPr lang="pt-BR" altLang="en-US" dirty="0" smtClean="0"/>
              <a:t> in vitro </a:t>
            </a:r>
            <a:r>
              <a:rPr lang="pt-BR" altLang="en-US" dirty="0" err="1" smtClean="0"/>
              <a:t>with</a:t>
            </a:r>
            <a:r>
              <a:rPr lang="pt-BR" altLang="en-US" dirty="0" smtClean="0"/>
              <a:t> no </a:t>
            </a:r>
            <a:r>
              <a:rPr lang="pt-BR" altLang="en-US" dirty="0" err="1" smtClean="0"/>
              <a:t>such</a:t>
            </a:r>
            <a:r>
              <a:rPr lang="pt-BR" altLang="en-US" dirty="0" smtClean="0"/>
              <a:t> neural </a:t>
            </a:r>
            <a:r>
              <a:rPr lang="pt-BR" altLang="en-US" dirty="0" err="1" smtClean="0"/>
              <a:t>tone</a:t>
            </a:r>
            <a:r>
              <a:rPr lang="pt-BR" altLang="en-US" dirty="0" smtClean="0"/>
              <a:t>, </a:t>
            </a:r>
            <a:r>
              <a:rPr lang="pt-BR" altLang="en-US" dirty="0" err="1" smtClean="0"/>
              <a:t>fenoximone</a:t>
            </a:r>
            <a:r>
              <a:rPr lang="pt-BR" altLang="en-US" dirty="0" smtClean="0"/>
              <a:t> </a:t>
            </a:r>
            <a:r>
              <a:rPr lang="pt-BR" altLang="en-US" dirty="0" err="1" smtClean="0"/>
              <a:t>has</a:t>
            </a:r>
            <a:r>
              <a:rPr lang="pt-BR" altLang="en-US" dirty="0" smtClean="0"/>
              <a:t> no </a:t>
            </a:r>
            <a:r>
              <a:rPr lang="pt-BR" altLang="en-US" dirty="0" err="1" smtClean="0"/>
              <a:t>visible</a:t>
            </a:r>
            <a:r>
              <a:rPr lang="pt-BR" altLang="en-US" dirty="0" smtClean="0"/>
              <a:t> </a:t>
            </a:r>
            <a:r>
              <a:rPr lang="pt-BR" altLang="en-US" dirty="0" err="1" smtClean="0"/>
              <a:t>effect</a:t>
            </a:r>
            <a:r>
              <a:rPr lang="pt-BR" altLang="en-US" dirty="0" smtClean="0"/>
              <a:t> (Figure 10.14B). </a:t>
            </a:r>
            <a:r>
              <a:rPr lang="pt-BR" altLang="en-US" dirty="0" err="1" smtClean="0"/>
              <a:t>Fenoximone</a:t>
            </a:r>
            <a:r>
              <a:rPr lang="pt-BR" altLang="en-US" dirty="0" smtClean="0"/>
              <a:t> </a:t>
            </a:r>
            <a:r>
              <a:rPr lang="pt-BR" altLang="en-US" dirty="0" err="1" smtClean="0"/>
              <a:t>blocks</a:t>
            </a:r>
            <a:r>
              <a:rPr lang="pt-BR" altLang="en-US" dirty="0" smtClean="0"/>
              <a:t> </a:t>
            </a:r>
            <a:r>
              <a:rPr lang="pt-BR" altLang="en-US" dirty="0" err="1" smtClean="0"/>
              <a:t>the</a:t>
            </a:r>
            <a:r>
              <a:rPr lang="pt-BR" altLang="en-US" dirty="0" smtClean="0"/>
              <a:t> </a:t>
            </a:r>
            <a:r>
              <a:rPr lang="pt-BR" altLang="en-US" dirty="0" err="1" smtClean="0"/>
              <a:t>degradation</a:t>
            </a:r>
            <a:r>
              <a:rPr lang="pt-BR" altLang="en-US" dirty="0" smtClean="0"/>
              <a:t> </a:t>
            </a:r>
            <a:r>
              <a:rPr lang="pt-BR" altLang="en-US" dirty="0" err="1" smtClean="0"/>
              <a:t>of</a:t>
            </a:r>
            <a:r>
              <a:rPr lang="pt-BR" altLang="en-US" dirty="0" smtClean="0"/>
              <a:t> </a:t>
            </a:r>
            <a:r>
              <a:rPr lang="pt-BR" altLang="en-US" dirty="0" err="1" smtClean="0"/>
              <a:t>intracellular</a:t>
            </a:r>
            <a:r>
              <a:rPr lang="pt-BR" altLang="en-US" dirty="0" smtClean="0"/>
              <a:t> </a:t>
            </a:r>
            <a:r>
              <a:rPr lang="pt-BR" altLang="en-US" dirty="0" err="1" smtClean="0"/>
              <a:t>cyclic</a:t>
            </a:r>
            <a:r>
              <a:rPr lang="pt-BR" altLang="en-US" dirty="0" smtClean="0"/>
              <a:t> AMP, </a:t>
            </a:r>
            <a:r>
              <a:rPr lang="pt-BR" altLang="en-US" dirty="0" err="1" smtClean="0"/>
              <a:t>therefore</a:t>
            </a:r>
            <a:r>
              <a:rPr lang="pt-BR" altLang="en-US" dirty="0" smtClean="0"/>
              <a:t> </a:t>
            </a:r>
            <a:r>
              <a:rPr lang="pt-BR" altLang="en-US" dirty="0" err="1" smtClean="0"/>
              <a:t>increased</a:t>
            </a:r>
            <a:r>
              <a:rPr lang="pt-BR" altLang="en-US" dirty="0" smtClean="0"/>
              <a:t> </a:t>
            </a:r>
            <a:r>
              <a:rPr lang="pt-BR" altLang="en-US" dirty="0" err="1" smtClean="0"/>
              <a:t>inotropy</a:t>
            </a:r>
            <a:r>
              <a:rPr lang="pt-BR" altLang="en-US" dirty="0" smtClean="0"/>
              <a:t> </a:t>
            </a:r>
            <a:r>
              <a:rPr lang="pt-BR" altLang="en-US" dirty="0" err="1" smtClean="0"/>
              <a:t>is</a:t>
            </a:r>
            <a:r>
              <a:rPr lang="pt-BR" altLang="en-US" dirty="0" smtClean="0"/>
              <a:t> </a:t>
            </a:r>
            <a:r>
              <a:rPr lang="pt-BR" altLang="en-US" dirty="0" err="1" smtClean="0"/>
              <a:t>observed</a:t>
            </a:r>
            <a:r>
              <a:rPr lang="pt-BR" altLang="en-US" dirty="0" smtClean="0"/>
              <a:t> </a:t>
            </a:r>
            <a:r>
              <a:rPr lang="pt-BR" altLang="en-US" dirty="0" err="1" smtClean="0"/>
              <a:t>only</a:t>
            </a:r>
            <a:r>
              <a:rPr lang="pt-BR" altLang="en-US" dirty="0" smtClean="0"/>
              <a:t> </a:t>
            </a:r>
            <a:r>
              <a:rPr lang="pt-BR" altLang="en-US" dirty="0" err="1" smtClean="0"/>
              <a:t>under</a:t>
            </a:r>
            <a:r>
              <a:rPr lang="pt-BR" altLang="en-US" dirty="0" smtClean="0"/>
              <a:t> </a:t>
            </a:r>
            <a:r>
              <a:rPr lang="pt-BR" altLang="en-US" dirty="0" err="1" smtClean="0"/>
              <a:t>conditions</a:t>
            </a:r>
            <a:r>
              <a:rPr lang="pt-BR" altLang="en-US" dirty="0" smtClean="0"/>
              <a:t> </a:t>
            </a:r>
            <a:r>
              <a:rPr lang="pt-BR" altLang="en-US" dirty="0" err="1" smtClean="0"/>
              <a:t>where</a:t>
            </a:r>
            <a:r>
              <a:rPr lang="pt-BR" altLang="en-US" dirty="0" smtClean="0"/>
              <a:t> </a:t>
            </a:r>
            <a:r>
              <a:rPr lang="pt-BR" altLang="en-US" dirty="0" err="1" smtClean="0"/>
              <a:t>cyclic</a:t>
            </a:r>
            <a:r>
              <a:rPr lang="pt-BR" altLang="en-US" dirty="0" smtClean="0"/>
              <a:t> AMP </a:t>
            </a:r>
            <a:r>
              <a:rPr lang="pt-BR" altLang="en-US" dirty="0" err="1" smtClean="0"/>
              <a:t>is</a:t>
            </a:r>
            <a:r>
              <a:rPr lang="pt-BR" altLang="en-US" dirty="0" smtClean="0"/>
              <a:t> </a:t>
            </a:r>
            <a:r>
              <a:rPr lang="pt-BR" altLang="en-US" dirty="0" err="1" smtClean="0"/>
              <a:t>being</a:t>
            </a:r>
            <a:r>
              <a:rPr lang="pt-BR" altLang="en-US" dirty="0" smtClean="0"/>
              <a:t> </a:t>
            </a:r>
            <a:r>
              <a:rPr lang="pt-BR" altLang="en-US" dirty="0" err="1" smtClean="0"/>
              <a:t>produced</a:t>
            </a:r>
            <a:r>
              <a:rPr lang="pt-BR" altLang="en-US" dirty="0" smtClean="0"/>
              <a:t> </a:t>
            </a:r>
            <a:r>
              <a:rPr lang="pt-BR" altLang="en-US" dirty="0" err="1" smtClean="0"/>
              <a:t>by</a:t>
            </a:r>
            <a:r>
              <a:rPr lang="pt-BR" altLang="en-US" dirty="0" smtClean="0"/>
              <a:t> </a:t>
            </a:r>
            <a:r>
              <a:rPr lang="pt-BR" altLang="en-US" dirty="0" err="1" smtClean="0"/>
              <a:t>transmitter</a:t>
            </a:r>
            <a:r>
              <a:rPr lang="pt-BR" altLang="en-US" dirty="0" smtClean="0"/>
              <a:t> </a:t>
            </a:r>
            <a:r>
              <a:rPr lang="pt-BR" altLang="en-US" dirty="0" err="1" smtClean="0"/>
              <a:t>tone</a:t>
            </a:r>
            <a:r>
              <a:rPr lang="pt-BR" altLang="en-US" dirty="0" smtClean="0"/>
              <a:t>.</a:t>
            </a:r>
          </a:p>
          <a:p>
            <a:endParaRPr lang="pt-BR" altLang="en-US" dirty="0" smtClean="0"/>
          </a:p>
          <a:p>
            <a:r>
              <a:rPr lang="pt-BR" altLang="en-US" dirty="0" smtClean="0"/>
              <a:t>Cardiovascular responses </a:t>
            </a:r>
            <a:r>
              <a:rPr lang="pt-BR" altLang="en-US" dirty="0" err="1" smtClean="0"/>
              <a:t>to</a:t>
            </a:r>
            <a:r>
              <a:rPr lang="pt-BR" altLang="en-US" dirty="0" smtClean="0"/>
              <a:t> </a:t>
            </a:r>
            <a:r>
              <a:rPr lang="pt-BR" altLang="en-US" dirty="0" err="1" smtClean="0"/>
              <a:t>the</a:t>
            </a:r>
            <a:r>
              <a:rPr lang="pt-BR" altLang="en-US" dirty="0" smtClean="0"/>
              <a:t> PDE </a:t>
            </a:r>
            <a:r>
              <a:rPr lang="pt-BR" altLang="en-US" dirty="0" err="1" smtClean="0"/>
              <a:t>inhibitor</a:t>
            </a:r>
            <a:r>
              <a:rPr lang="pt-BR" altLang="en-US" dirty="0" smtClean="0"/>
              <a:t> </a:t>
            </a:r>
            <a:r>
              <a:rPr lang="pt-BR" altLang="en-US" dirty="0" err="1" smtClean="0"/>
              <a:t>fenoximone</a:t>
            </a:r>
            <a:r>
              <a:rPr lang="pt-BR" altLang="en-US" dirty="0" smtClean="0"/>
              <a:t> in </a:t>
            </a:r>
            <a:r>
              <a:rPr lang="pt-BR" altLang="en-US" dirty="0" err="1" smtClean="0"/>
              <a:t>different</a:t>
            </a:r>
            <a:r>
              <a:rPr lang="pt-BR" altLang="en-US" dirty="0" smtClean="0"/>
              <a:t> </a:t>
            </a:r>
            <a:r>
              <a:rPr lang="pt-BR" altLang="en-US" dirty="0" err="1" smtClean="0"/>
              <a:t>contexts</a:t>
            </a:r>
            <a:r>
              <a:rPr lang="pt-BR" altLang="en-US" dirty="0" smtClean="0"/>
              <a:t>. (A) In vivo </a:t>
            </a:r>
            <a:r>
              <a:rPr lang="pt-BR" altLang="en-US" dirty="0" err="1" smtClean="0"/>
              <a:t>effects</a:t>
            </a:r>
            <a:r>
              <a:rPr lang="pt-BR" altLang="en-US" dirty="0" smtClean="0"/>
              <a:t> </a:t>
            </a:r>
            <a:r>
              <a:rPr lang="pt-BR" altLang="en-US" dirty="0" err="1" smtClean="0"/>
              <a:t>of</a:t>
            </a:r>
            <a:r>
              <a:rPr lang="pt-BR" altLang="en-US" dirty="0" smtClean="0"/>
              <a:t> </a:t>
            </a:r>
            <a:r>
              <a:rPr lang="pt-BR" altLang="en-US" dirty="0" err="1" smtClean="0"/>
              <a:t>fenoximone</a:t>
            </a:r>
            <a:r>
              <a:rPr lang="pt-BR" altLang="en-US" dirty="0" smtClean="0"/>
              <a:t> in </a:t>
            </a:r>
            <a:r>
              <a:rPr lang="pt-BR" altLang="en-US" dirty="0" err="1" smtClean="0"/>
              <a:t>anesthetized</a:t>
            </a:r>
            <a:r>
              <a:rPr lang="pt-BR" altLang="en-US" dirty="0" smtClean="0"/>
              <a:t> </a:t>
            </a:r>
            <a:r>
              <a:rPr lang="pt-BR" altLang="en-US" dirty="0" err="1" smtClean="0"/>
              <a:t>dogs</a:t>
            </a:r>
            <a:r>
              <a:rPr lang="pt-BR" altLang="en-US" dirty="0" smtClean="0"/>
              <a:t>; </a:t>
            </a:r>
            <a:r>
              <a:rPr lang="pt-BR" altLang="en-US" dirty="0" err="1" smtClean="0"/>
              <a:t>ordinates</a:t>
            </a:r>
            <a:r>
              <a:rPr lang="pt-BR" altLang="en-US" dirty="0" smtClean="0"/>
              <a:t> </a:t>
            </a:r>
            <a:r>
              <a:rPr lang="pt-BR" altLang="en-US" dirty="0" err="1" smtClean="0"/>
              <a:t>reflect</a:t>
            </a:r>
            <a:r>
              <a:rPr lang="pt-BR" altLang="en-US" dirty="0" smtClean="0"/>
              <a:t> positive </a:t>
            </a:r>
            <a:r>
              <a:rPr lang="pt-BR" altLang="en-US" dirty="0" err="1" smtClean="0"/>
              <a:t>inotropy</a:t>
            </a:r>
            <a:r>
              <a:rPr lang="pt-BR" altLang="en-US" dirty="0" smtClean="0"/>
              <a:t>. (B) In vitro </a:t>
            </a:r>
            <a:r>
              <a:rPr lang="pt-BR" altLang="en-US" dirty="0" err="1" smtClean="0"/>
              <a:t>effects</a:t>
            </a:r>
            <a:r>
              <a:rPr lang="pt-BR" altLang="en-US" dirty="0" smtClean="0"/>
              <a:t> </a:t>
            </a:r>
            <a:r>
              <a:rPr lang="pt-BR" altLang="en-US" dirty="0" err="1" smtClean="0"/>
              <a:t>of</a:t>
            </a:r>
            <a:r>
              <a:rPr lang="pt-BR" altLang="en-US" dirty="0" smtClean="0"/>
              <a:t> </a:t>
            </a:r>
            <a:r>
              <a:rPr lang="pt-BR" altLang="en-US" dirty="0" err="1" smtClean="0"/>
              <a:t>fenoximone</a:t>
            </a:r>
            <a:r>
              <a:rPr lang="pt-BR" altLang="en-US" dirty="0" smtClean="0"/>
              <a:t> in </a:t>
            </a:r>
            <a:r>
              <a:rPr lang="pt-BR" altLang="en-US" dirty="0" err="1" smtClean="0"/>
              <a:t>guinea</a:t>
            </a:r>
            <a:r>
              <a:rPr lang="pt-BR" altLang="en-US" dirty="0" smtClean="0"/>
              <a:t> </a:t>
            </a:r>
            <a:r>
              <a:rPr lang="pt-BR" altLang="en-US" dirty="0" err="1" smtClean="0"/>
              <a:t>pig</a:t>
            </a:r>
            <a:r>
              <a:rPr lang="pt-BR" altLang="en-US" dirty="0" smtClean="0"/>
              <a:t> </a:t>
            </a:r>
            <a:r>
              <a:rPr lang="pt-BR" altLang="en-US" dirty="0" err="1" smtClean="0"/>
              <a:t>untreated</a:t>
            </a:r>
            <a:r>
              <a:rPr lang="pt-BR" altLang="en-US" dirty="0" smtClean="0"/>
              <a:t> </a:t>
            </a:r>
            <a:r>
              <a:rPr lang="pt-BR" altLang="en-US" dirty="0" err="1" smtClean="0"/>
              <a:t>isolated</a:t>
            </a:r>
            <a:r>
              <a:rPr lang="pt-BR" altLang="en-US" dirty="0" smtClean="0"/>
              <a:t> </a:t>
            </a:r>
            <a:r>
              <a:rPr lang="pt-BR" altLang="en-US" dirty="0" err="1" smtClean="0"/>
              <a:t>left</a:t>
            </a:r>
            <a:r>
              <a:rPr lang="pt-BR" altLang="en-US" dirty="0" smtClean="0"/>
              <a:t> </a:t>
            </a:r>
            <a:r>
              <a:rPr lang="pt-BR" altLang="en-US" dirty="0" err="1" smtClean="0"/>
              <a:t>atria</a:t>
            </a:r>
            <a:r>
              <a:rPr lang="pt-BR" altLang="en-US" dirty="0" smtClean="0"/>
              <a:t> (</a:t>
            </a:r>
            <a:r>
              <a:rPr lang="pt-BR" altLang="en-US" dirty="0" err="1" smtClean="0"/>
              <a:t>filled</a:t>
            </a:r>
            <a:r>
              <a:rPr lang="pt-BR" altLang="en-US" dirty="0" smtClean="0"/>
              <a:t> </a:t>
            </a:r>
            <a:r>
              <a:rPr lang="pt-BR" altLang="en-US" dirty="0" err="1" smtClean="0"/>
              <a:t>circles</a:t>
            </a:r>
            <a:r>
              <a:rPr lang="pt-BR" altLang="en-US" dirty="0" smtClean="0"/>
              <a:t>) </a:t>
            </a:r>
            <a:r>
              <a:rPr lang="pt-BR" altLang="en-US" dirty="0" err="1" smtClean="0"/>
              <a:t>and</a:t>
            </a:r>
            <a:r>
              <a:rPr lang="pt-BR" altLang="en-US" dirty="0" smtClean="0"/>
              <a:t> </a:t>
            </a:r>
            <a:r>
              <a:rPr lang="pt-BR" altLang="en-US" dirty="0" err="1" smtClean="0"/>
              <a:t>atria</a:t>
            </a:r>
            <a:r>
              <a:rPr lang="pt-BR" altLang="en-US" dirty="0" smtClean="0"/>
              <a:t> in </a:t>
            </a:r>
            <a:r>
              <a:rPr lang="pt-BR" altLang="en-US" dirty="0" err="1" smtClean="0"/>
              <a:t>the</a:t>
            </a:r>
            <a:r>
              <a:rPr lang="pt-BR" altLang="en-US" dirty="0" smtClean="0"/>
              <a:t> </a:t>
            </a:r>
            <a:r>
              <a:rPr lang="pt-BR" altLang="en-US" dirty="0" err="1" smtClean="0"/>
              <a:t>presence</a:t>
            </a:r>
            <a:r>
              <a:rPr lang="pt-BR" altLang="en-US" dirty="0" smtClean="0"/>
              <a:t> </a:t>
            </a:r>
            <a:r>
              <a:rPr lang="pt-BR" altLang="en-US" dirty="0" err="1" smtClean="0"/>
              <a:t>of</a:t>
            </a:r>
            <a:r>
              <a:rPr lang="pt-BR" altLang="en-US" dirty="0" smtClean="0"/>
              <a:t> </a:t>
            </a:r>
            <a:r>
              <a:rPr lang="pt-BR" altLang="en-US" dirty="0" err="1" smtClean="0"/>
              <a:t>subthreshold</a:t>
            </a:r>
            <a:r>
              <a:rPr lang="pt-BR" altLang="en-US" dirty="0" smtClean="0"/>
              <a:t> b-</a:t>
            </a:r>
            <a:r>
              <a:rPr lang="pt-BR" altLang="en-US" dirty="0" err="1" smtClean="0"/>
              <a:t>adrenoceptor</a:t>
            </a:r>
            <a:r>
              <a:rPr lang="pt-BR" altLang="en-US" dirty="0" smtClean="0"/>
              <a:t> </a:t>
            </a:r>
            <a:r>
              <a:rPr lang="pt-BR" altLang="en-US" dirty="0" err="1" smtClean="0"/>
              <a:t>stimulation</a:t>
            </a:r>
            <a:r>
              <a:rPr lang="pt-BR" altLang="en-US" dirty="0" smtClean="0"/>
              <a:t> </a:t>
            </a:r>
            <a:r>
              <a:rPr lang="pt-BR" altLang="en-US" dirty="0" err="1" smtClean="0"/>
              <a:t>with</a:t>
            </a:r>
            <a:r>
              <a:rPr lang="pt-BR" altLang="en-US" dirty="0" smtClean="0"/>
              <a:t> </a:t>
            </a:r>
            <a:r>
              <a:rPr lang="pt-BR" altLang="en-US" dirty="0" err="1" smtClean="0"/>
              <a:t>prenalterol</a:t>
            </a:r>
            <a:r>
              <a:rPr lang="pt-BR" altLang="en-US" dirty="0" smtClean="0"/>
              <a:t> (open </a:t>
            </a:r>
            <a:r>
              <a:rPr lang="pt-BR" altLang="en-US" dirty="0" err="1" smtClean="0"/>
              <a:t>circles</a:t>
            </a:r>
            <a:r>
              <a:rPr lang="pt-BR" altLang="en-US" dirty="0" smtClean="0"/>
              <a:t>).</a:t>
            </a:r>
          </a:p>
          <a:p>
            <a:endParaRPr lang="pt-BR" altLang="en-US" dirty="0" smtClean="0"/>
          </a:p>
          <a:p>
            <a:r>
              <a:rPr lang="pt-BR" altLang="en-US" dirty="0" smtClean="0"/>
              <a:t>The </a:t>
            </a:r>
            <a:r>
              <a:rPr lang="pt-BR" altLang="en-US" dirty="0" err="1" smtClean="0"/>
              <a:t>interplay</a:t>
            </a:r>
            <a:r>
              <a:rPr lang="pt-BR" altLang="en-US" dirty="0" smtClean="0"/>
              <a:t> </a:t>
            </a:r>
            <a:r>
              <a:rPr lang="pt-BR" altLang="en-US" dirty="0" err="1" smtClean="0"/>
              <a:t>of</a:t>
            </a:r>
            <a:r>
              <a:rPr lang="pt-BR" altLang="en-US" dirty="0" smtClean="0"/>
              <a:t> </a:t>
            </a:r>
            <a:r>
              <a:rPr lang="pt-BR" altLang="en-US" dirty="0" err="1" smtClean="0"/>
              <a:t>levels</a:t>
            </a:r>
            <a:r>
              <a:rPr lang="pt-BR" altLang="en-US" dirty="0" smtClean="0"/>
              <a:t> </a:t>
            </a:r>
            <a:r>
              <a:rPr lang="pt-BR" altLang="en-US" dirty="0" err="1" smtClean="0"/>
              <a:t>of</a:t>
            </a:r>
            <a:r>
              <a:rPr lang="pt-BR" altLang="en-US" dirty="0" smtClean="0"/>
              <a:t> </a:t>
            </a:r>
            <a:r>
              <a:rPr lang="pt-BR" altLang="en-US" dirty="0" err="1" smtClean="0"/>
              <a:t>low</a:t>
            </a:r>
            <a:r>
              <a:rPr lang="pt-BR" altLang="en-US" dirty="0" smtClean="0"/>
              <a:t> </a:t>
            </a:r>
            <a:r>
              <a:rPr lang="pt-BR" altLang="en-US" dirty="0" err="1" smtClean="0"/>
              <a:t>intrinsic</a:t>
            </a:r>
            <a:r>
              <a:rPr lang="pt-BR" altLang="en-US" dirty="0" smtClean="0"/>
              <a:t> </a:t>
            </a:r>
            <a:r>
              <a:rPr lang="pt-BR" altLang="en-US" dirty="0" err="1" smtClean="0"/>
              <a:t>efficacy</a:t>
            </a:r>
            <a:r>
              <a:rPr lang="pt-BR" altLang="en-US" dirty="0" smtClean="0"/>
              <a:t> </a:t>
            </a:r>
            <a:r>
              <a:rPr lang="pt-BR" altLang="en-US" dirty="0" err="1" smtClean="0"/>
              <a:t>compounds</a:t>
            </a:r>
            <a:r>
              <a:rPr lang="pt-BR" altLang="en-US" dirty="0" smtClean="0"/>
              <a:t> </a:t>
            </a:r>
            <a:r>
              <a:rPr lang="pt-BR" altLang="en-US" dirty="0" err="1" smtClean="0"/>
              <a:t>with</a:t>
            </a:r>
            <a:r>
              <a:rPr lang="pt-BR" altLang="en-US" dirty="0" smtClean="0"/>
              <a:t> </a:t>
            </a:r>
            <a:r>
              <a:rPr lang="pt-BR" altLang="en-US" dirty="0" err="1" smtClean="0"/>
              <a:t>levels</a:t>
            </a:r>
            <a:r>
              <a:rPr lang="pt-BR" altLang="en-US" dirty="0" smtClean="0"/>
              <a:t> </a:t>
            </a:r>
            <a:r>
              <a:rPr lang="pt-BR" altLang="en-US" dirty="0" err="1" smtClean="0"/>
              <a:t>of</a:t>
            </a:r>
            <a:r>
              <a:rPr lang="pt-BR" altLang="en-US" dirty="0" smtClean="0"/>
              <a:t> </a:t>
            </a:r>
            <a:r>
              <a:rPr lang="pt-BR" altLang="en-US" dirty="0" err="1" smtClean="0"/>
              <a:t>physiological</a:t>
            </a:r>
            <a:r>
              <a:rPr lang="pt-BR" altLang="en-US" dirty="0" smtClean="0"/>
              <a:t> </a:t>
            </a:r>
            <a:r>
              <a:rPr lang="pt-BR" altLang="en-US" dirty="0" err="1" smtClean="0"/>
              <a:t>tone</a:t>
            </a:r>
            <a:r>
              <a:rPr lang="pt-BR" altLang="en-US" dirty="0" smtClean="0"/>
              <a:t> </a:t>
            </a:r>
            <a:r>
              <a:rPr lang="pt-BR" altLang="en-US" dirty="0" err="1" smtClean="0"/>
              <a:t>is</a:t>
            </a:r>
            <a:r>
              <a:rPr lang="pt-BR" altLang="en-US" dirty="0" smtClean="0"/>
              <a:t> </a:t>
            </a:r>
            <a:r>
              <a:rPr lang="pt-BR" altLang="en-US" dirty="0" err="1" smtClean="0"/>
              <a:t>very</a:t>
            </a:r>
            <a:r>
              <a:rPr lang="pt-BR" altLang="en-US" dirty="0" smtClean="0"/>
              <a:t> </a:t>
            </a:r>
            <a:r>
              <a:rPr lang="pt-BR" altLang="en-US" dirty="0" err="1" smtClean="0"/>
              <a:t>important</a:t>
            </a:r>
            <a:endParaRPr lang="pt-BR"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Dados &lt; Steven Paul et al., NRDD, 2010 (Eli </a:t>
            </a:r>
            <a:r>
              <a:rPr lang="pt-BR" dirty="0" err="1" smtClean="0"/>
              <a:t>Lily</a:t>
            </a:r>
            <a:r>
              <a:rPr lang="pt-BR" dirty="0" smtClean="0"/>
              <a:t>)</a:t>
            </a:r>
            <a:endParaRPr lang="pt-BR" dirty="0"/>
          </a:p>
        </p:txBody>
      </p:sp>
    </p:spTree>
    <p:extLst>
      <p:ext uri="{BB962C8B-B14F-4D97-AF65-F5344CB8AC3E}">
        <p14:creationId xmlns:p14="http://schemas.microsoft.com/office/powerpoint/2010/main" val="127397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fld id="{89D16DA6-0AB9-47CB-AAFC-7A0046A1DE8B}" type="slidenum">
              <a:rPr lang="pt-BR" altLang="en-US" sz="1200" smtClean="0"/>
              <a:t>50</a:t>
            </a:fld>
            <a:endParaRPr lang="pt-BR" altLang="en-US" sz="1200" smtClean="0"/>
          </a:p>
        </p:txBody>
      </p:sp>
      <p:sp>
        <p:nvSpPr>
          <p:cNvPr id="78851" name="Rectangle 2"/>
          <p:cNvSpPr>
            <a:spLocks noGrp="1" noRot="1" noChangeAspect="1" noChangeArrowheads="1" noTextEdit="1"/>
          </p:cNvSpPr>
          <p:nvPr>
            <p:ph type="sldImg"/>
          </p:nvPr>
        </p:nvSpPr>
        <p:spPr/>
      </p:sp>
      <p:sp>
        <p:nvSpPr>
          <p:cNvPr id="78852" name="Rectangle 3"/>
          <p:cNvSpPr>
            <a:spLocks noGrp="1" noChangeArrowheads="1"/>
          </p:cNvSpPr>
          <p:nvPr>
            <p:ph type="body" idx="1"/>
          </p:nvPr>
        </p:nvSpPr>
        <p:spPr>
          <a:noFill/>
        </p:spPr>
        <p:txBody>
          <a:bodyPr/>
          <a:lstStyle/>
          <a:p>
            <a:pPr eaLnBrk="1" hangingPunct="1"/>
            <a:r>
              <a:rPr lang="pt-BR" altLang="en-US" smtClean="0"/>
              <a:t>FIGURE 5.3 Amplification inherent in different vantage points along the stimulus-response pathway in cells. Agonists have a rank order of efficacy of 3 &gt; 2 &gt; 1 and a rank order of potency of 2 &gt; 1 &gt; 3. Assays proximal to the agonist-receptor interaction have the least amplification. The product of the initial interaction goes on to activate other processes in the cell. The signal is generally amplified. As this continues, texture with respect to differences in efficacy is lost and the agonists all demonstrate full agonism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Key decision gates in drug development</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60</a:t>
            </a:fld>
            <a:endParaRPr lang="pt-BR" sz="1200" strike="noStrike" noProof="1">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110594" name="Espaço Reservado para Anotações 2"/>
          <p:cNvSpPr>
            <a:spLocks noGrp="1"/>
          </p:cNvSpPr>
          <p:nvPr>
            <p:ph type="body"/>
          </p:nvPr>
        </p:nvSpPr>
        <p:spPr>
          <a:noFill/>
          <a:ln w="9525">
            <a:miter/>
          </a:ln>
        </p:spPr>
        <p:txBody>
          <a:bodyPr wrap="square" lIns="91440" tIns="45720" rIns="91440" bIns="45720" anchor="t"/>
          <a:lstStyle/>
          <a:p>
            <a:pPr lvl="0"/>
            <a:endParaRPr lang="en-US" altLang="en-US" dirty="0"/>
          </a:p>
        </p:txBody>
      </p:sp>
      <p:sp>
        <p:nvSpPr>
          <p:cNvPr id="110595" name="Espaço Reservado para Número de Slide 3"/>
          <p:cNvSpPr>
            <a:spLocks noGrp="1"/>
          </p:cNvSpPr>
          <p:nvPr>
            <p:ph type="sldNum" sz="quarter"/>
          </p:nvPr>
        </p:nvSpPr>
        <p:spPr>
          <a:xfrm>
            <a:off x="3884613" y="8685213"/>
            <a:ext cx="2971800" cy="458787"/>
          </a:xfrm>
          <a:prstGeom prst="rect">
            <a:avLst/>
          </a:prstGeom>
          <a:noFill/>
          <a:ln w="9525">
            <a:noFill/>
            <a:miter/>
          </a:ln>
        </p:spPr>
        <p:txBody>
          <a:bodyPr lIns="91440" tIns="45720" rIns="91440" bIns="45720" anchor="b"/>
          <a:lstStyle/>
          <a:p>
            <a:pPr lvl="0" algn="r"/>
            <a:fld id="{9A0DB2DC-4C9A-4742-B13C-FB6460FD3503}" type="slidenum">
              <a:rPr lang="pt-BR" altLang="en-US" sz="1200" dirty="0">
                <a:latin typeface="Calibri" panose="020F0502020204030204" pitchFamily="34" charset="0"/>
                <a:ea typeface="SimSun" panose="02010600030101010101" pitchFamily="2" charset="-122"/>
              </a:rPr>
              <a:t>61</a:t>
            </a:fld>
            <a:endParaRPr lang="pt-BR" altLang="en-US" sz="1200" dirty="0">
              <a:latin typeface="Calibri" panose="020F0502020204030204" pitchFamily="34" charset="0"/>
              <a:ea typeface="SimSun"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114690" name="Espaço Reservado para Anotações 2"/>
          <p:cNvSpPr>
            <a:spLocks noGrp="1"/>
          </p:cNvSpPr>
          <p:nvPr>
            <p:ph type="body"/>
          </p:nvPr>
        </p:nvSpPr>
        <p:spPr>
          <a:noFill/>
          <a:ln w="9525">
            <a:miter/>
          </a:ln>
        </p:spPr>
        <p:txBody>
          <a:bodyPr wrap="square" lIns="91440" tIns="45720" rIns="91440" bIns="45720" anchor="t"/>
          <a:lstStyle/>
          <a:p>
            <a:pPr lvl="0"/>
            <a:endParaRPr lang="en-US" altLang="en-US" dirty="0"/>
          </a:p>
        </p:txBody>
      </p:sp>
      <p:sp>
        <p:nvSpPr>
          <p:cNvPr id="114691" name="Espaço Reservado para Número de Slide 3"/>
          <p:cNvSpPr>
            <a:spLocks noGrp="1"/>
          </p:cNvSpPr>
          <p:nvPr>
            <p:ph type="sldNum" sz="quarter"/>
          </p:nvPr>
        </p:nvSpPr>
        <p:spPr>
          <a:xfrm>
            <a:off x="3884613" y="8685213"/>
            <a:ext cx="2971800" cy="458787"/>
          </a:xfrm>
          <a:prstGeom prst="rect">
            <a:avLst/>
          </a:prstGeom>
          <a:noFill/>
          <a:ln w="9525">
            <a:noFill/>
            <a:miter/>
          </a:ln>
        </p:spPr>
        <p:txBody>
          <a:bodyPr lIns="91440" tIns="45720" rIns="91440" bIns="45720" anchor="b"/>
          <a:lstStyle/>
          <a:p>
            <a:pPr lvl="0" algn="r"/>
            <a:fld id="{9A0DB2DC-4C9A-4742-B13C-FB6460FD3503}" type="slidenum">
              <a:rPr lang="pt-BR" altLang="en-US" sz="1200" dirty="0">
                <a:latin typeface="Calibri" panose="020F0502020204030204" pitchFamily="34" charset="0"/>
                <a:ea typeface="SimSun" panose="02010600030101010101" pitchFamily="2" charset="-122"/>
              </a:rPr>
              <a:t>62</a:t>
            </a:fld>
            <a:endParaRPr lang="pt-BR" altLang="en-US" sz="1200" dirty="0">
              <a:latin typeface="Calibri" panose="020F0502020204030204" pitchFamily="34" charset="0"/>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sym typeface="+mn-ea"/>
              </a:rPr>
              <a:t>Análise FOFA (Forças, Oportunidades, Fraquezas e Ameaças) </a:t>
            </a:r>
            <a:endParaRPr lang="pt-BR" dirty="0"/>
          </a:p>
        </p:txBody>
      </p:sp>
      <p:sp>
        <p:nvSpPr>
          <p:cNvPr id="4" name="Espaço Reservado para Número de Slide 3"/>
          <p:cNvSpPr>
            <a:spLocks noGrp="1"/>
          </p:cNvSpPr>
          <p:nvPr>
            <p:ph type="sldNum" sz="quarter" idx="10"/>
          </p:nvPr>
        </p:nvSpPr>
        <p:spPr/>
        <p:txBody>
          <a:bodyPr/>
          <a:lstStyle/>
          <a:p>
            <a:fld id="{F6273CC6-31A4-465A-B9D1-CDF59204C6FE}" type="slidenum">
              <a:rPr lang="pt-BR" smtClean="0"/>
              <a:t>63</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dirty="0"/>
              <a:t>Flowchart for </a:t>
            </a:r>
            <a:r>
              <a:rPr lang="pt-BR" altLang="en-US" dirty="0" err="1"/>
              <a:t>assessing</a:t>
            </a:r>
            <a:r>
              <a:rPr lang="pt-BR" altLang="en-US" dirty="0"/>
              <a:t> </a:t>
            </a:r>
            <a:r>
              <a:rPr lang="pt-BR" altLang="en-US" dirty="0" err="1"/>
              <a:t>whether</a:t>
            </a:r>
            <a:r>
              <a:rPr lang="pt-BR" altLang="en-US" dirty="0"/>
              <a:t> a </a:t>
            </a:r>
            <a:r>
              <a:rPr lang="pt-BR" altLang="en-US" dirty="0" smtClean="0"/>
              <a:t>“</a:t>
            </a:r>
            <a:r>
              <a:rPr lang="pt-BR" altLang="en-US" dirty="0" err="1" smtClean="0"/>
              <a:t>drug</a:t>
            </a:r>
            <a:r>
              <a:rPr lang="pt-BR" altLang="en-US" dirty="0" smtClean="0"/>
              <a:t> candidate”  </a:t>
            </a:r>
            <a:r>
              <a:rPr lang="pt-BR" altLang="en-US" dirty="0" err="1"/>
              <a:t>is</a:t>
            </a:r>
            <a:r>
              <a:rPr lang="pt-BR" altLang="en-US" dirty="0"/>
              <a:t> </a:t>
            </a:r>
            <a:r>
              <a:rPr lang="pt-BR" altLang="en-US" dirty="0" err="1"/>
              <a:t>druggable</a:t>
            </a:r>
            <a:endParaRPr lang="pt-BR" altLang="en-US" dirty="0"/>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64</a:t>
            </a:fld>
            <a:endParaRPr lang="pt-BR" sz="1200" strike="noStrike" noProof="1">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Flowchart for assessing whether a drug candidate is druggable</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65</a:t>
            </a:fld>
            <a:endParaRPr lang="pt-BR" sz="1200" strike="noStrike" noProof="1">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pt-BR" dirty="0" smtClean="0"/>
              <a:t>MUTAGENICIDADE: Se refere ao risco de alterações permanentes no material genético que podem ser transmitidas de uma geração a outra</a:t>
            </a:r>
            <a:endParaRPr lang="en-US" dirty="0" smtClean="0"/>
          </a:p>
          <a:p>
            <a:pPr marL="0" marR="0" indent="0" algn="l" defTabSz="914400" rtl="0" eaLnBrk="0" fontAlgn="base" latinLnBrk="0" hangingPunct="0">
              <a:lnSpc>
                <a:spcPct val="100000"/>
              </a:lnSpc>
              <a:spcBef>
                <a:spcPct val="30000"/>
              </a:spcBef>
              <a:spcAft>
                <a:spcPct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r>
              <a:rPr lang="en-US" sz="1200" b="0" i="0" kern="1200" dirty="0" smtClean="0">
                <a:solidFill>
                  <a:schemeClr val="tx1"/>
                </a:solidFill>
                <a:effectLst/>
                <a:latin typeface="+mn-lt"/>
                <a:ea typeface="+mn-ea"/>
                <a:cs typeface="+mn-cs"/>
              </a:rPr>
              <a:t>AMES: S9 is a </a:t>
            </a:r>
            <a:r>
              <a:rPr lang="en-US" sz="1200" b="1" i="0" kern="1200" dirty="0" smtClean="0">
                <a:solidFill>
                  <a:schemeClr val="tx1"/>
                </a:solidFill>
                <a:effectLst/>
                <a:latin typeface="+mn-lt"/>
                <a:ea typeface="+mn-ea"/>
                <a:cs typeface="+mn-cs"/>
              </a:rPr>
              <a:t>crude liver enzyme extract</a:t>
            </a:r>
            <a:r>
              <a:rPr lang="en-US" sz="1200" b="0" i="0" kern="1200" dirty="0" smtClean="0">
                <a:solidFill>
                  <a:schemeClr val="tx1"/>
                </a:solidFill>
                <a:effectLst/>
                <a:latin typeface="+mn-lt"/>
                <a:ea typeface="+mn-ea"/>
                <a:cs typeface="+mn-cs"/>
              </a:rPr>
              <a:t> that can, under certain conditions, convert materials without any genotoxic activity to active genotoxic entities. The chemical process involved may be different for different materials. In addition, the lifetime of the activated moieties is extremely variable: some may be extremely short-lived. This is the reason for incubating the S-9 with the bacteria and the tested material at the same time during the assays.</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"Mouse Lymphoma Assay“ enables the testing for genetic mutations caused by chemical substances and assesses the two endpoints </a:t>
            </a:r>
            <a:r>
              <a:rPr lang="en-US" sz="1200" b="1" i="0" kern="1200" dirty="0" smtClean="0">
                <a:solidFill>
                  <a:schemeClr val="tx1"/>
                </a:solidFill>
                <a:effectLst/>
                <a:latin typeface="+mn-lt"/>
                <a:ea typeface="+mn-ea"/>
                <a:cs typeface="+mn-cs"/>
              </a:rPr>
              <a:t>gene mutation and chromosome damage. </a:t>
            </a:r>
            <a:endParaRPr lang="en-US" b="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latin typeface="+mn-lt"/>
                <a:ea typeface="+mn-ea"/>
                <a:cs typeface="+mn-cs"/>
              </a:rPr>
              <a:t>Os novos candidatos a fármacos são colocados em placas de </a:t>
            </a:r>
            <a:r>
              <a:rPr lang="pt-BR" sz="1200" kern="1200" dirty="0" err="1">
                <a:solidFill>
                  <a:schemeClr val="tx1"/>
                </a:solidFill>
                <a:latin typeface="+mn-lt"/>
                <a:ea typeface="+mn-ea"/>
                <a:cs typeface="+mn-cs"/>
              </a:rPr>
              <a:t>petri</a:t>
            </a:r>
            <a:r>
              <a:rPr lang="pt-BR" sz="1200" kern="1200" dirty="0">
                <a:solidFill>
                  <a:schemeClr val="tx1"/>
                </a:solidFill>
                <a:latin typeface="+mn-lt"/>
                <a:ea typeface="+mn-ea"/>
                <a:cs typeface="+mn-cs"/>
              </a:rPr>
              <a:t> junto com várias </a:t>
            </a:r>
            <a:r>
              <a:rPr lang="pt-BR" sz="1200" kern="1200" dirty="0" smtClean="0">
                <a:solidFill>
                  <a:schemeClr val="tx1"/>
                </a:solidFill>
                <a:latin typeface="+mn-lt"/>
                <a:ea typeface="+mn-ea"/>
                <a:cs typeface="+mn-cs"/>
              </a:rPr>
              <a:t>cepas </a:t>
            </a:r>
            <a:r>
              <a:rPr lang="pt-BR" sz="1200" kern="1200" dirty="0">
                <a:solidFill>
                  <a:schemeClr val="tx1"/>
                </a:solidFill>
                <a:latin typeface="+mn-lt"/>
                <a:ea typeface="+mn-ea"/>
                <a:cs typeface="+mn-cs"/>
              </a:rPr>
              <a:t>de </a:t>
            </a:r>
            <a:r>
              <a:rPr lang="pt-BR" sz="1200" i="1" kern="1200" dirty="0" err="1">
                <a:solidFill>
                  <a:schemeClr val="tx1"/>
                </a:solidFill>
                <a:latin typeface="+mn-lt"/>
                <a:ea typeface="+mn-ea"/>
                <a:cs typeface="+mn-cs"/>
              </a:rPr>
              <a:t>Salmonella</a:t>
            </a:r>
            <a:r>
              <a:rPr lang="pt-BR" sz="1200" i="1" kern="1200" dirty="0">
                <a:solidFill>
                  <a:schemeClr val="tx1"/>
                </a:solidFill>
                <a:latin typeface="+mn-lt"/>
                <a:ea typeface="+mn-ea"/>
                <a:cs typeface="+mn-cs"/>
              </a:rPr>
              <a:t> </a:t>
            </a:r>
            <a:r>
              <a:rPr lang="pt-BR" sz="1200" i="1" kern="1200" dirty="0" err="1">
                <a:solidFill>
                  <a:schemeClr val="tx1"/>
                </a:solidFill>
                <a:latin typeface="+mn-lt"/>
                <a:ea typeface="+mn-ea"/>
                <a:cs typeface="+mn-cs"/>
              </a:rPr>
              <a:t>typhimurium</a:t>
            </a:r>
            <a:r>
              <a:rPr lang="pt-BR" sz="1200" kern="1200" dirty="0">
                <a:solidFill>
                  <a:schemeClr val="tx1"/>
                </a:solidFill>
                <a:latin typeface="+mn-lt"/>
                <a:ea typeface="+mn-ea"/>
                <a:cs typeface="+mn-cs"/>
              </a:rPr>
              <a:t>. Depois são adicionados </a:t>
            </a:r>
            <a:r>
              <a:rPr lang="pt-BR" sz="1200" kern="1200" dirty="0" err="1">
                <a:solidFill>
                  <a:schemeClr val="tx1"/>
                </a:solidFill>
                <a:latin typeface="+mn-lt"/>
                <a:ea typeface="+mn-ea"/>
                <a:cs typeface="+mn-cs"/>
              </a:rPr>
              <a:t>homogenatos</a:t>
            </a:r>
            <a:r>
              <a:rPr lang="pt-BR" sz="1200" kern="1200" dirty="0">
                <a:solidFill>
                  <a:schemeClr val="tx1"/>
                </a:solidFill>
                <a:latin typeface="+mn-lt"/>
                <a:ea typeface="+mn-ea"/>
                <a:cs typeface="+mn-cs"/>
              </a:rPr>
              <a:t> de fígado humano ou de rato (S9-mix) para incorporar aspectos do metabolismo de mamíferos</a:t>
            </a:r>
            <a:r>
              <a:rPr lang="pt-BR" sz="1200" kern="1200" baseline="30000" dirty="0">
                <a:solidFill>
                  <a:schemeClr val="tx1"/>
                </a:solidFill>
                <a:latin typeface="+mn-lt"/>
                <a:ea typeface="+mn-ea"/>
                <a:cs typeface="+mn-cs"/>
              </a:rPr>
              <a:t>5</a:t>
            </a:r>
            <a:r>
              <a:rPr lang="pt-BR" sz="1200" kern="1200" dirty="0">
                <a:solidFill>
                  <a:schemeClr val="tx1"/>
                </a:solidFill>
                <a:latin typeface="+mn-lt"/>
                <a:ea typeface="+mn-ea"/>
                <a:cs typeface="+mn-cs"/>
              </a:rPr>
              <a:t>. As </a:t>
            </a:r>
            <a:r>
              <a:rPr lang="pt-BR" sz="1200" kern="1200" dirty="0" smtClean="0">
                <a:solidFill>
                  <a:schemeClr val="tx1"/>
                </a:solidFill>
                <a:latin typeface="+mn-lt"/>
                <a:ea typeface="+mn-ea"/>
                <a:cs typeface="+mn-cs"/>
              </a:rPr>
              <a:t>cepas </a:t>
            </a:r>
            <a:r>
              <a:rPr lang="pt-BR" sz="1200" kern="1200" dirty="0">
                <a:solidFill>
                  <a:schemeClr val="tx1"/>
                </a:solidFill>
                <a:latin typeface="+mn-lt"/>
                <a:ea typeface="+mn-ea"/>
                <a:cs typeface="+mn-cs"/>
              </a:rPr>
              <a:t>das bactérias têm seu código genético modificado para dependerem de histidina para </a:t>
            </a:r>
            <a:r>
              <a:rPr lang="pt-BR" sz="1200" kern="1200" dirty="0" smtClean="0">
                <a:solidFill>
                  <a:schemeClr val="tx1"/>
                </a:solidFill>
                <a:latin typeface="+mn-lt"/>
                <a:ea typeface="+mn-ea"/>
                <a:cs typeface="+mn-cs"/>
              </a:rPr>
              <a:t>sobrevivência. Se </a:t>
            </a:r>
            <a:r>
              <a:rPr lang="pt-BR" sz="1200" kern="1200" dirty="0">
                <a:solidFill>
                  <a:schemeClr val="tx1"/>
                </a:solidFill>
                <a:latin typeface="+mn-lt"/>
                <a:ea typeface="+mn-ea"/>
                <a:cs typeface="+mn-cs"/>
              </a:rPr>
              <a:t>o composto em questão for capaz de alterar o DNA, a bactéria ganha a capacidade de se multiplicar sem a dependência de histidina sendo visível a multiplicação das colônias (mutantes) num período de 48 a 72 horas</a:t>
            </a:r>
            <a:r>
              <a:rPr lang="pt-BR" sz="1200" kern="1200" baseline="30000" dirty="0">
                <a:solidFill>
                  <a:schemeClr val="tx1"/>
                </a:solidFill>
                <a:latin typeface="+mn-lt"/>
                <a:ea typeface="+mn-ea"/>
                <a:cs typeface="+mn-cs"/>
              </a:rPr>
              <a:t>6</a:t>
            </a:r>
            <a:r>
              <a:rPr lang="pt-BR" sz="1200" kern="1200" dirty="0">
                <a:solidFill>
                  <a:schemeClr val="tx1"/>
                </a:solidFill>
                <a:latin typeface="+mn-lt"/>
                <a:ea typeface="+mn-ea"/>
                <a:cs typeface="+mn-cs"/>
              </a:rPr>
              <a:t>. Algumas limitações deste teste são que a bactéria </a:t>
            </a:r>
            <a:r>
              <a:rPr lang="pt-BR" sz="1200" i="1" kern="1200" dirty="0" err="1">
                <a:solidFill>
                  <a:schemeClr val="tx1"/>
                </a:solidFill>
                <a:latin typeface="+mn-lt"/>
                <a:ea typeface="+mn-ea"/>
                <a:cs typeface="+mn-cs"/>
              </a:rPr>
              <a:t>Salmonella</a:t>
            </a:r>
            <a:r>
              <a:rPr lang="pt-BR" sz="1200" i="1" kern="1200" dirty="0">
                <a:solidFill>
                  <a:schemeClr val="tx1"/>
                </a:solidFill>
                <a:latin typeface="+mn-lt"/>
                <a:ea typeface="+mn-ea"/>
                <a:cs typeface="+mn-cs"/>
              </a:rPr>
              <a:t> </a:t>
            </a:r>
            <a:r>
              <a:rPr lang="pt-BR" sz="1200" i="1" kern="1200" dirty="0" err="1">
                <a:solidFill>
                  <a:schemeClr val="tx1"/>
                </a:solidFill>
                <a:latin typeface="+mn-lt"/>
                <a:ea typeface="+mn-ea"/>
                <a:cs typeface="+mn-cs"/>
              </a:rPr>
              <a:t>typhimurium</a:t>
            </a:r>
            <a:r>
              <a:rPr lang="pt-BR" sz="1200" kern="1200" dirty="0">
                <a:solidFill>
                  <a:schemeClr val="tx1"/>
                </a:solidFill>
                <a:latin typeface="+mn-lt"/>
                <a:ea typeface="+mn-ea"/>
                <a:cs typeface="+mn-cs"/>
              </a:rPr>
              <a:t> </a:t>
            </a:r>
            <a:r>
              <a:rPr lang="pt-BR" sz="1200" kern="1200" dirty="0" smtClean="0">
                <a:solidFill>
                  <a:schemeClr val="tx1"/>
                </a:solidFill>
                <a:latin typeface="+mn-lt"/>
                <a:ea typeface="+mn-ea"/>
                <a:cs typeface="+mn-cs"/>
              </a:rPr>
              <a:t> não é </a:t>
            </a:r>
            <a:r>
              <a:rPr lang="pt-BR" sz="1200" kern="1200" dirty="0">
                <a:solidFill>
                  <a:schemeClr val="tx1"/>
                </a:solidFill>
                <a:latin typeface="+mn-lt"/>
                <a:ea typeface="+mn-ea"/>
                <a:cs typeface="+mn-cs"/>
              </a:rPr>
              <a:t>um modelo perfeito para humanos, por isso são adicionados os </a:t>
            </a:r>
            <a:r>
              <a:rPr lang="pt-BR" sz="1200" kern="1200" dirty="0" err="1">
                <a:solidFill>
                  <a:schemeClr val="tx1"/>
                </a:solidFill>
                <a:latin typeface="+mn-lt"/>
                <a:ea typeface="+mn-ea"/>
                <a:cs typeface="+mn-cs"/>
              </a:rPr>
              <a:t>homogenatos</a:t>
            </a:r>
            <a:r>
              <a:rPr lang="pt-BR" sz="1200" kern="1200" dirty="0">
                <a:solidFill>
                  <a:schemeClr val="tx1"/>
                </a:solidFill>
                <a:latin typeface="+mn-lt"/>
                <a:ea typeface="+mn-ea"/>
                <a:cs typeface="+mn-cs"/>
              </a:rPr>
              <a:t> de fígado humanos ou de ratos. As células de S9-mix não podem ser expostas aos compostos por muito tempo (2-6hrs) devido à alta </a:t>
            </a:r>
            <a:r>
              <a:rPr lang="pt-BR" sz="1200" kern="1200" dirty="0" err="1">
                <a:solidFill>
                  <a:schemeClr val="tx1"/>
                </a:solidFill>
                <a:latin typeface="+mn-lt"/>
                <a:ea typeface="+mn-ea"/>
                <a:cs typeface="+mn-cs"/>
              </a:rPr>
              <a:t>citotoxicidade</a:t>
            </a:r>
            <a:r>
              <a:rPr lang="pt-BR" sz="1200" kern="1200" dirty="0">
                <a:solidFill>
                  <a:schemeClr val="tx1"/>
                </a:solidFill>
                <a:latin typeface="+mn-lt"/>
                <a:ea typeface="+mn-ea"/>
                <a:cs typeface="+mn-cs"/>
              </a:rPr>
              <a:t>, e o teste pode falhar em identificar compostos que são de fato </a:t>
            </a:r>
            <a:r>
              <a:rPr lang="pt-BR" sz="1200" kern="1200" dirty="0" smtClean="0">
                <a:solidFill>
                  <a:schemeClr val="tx1"/>
                </a:solidFill>
                <a:latin typeface="+mn-lt"/>
                <a:ea typeface="+mn-ea"/>
                <a:cs typeface="+mn-cs"/>
              </a:rPr>
              <a:t>mutagênicos</a:t>
            </a:r>
            <a:r>
              <a:rPr lang="pt-BR" sz="1200" kern="1200" baseline="30000" dirty="0" smtClean="0">
                <a:solidFill>
                  <a:schemeClr val="tx1"/>
                </a:solidFill>
                <a:latin typeface="+mn-lt"/>
                <a:ea typeface="+mn-ea"/>
                <a:cs typeface="+mn-cs"/>
              </a:rPr>
              <a:t>7</a:t>
            </a:r>
          </a:p>
          <a:p>
            <a:pPr marL="0" marR="0" indent="0" algn="l" defTabSz="914400" rtl="0" eaLnBrk="0" fontAlgn="base" latinLnBrk="0" hangingPunct="0">
              <a:lnSpc>
                <a:spcPct val="100000"/>
              </a:lnSpc>
              <a:spcBef>
                <a:spcPct val="30000"/>
              </a:spcBef>
              <a:spcAft>
                <a:spcPct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r>
              <a:rPr lang="en-US" sz="1200" b="0" i="0" kern="1200" dirty="0" smtClean="0">
                <a:solidFill>
                  <a:schemeClr val="tx1"/>
                </a:solidFill>
                <a:effectLst/>
                <a:latin typeface="+mn-lt"/>
                <a:ea typeface="+mn-ea"/>
                <a:cs typeface="+mn-cs"/>
              </a:rPr>
              <a:t>S9 is a </a:t>
            </a:r>
            <a:r>
              <a:rPr lang="en-US" sz="1200" b="1" i="0" kern="1200" dirty="0" smtClean="0">
                <a:solidFill>
                  <a:schemeClr val="tx1"/>
                </a:solidFill>
                <a:effectLst/>
                <a:latin typeface="+mn-lt"/>
                <a:ea typeface="+mn-ea"/>
                <a:cs typeface="+mn-cs"/>
              </a:rPr>
              <a:t>crude liver enzyme extract</a:t>
            </a:r>
            <a:r>
              <a:rPr lang="en-US" sz="1200" b="0" i="0" kern="1200" dirty="0" smtClean="0">
                <a:solidFill>
                  <a:schemeClr val="tx1"/>
                </a:solidFill>
                <a:effectLst/>
                <a:latin typeface="+mn-lt"/>
                <a:ea typeface="+mn-ea"/>
                <a:cs typeface="+mn-cs"/>
              </a:rPr>
              <a:t> that can, under certain conditions, convert materials without any genotoxic activity to active genotoxic entities. The chemical process involved may be different for different materials. In addition, the lifetime of the activated moieties is extremely variable: some may be extremely short-lived. This is the reason for </a:t>
            </a:r>
            <a:r>
              <a:rPr lang="en-US" sz="1200" b="0" i="0" u="sng" kern="1200" dirty="0" smtClean="0">
                <a:solidFill>
                  <a:schemeClr val="tx1"/>
                </a:solidFill>
                <a:effectLst/>
                <a:latin typeface="+mn-lt"/>
                <a:ea typeface="+mn-ea"/>
                <a:cs typeface="+mn-cs"/>
              </a:rPr>
              <a:t>incubating the S-9 with the bacteria and the tested material at the same time during the assays.</a:t>
            </a:r>
            <a:endParaRPr lang="en-US" u="sng"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"Mouse Lymphoma Assay“ enables the testing for genetic mutations caused by chemical substances and assesses the two endpoints gene mutation and chromosome damage. </a:t>
            </a:r>
            <a:endParaRPr lang="en-US" dirty="0" smtClean="0"/>
          </a:p>
          <a:p>
            <a:endParaRPr lang="pt-BR" dirty="0"/>
          </a:p>
        </p:txBody>
      </p:sp>
      <p:sp>
        <p:nvSpPr>
          <p:cNvPr id="4" name="Espaço Reservado para Número de Slide 3"/>
          <p:cNvSpPr>
            <a:spLocks noGrp="1"/>
          </p:cNvSpPr>
          <p:nvPr>
            <p:ph type="sldNum" sz="quarter" idx="10"/>
          </p:nvPr>
        </p:nvSpPr>
        <p:spPr/>
        <p:txBody>
          <a:bodyPr/>
          <a:lstStyle/>
          <a:p>
            <a:fld id="{E25DDCE9-C855-4438-A019-3AC30FF544EB}" type="slidenum">
              <a:rPr lang="pt-BR" smtClean="0"/>
              <a:t>67</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Este teste, também conhecido como “Eletroforese em gel de célula</a:t>
            </a:r>
            <a:r>
              <a:rPr lang="pt-BR" sz="1200" kern="1200" baseline="0" dirty="0">
                <a:solidFill>
                  <a:schemeClr val="tx1"/>
                </a:solidFill>
                <a:effectLst/>
                <a:latin typeface="+mn-lt"/>
                <a:ea typeface="+mn-ea"/>
                <a:cs typeface="+mn-cs"/>
              </a:rPr>
              <a:t> única</a:t>
            </a:r>
            <a:r>
              <a:rPr lang="pt-BR" sz="1200" kern="1200" dirty="0">
                <a:solidFill>
                  <a:schemeClr val="tx1"/>
                </a:solidFill>
                <a:effectLst/>
                <a:latin typeface="+mn-lt"/>
                <a:ea typeface="+mn-ea"/>
                <a:cs typeface="+mn-cs"/>
              </a:rPr>
              <a:t>”, é usado para identificar danos no material genético que podem levar a mutação. É um teste </a:t>
            </a:r>
            <a:r>
              <a:rPr lang="pt-BR" sz="1200" i="1" kern="1200" dirty="0">
                <a:solidFill>
                  <a:schemeClr val="tx1"/>
                </a:solidFill>
                <a:effectLst/>
                <a:latin typeface="+mn-lt"/>
                <a:ea typeface="+mn-ea"/>
                <a:cs typeface="+mn-cs"/>
              </a:rPr>
              <a:t>in vitro</a:t>
            </a:r>
            <a:r>
              <a:rPr lang="pt-BR" sz="1200" kern="1200" dirty="0">
                <a:solidFill>
                  <a:schemeClr val="tx1"/>
                </a:solidFill>
                <a:effectLst/>
                <a:latin typeface="+mn-lt"/>
                <a:ea typeface="+mn-ea"/>
                <a:cs typeface="+mn-cs"/>
              </a:rPr>
              <a:t> que utiliza células individualizadas de mamíferos </a:t>
            </a:r>
            <a:r>
              <a:rPr lang="pt-BR" sz="1200" kern="1200" dirty="0" err="1">
                <a:solidFill>
                  <a:schemeClr val="tx1"/>
                </a:solidFill>
                <a:effectLst/>
                <a:latin typeface="+mn-lt"/>
                <a:ea typeface="+mn-ea"/>
                <a:cs typeface="+mn-cs"/>
              </a:rPr>
              <a:t>pré</a:t>
            </a:r>
            <a:r>
              <a:rPr lang="pt-BR" sz="1200" kern="1200" dirty="0">
                <a:solidFill>
                  <a:schemeClr val="tx1"/>
                </a:solidFill>
                <a:effectLst/>
                <a:latin typeface="+mn-lt"/>
                <a:ea typeface="+mn-ea"/>
                <a:cs typeface="+mn-cs"/>
              </a:rPr>
              <a:t>-incubadas com o composto de interesse. Estas são submetidas a uma corrente elétrica (eletroforese) que separa segmentos de DNA livre (danificado) do núcleo intacto. Depois que a eletroforese é realizada o dano genético é identificado pele presença de “caudas” como se fosse a de um cometa que é formada pelos fragmentos danificados de DNA. É uma técnica rápida e eficiente que tem alta sensitividade, porém por ser feito com células de mamíferos ela pode ser sensitiva a compostos não </a:t>
            </a:r>
            <a:r>
              <a:rPr lang="pt-BR" sz="1200" kern="1200" dirty="0" err="1">
                <a:solidFill>
                  <a:schemeClr val="tx1"/>
                </a:solidFill>
                <a:effectLst/>
                <a:latin typeface="+mn-lt"/>
                <a:ea typeface="+mn-ea"/>
                <a:cs typeface="+mn-cs"/>
              </a:rPr>
              <a:t>genotóxicos</a:t>
            </a:r>
            <a:r>
              <a:rPr lang="pt-BR" sz="1200" kern="1200" dirty="0">
                <a:solidFill>
                  <a:schemeClr val="tx1"/>
                </a:solidFill>
                <a:effectLst/>
                <a:latin typeface="+mn-lt"/>
                <a:ea typeface="+mn-ea"/>
                <a:cs typeface="+mn-cs"/>
              </a:rPr>
              <a:t>, além do que o dano ao DNA observado pode ser advindo de </a:t>
            </a:r>
            <a:r>
              <a:rPr lang="pt-BR" sz="1200" kern="1200" dirty="0" err="1">
                <a:solidFill>
                  <a:schemeClr val="tx1"/>
                </a:solidFill>
                <a:effectLst/>
                <a:latin typeface="+mn-lt"/>
                <a:ea typeface="+mn-ea"/>
                <a:cs typeface="+mn-cs"/>
              </a:rPr>
              <a:t>nucleases</a:t>
            </a:r>
            <a:r>
              <a:rPr lang="pt-BR" sz="1200" kern="1200" dirty="0">
                <a:solidFill>
                  <a:schemeClr val="tx1"/>
                </a:solidFill>
                <a:effectLst/>
                <a:latin typeface="+mn-lt"/>
                <a:ea typeface="+mn-ea"/>
                <a:cs typeface="+mn-cs"/>
              </a:rPr>
              <a:t> endógenas</a:t>
            </a:r>
            <a:r>
              <a:rPr lang="pt-BR" sz="1200" kern="1200" baseline="30000" dirty="0">
                <a:solidFill>
                  <a:schemeClr val="tx1"/>
                </a:solidFill>
                <a:effectLst/>
                <a:latin typeface="+mn-lt"/>
                <a:ea typeface="+mn-ea"/>
                <a:cs typeface="+mn-cs"/>
              </a:rPr>
              <a:t>11</a:t>
            </a:r>
            <a:endParaRPr lang="pt-BR" dirty="0"/>
          </a:p>
        </p:txBody>
      </p:sp>
      <p:sp>
        <p:nvSpPr>
          <p:cNvPr id="4" name="Espaço Reservado para Número de Slide 3"/>
          <p:cNvSpPr>
            <a:spLocks noGrp="1"/>
          </p:cNvSpPr>
          <p:nvPr>
            <p:ph type="sldNum" sz="quarter" idx="10"/>
          </p:nvPr>
        </p:nvSpPr>
        <p:spPr/>
        <p:txBody>
          <a:bodyPr/>
          <a:lstStyle/>
          <a:p>
            <a:fld id="{E25DDCE9-C855-4438-A019-3AC30FF544EB}" type="slidenum">
              <a:rPr lang="pt-BR" smtClean="0"/>
              <a:t>68</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Times New Roman" pitchFamily="18" charset="0"/>
              </a:defRPr>
            </a:lvl1pPr>
            <a:lvl2pPr marL="685817" indent="-263776" defTabSz="914423" eaLnBrk="0" hangingPunct="0">
              <a:defRPr sz="2200">
                <a:solidFill>
                  <a:schemeClr val="tx1"/>
                </a:solidFill>
                <a:latin typeface="Times New Roman" pitchFamily="18" charset="0"/>
              </a:defRPr>
            </a:lvl2pPr>
            <a:lvl3pPr marL="1055103" indent="-211021" defTabSz="914423" eaLnBrk="0" hangingPunct="0">
              <a:defRPr sz="2200">
                <a:solidFill>
                  <a:schemeClr val="tx1"/>
                </a:solidFill>
                <a:latin typeface="Times New Roman" pitchFamily="18" charset="0"/>
              </a:defRPr>
            </a:lvl3pPr>
            <a:lvl4pPr marL="1477145" indent="-211021" defTabSz="914423" eaLnBrk="0" hangingPunct="0">
              <a:defRPr sz="2200">
                <a:solidFill>
                  <a:schemeClr val="tx1"/>
                </a:solidFill>
                <a:latin typeface="Times New Roman" pitchFamily="18" charset="0"/>
              </a:defRPr>
            </a:lvl4pPr>
            <a:lvl5pPr marL="1899186" indent="-211021" defTabSz="914423" eaLnBrk="0" hangingPunct="0">
              <a:defRPr sz="2200">
                <a:solidFill>
                  <a:schemeClr val="tx1"/>
                </a:solidFill>
                <a:latin typeface="Times New Roman" pitchFamily="18" charset="0"/>
              </a:defRPr>
            </a:lvl5pPr>
            <a:lvl6pPr marL="2321227" indent="-211021" defTabSz="914423" eaLnBrk="0" fontAlgn="base" hangingPunct="0">
              <a:spcBef>
                <a:spcPct val="0"/>
              </a:spcBef>
              <a:spcAft>
                <a:spcPct val="0"/>
              </a:spcAft>
              <a:buFont typeface="Arial" pitchFamily="34" charset="0"/>
              <a:defRPr sz="2200">
                <a:solidFill>
                  <a:schemeClr val="tx1"/>
                </a:solidFill>
                <a:latin typeface="Times New Roman" pitchFamily="18" charset="0"/>
              </a:defRPr>
            </a:lvl6pPr>
            <a:lvl7pPr marL="2743269" indent="-211021" defTabSz="914423" eaLnBrk="0" fontAlgn="base" hangingPunct="0">
              <a:spcBef>
                <a:spcPct val="0"/>
              </a:spcBef>
              <a:spcAft>
                <a:spcPct val="0"/>
              </a:spcAft>
              <a:buFont typeface="Arial" pitchFamily="34" charset="0"/>
              <a:defRPr sz="2200">
                <a:solidFill>
                  <a:schemeClr val="tx1"/>
                </a:solidFill>
                <a:latin typeface="Times New Roman" pitchFamily="18" charset="0"/>
              </a:defRPr>
            </a:lvl7pPr>
            <a:lvl8pPr marL="3165310" indent="-211021" defTabSz="914423" eaLnBrk="0" fontAlgn="base" hangingPunct="0">
              <a:spcBef>
                <a:spcPct val="0"/>
              </a:spcBef>
              <a:spcAft>
                <a:spcPct val="0"/>
              </a:spcAft>
              <a:buFont typeface="Arial" pitchFamily="34" charset="0"/>
              <a:defRPr sz="2200">
                <a:solidFill>
                  <a:schemeClr val="tx1"/>
                </a:solidFill>
                <a:latin typeface="Times New Roman" pitchFamily="18" charset="0"/>
              </a:defRPr>
            </a:lvl8pPr>
            <a:lvl9pPr marL="3587351" indent="-211021" defTabSz="914423" eaLnBrk="0" fontAlgn="base" hangingPunct="0">
              <a:spcBef>
                <a:spcPct val="0"/>
              </a:spcBef>
              <a:spcAft>
                <a:spcPct val="0"/>
              </a:spcAft>
              <a:buFont typeface="Arial" pitchFamily="34" charset="0"/>
              <a:defRPr sz="2200">
                <a:solidFill>
                  <a:schemeClr val="tx1"/>
                </a:solidFill>
                <a:latin typeface="Times New Roman" pitchFamily="18" charset="0"/>
              </a:defRPr>
            </a:lvl9pPr>
          </a:lstStyle>
          <a:p>
            <a:pPr eaLnBrk="1" hangingPunct="1">
              <a:buFontTx/>
              <a:buNone/>
            </a:pPr>
            <a:fld id="{9D879C46-BF38-4BF7-9061-8107DB5FAFF5}" type="slidenum">
              <a:rPr lang="pt-BR" altLang="en-US" sz="1200">
                <a:latin typeface="Book Antiqua" pitchFamily="18" charset="0"/>
              </a:rPr>
              <a:pPr eaLnBrk="1" hangingPunct="1">
                <a:buFontTx/>
                <a:buNone/>
              </a:pPr>
              <a:t>5</a:t>
            </a:fld>
            <a:endParaRPr lang="pt-BR" altLang="en-US" sz="1200">
              <a:latin typeface="Book Antiqua" pitchFamily="18" charset="0"/>
            </a:endParaRPr>
          </a:p>
        </p:txBody>
      </p:sp>
      <p:sp>
        <p:nvSpPr>
          <p:cNvPr id="35843" name="Rectangle 2"/>
          <p:cNvSpPr>
            <a:spLocks noGrp="1" noRot="1" noChangeAspect="1" noChangeArrowheads="1" noTextEdit="1"/>
          </p:cNvSpPr>
          <p:nvPr>
            <p:ph type="sldImg" idx="4294967295"/>
          </p:nvPr>
        </p:nvSpPr>
        <p:spPr>
          <a:ln/>
        </p:spPr>
      </p:sp>
      <p:sp>
        <p:nvSpPr>
          <p:cNvPr id="35844" name="Rectangle 3"/>
          <p:cNvSpPr>
            <a:spLocks noGrp="1" noChangeArrowheads="1"/>
          </p:cNvSpPr>
          <p:nvPr>
            <p:ph type="body" idx="429496729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err="1" smtClean="0"/>
              <a:t>From</a:t>
            </a:r>
            <a:r>
              <a:rPr lang="pt-BR" altLang="en-US" dirty="0" smtClean="0"/>
              <a:t>: A </a:t>
            </a:r>
            <a:r>
              <a:rPr lang="pt-BR" altLang="en-US" dirty="0" err="1" smtClean="0"/>
              <a:t>decade</a:t>
            </a:r>
            <a:r>
              <a:rPr lang="pt-BR" altLang="en-US" dirty="0" smtClean="0"/>
              <a:t> </a:t>
            </a:r>
            <a:r>
              <a:rPr lang="pt-BR" altLang="en-US" dirty="0" err="1" smtClean="0"/>
              <a:t>of</a:t>
            </a:r>
            <a:r>
              <a:rPr lang="pt-BR" altLang="en-US" dirty="0" smtClean="0"/>
              <a:t> </a:t>
            </a:r>
            <a:r>
              <a:rPr lang="pt-BR" altLang="en-US" dirty="0" err="1" smtClean="0"/>
              <a:t>changes</a:t>
            </a:r>
            <a:endParaRPr lang="pt-BR"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Flowchart for assessing whether a drug candidate is druggable</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69</a:t>
            </a:fld>
            <a:endParaRPr lang="pt-BR" sz="1200" strike="noStrike" noProof="1">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pt-BR" dirty="0" smtClean="0"/>
              <a:t>Em amarelo: Regra de 5 de </a:t>
            </a:r>
            <a:r>
              <a:rPr lang="pt-BR" dirty="0" err="1" smtClean="0"/>
              <a:t>Lipinski</a:t>
            </a:r>
            <a:r>
              <a:rPr lang="pt-BR" dirty="0" smtClean="0"/>
              <a:t> – Em verde, regra de </a:t>
            </a:r>
            <a:r>
              <a:rPr lang="pt-BR" dirty="0" err="1" smtClean="0"/>
              <a:t>Veber</a:t>
            </a:r>
            <a:endParaRPr lang="pt-BR" dirty="0" smtClean="0"/>
          </a:p>
          <a:p>
            <a:pPr marL="0" marR="0" indent="0" algn="l" defTabSz="914400" rtl="0" eaLnBrk="0" fontAlgn="base" latinLnBrk="0" hangingPunct="0">
              <a:lnSpc>
                <a:spcPct val="100000"/>
              </a:lnSpc>
              <a:spcBef>
                <a:spcPct val="30000"/>
              </a:spcBef>
              <a:spcAft>
                <a:spcPct val="0"/>
              </a:spcAft>
              <a:buClrTx/>
              <a:buSzTx/>
              <a:buFontTx/>
              <a:buNone/>
              <a:defRPr/>
            </a:pPr>
            <a:endParaRPr lang="pt-BR" dirty="0" smtClean="0"/>
          </a:p>
          <a:p>
            <a:pPr marL="0" marR="0" indent="0" algn="l" defTabSz="914400" rtl="0" eaLnBrk="0" fontAlgn="base" latinLnBrk="0" hangingPunct="0">
              <a:lnSpc>
                <a:spcPct val="100000"/>
              </a:lnSpc>
              <a:spcBef>
                <a:spcPct val="30000"/>
              </a:spcBef>
              <a:spcAft>
                <a:spcPct val="0"/>
              </a:spcAft>
              <a:buClrTx/>
              <a:buSzTx/>
              <a:buFontTx/>
              <a:buNone/>
              <a:defRPr/>
            </a:pPr>
            <a:r>
              <a:rPr lang="pt-BR" dirty="0" err="1" smtClean="0"/>
              <a:t>Ref</a:t>
            </a:r>
            <a:r>
              <a:rPr lang="pt-BR" dirty="0" smtClean="0"/>
              <a:t>: ver nosso artigo + </a:t>
            </a:r>
            <a:r>
              <a:rPr lang="pt-BR" sz="1200" i="1" dirty="0" smtClean="0"/>
              <a:t>Hughes et al., BJP 162:1239-1249, 2011</a:t>
            </a:r>
            <a:endParaRPr lang="en-US" sz="1200" i="1" dirty="0" smtClean="0"/>
          </a:p>
          <a:p>
            <a:r>
              <a:rPr lang="pt-BR" dirty="0"/>
              <a:t>Log P (octanol/água): coeficiente de Partição</a:t>
            </a:r>
          </a:p>
          <a:p>
            <a:r>
              <a:rPr lang="pt-BR" dirty="0"/>
              <a:t>Log D: coeficiente de Distribuição: octanol/água tamponada para umeterminado pH</a:t>
            </a:r>
          </a:p>
          <a:p>
            <a:endParaRPr lang="pt-BR" dirty="0" smtClean="0"/>
          </a:p>
          <a:p>
            <a:r>
              <a:rPr lang="pt-BR" dirty="0" err="1" smtClean="0"/>
              <a:t>Blass</a:t>
            </a:r>
            <a:r>
              <a:rPr lang="pt-BR" dirty="0" smtClean="0"/>
              <a:t>, 2015 (Livro)</a:t>
            </a:r>
          </a:p>
          <a:p>
            <a:r>
              <a:rPr lang="pt-BR" dirty="0" smtClean="0"/>
              <a:t>Se</a:t>
            </a:r>
            <a:r>
              <a:rPr lang="pt-BR" baseline="0" dirty="0" smtClean="0"/>
              <a:t> houver muitas ligações com rotação livre, isso iria levar a grande perda de energia (diminuição entropia) ao passar de meio aquoso a meio </a:t>
            </a:r>
            <a:r>
              <a:rPr lang="pt-BR" baseline="0" dirty="0" err="1" smtClean="0"/>
              <a:t>lipidico</a:t>
            </a:r>
            <a:r>
              <a:rPr lang="pt-BR" baseline="0" dirty="0" smtClean="0"/>
              <a:t> e dificultar a permeabilidade </a:t>
            </a:r>
            <a:r>
              <a:rPr lang="pt-BR" baseline="0" dirty="0" err="1" smtClean="0"/>
              <a:t>membranar</a:t>
            </a:r>
            <a:endParaRPr lang="pt-BR" dirty="0"/>
          </a:p>
        </p:txBody>
      </p:sp>
      <p:sp>
        <p:nvSpPr>
          <p:cNvPr id="4" name="Espaço Reservado para Número de Slide 3"/>
          <p:cNvSpPr>
            <a:spLocks noGrp="1"/>
          </p:cNvSpPr>
          <p:nvPr>
            <p:ph type="sldNum" sz="quarter" idx="10"/>
          </p:nvPr>
        </p:nvSpPr>
        <p:spPr/>
        <p:txBody>
          <a:bodyPr/>
          <a:lstStyle/>
          <a:p>
            <a:fld id="{F6273CC6-31A4-465A-B9D1-CDF59204C6FE}" type="slidenum">
              <a:rPr lang="pt-BR" smtClean="0"/>
              <a:t>72</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Caco-2: </a:t>
            </a:r>
            <a:r>
              <a:rPr lang="pt-BR" dirty="0" err="1" smtClean="0"/>
              <a:t>human</a:t>
            </a:r>
            <a:r>
              <a:rPr lang="pt-BR" dirty="0" smtClean="0"/>
              <a:t> </a:t>
            </a:r>
            <a:r>
              <a:rPr lang="pt-BR" dirty="0" err="1" smtClean="0"/>
              <a:t>colon</a:t>
            </a:r>
            <a:endParaRPr lang="pt-BR" dirty="0" smtClean="0"/>
          </a:p>
          <a:p>
            <a:r>
              <a:rPr lang="en-US" sz="1200" b="0" i="0" kern="1200" dirty="0" smtClean="0">
                <a:solidFill>
                  <a:schemeClr val="tx1"/>
                </a:solidFill>
                <a:effectLst/>
                <a:latin typeface="+mn-lt"/>
                <a:ea typeface="+mn-ea"/>
                <a:cs typeface="+mn-cs"/>
              </a:rPr>
              <a:t>Although derived from a colon (</a:t>
            </a:r>
            <a:r>
              <a:rPr lang="en-US" sz="1200" b="0" i="0" u="none" strike="noStrike" kern="1200" dirty="0" smtClean="0">
                <a:solidFill>
                  <a:schemeClr val="tx1"/>
                </a:solidFill>
                <a:effectLst/>
                <a:latin typeface="+mn-lt"/>
                <a:ea typeface="+mn-ea"/>
                <a:cs typeface="+mn-cs"/>
                <a:hlinkClick r:id="rId3" tooltip="Large intestine"/>
              </a:rPr>
              <a:t>large intestine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arcinoma"/>
              </a:rPr>
              <a:t>carcinoma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when cultured under specific conditions the cells become differentiated and polarized </a:t>
            </a:r>
            <a:r>
              <a:rPr lang="en-US" sz="1200" b="0" i="0" kern="1200" dirty="0" smtClean="0">
                <a:solidFill>
                  <a:schemeClr val="tx1"/>
                </a:solidFill>
                <a:effectLst/>
                <a:latin typeface="+mn-lt"/>
                <a:ea typeface="+mn-ea"/>
                <a:cs typeface="+mn-cs"/>
              </a:rPr>
              <a:t>such that their </a:t>
            </a:r>
            <a:r>
              <a:rPr lang="en-US" sz="1200" b="0" i="0" u="none" strike="noStrike" kern="1200" dirty="0" smtClean="0">
                <a:solidFill>
                  <a:schemeClr val="tx1"/>
                </a:solidFill>
                <a:effectLst/>
                <a:latin typeface="+mn-lt"/>
                <a:ea typeface="+mn-ea"/>
                <a:cs typeface="+mn-cs"/>
                <a:hlinkClick r:id="rId5" tooltip="Phenotype"/>
              </a:rPr>
              <a:t>phenotype</a:t>
            </a:r>
            <a:r>
              <a:rPr lang="en-US" sz="1200" b="0" i="0" kern="1200" dirty="0" smtClean="0">
                <a:solidFill>
                  <a:schemeClr val="tx1"/>
                </a:solidFill>
                <a:effectLst/>
                <a:latin typeface="+mn-lt"/>
                <a:ea typeface="+mn-ea"/>
                <a:cs typeface="+mn-cs"/>
              </a:rPr>
              <a:t>, morphologically and functionally, </a:t>
            </a:r>
            <a:r>
              <a:rPr lang="en-US" sz="1200" b="1" i="0" kern="1200" dirty="0" smtClean="0">
                <a:solidFill>
                  <a:schemeClr val="tx1"/>
                </a:solidFill>
                <a:effectLst>
                  <a:outerShdw blurRad="38100" dist="38100" dir="2700000" algn="tl">
                    <a:srgbClr val="000000">
                      <a:alpha val="43137"/>
                    </a:srgbClr>
                  </a:outerShdw>
                </a:effectLst>
                <a:latin typeface="+mn-lt"/>
                <a:ea typeface="+mn-ea"/>
                <a:cs typeface="+mn-cs"/>
              </a:rPr>
              <a:t>resembles the </a:t>
            </a:r>
            <a:r>
              <a:rPr lang="en-US" sz="1200" b="1" i="0" u="none" strike="noStrike" kern="1200" dirty="0" smtClean="0">
                <a:solidFill>
                  <a:schemeClr val="tx1"/>
                </a:solidFill>
                <a:effectLst>
                  <a:outerShdw blurRad="38100" dist="38100" dir="2700000" algn="tl">
                    <a:srgbClr val="000000">
                      <a:alpha val="43137"/>
                    </a:srgbClr>
                  </a:outerShdw>
                </a:effectLst>
                <a:latin typeface="+mn-lt"/>
                <a:ea typeface="+mn-ea"/>
                <a:cs typeface="+mn-cs"/>
                <a:hlinkClick r:id="rId6" tooltip="Enterocytes"/>
              </a:rPr>
              <a:t>enterocytes</a:t>
            </a:r>
            <a:r>
              <a:rPr lang="en-US" sz="1200" b="1" i="0" kern="1200" dirty="0" smtClean="0">
                <a:solidFill>
                  <a:schemeClr val="tx1"/>
                </a:solidFill>
                <a:effectLst>
                  <a:outerShdw blurRad="38100" dist="38100" dir="2700000" algn="tl">
                    <a:srgbClr val="000000">
                      <a:alpha val="43137"/>
                    </a:srgbClr>
                  </a:outerShdw>
                </a:effectLst>
                <a:latin typeface="+mn-lt"/>
                <a:ea typeface="+mn-ea"/>
                <a:cs typeface="+mn-cs"/>
              </a:rPr>
              <a:t> lining the </a:t>
            </a:r>
            <a:r>
              <a:rPr lang="en-US" sz="1200" b="1" i="0" u="none" strike="noStrike" kern="1200" dirty="0" smtClean="0">
                <a:solidFill>
                  <a:schemeClr val="tx1"/>
                </a:solidFill>
                <a:effectLst>
                  <a:outerShdw blurRad="38100" dist="38100" dir="2700000" algn="tl">
                    <a:srgbClr val="000000">
                      <a:alpha val="43137"/>
                    </a:srgbClr>
                  </a:outerShdw>
                </a:effectLst>
                <a:latin typeface="+mn-lt"/>
                <a:ea typeface="+mn-ea"/>
                <a:cs typeface="+mn-cs"/>
                <a:hlinkClick r:id="rId7" tooltip="Small intestine"/>
              </a:rPr>
              <a:t>small intestine</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
              </a:rPr>
              <a:t>[2]</a:t>
            </a:r>
            <a:r>
              <a:rPr lang="en-US" sz="1200" b="0" i="0" u="none" strike="noStrike" kern="1200" baseline="30000" dirty="0" smtClean="0">
                <a:solidFill>
                  <a:schemeClr val="tx1"/>
                </a:solidFill>
                <a:effectLst/>
                <a:latin typeface="+mn-lt"/>
                <a:ea typeface="+mn-ea"/>
                <a:cs typeface="+mn-cs"/>
                <a:hlinkClick r:id="rId9"/>
              </a:rPr>
              <a:t>[3]</a:t>
            </a:r>
            <a:r>
              <a:rPr lang="en-US" sz="1200" b="0" i="0" kern="1200" dirty="0" smtClean="0">
                <a:solidFill>
                  <a:schemeClr val="tx1"/>
                </a:solidFill>
                <a:effectLst/>
                <a:latin typeface="+mn-lt"/>
                <a:ea typeface="+mn-ea"/>
                <a:cs typeface="+mn-cs"/>
              </a:rPr>
              <a:t> Caco-2 cells express tight junctions, </a:t>
            </a:r>
            <a:r>
              <a:rPr lang="en-US" sz="1200" b="0" i="0" u="none" strike="noStrike" kern="1200" dirty="0" smtClean="0">
                <a:solidFill>
                  <a:schemeClr val="tx1"/>
                </a:solidFill>
                <a:effectLst/>
                <a:latin typeface="+mn-lt"/>
                <a:ea typeface="+mn-ea"/>
                <a:cs typeface="+mn-cs"/>
                <a:hlinkClick r:id="rId10" tooltip="Microvilli"/>
              </a:rPr>
              <a:t>microvilli</a:t>
            </a:r>
            <a:r>
              <a:rPr lang="en-US" sz="1200" b="0" i="0" kern="1200" dirty="0" smtClean="0">
                <a:solidFill>
                  <a:schemeClr val="tx1"/>
                </a:solidFill>
                <a:effectLst/>
                <a:latin typeface="+mn-lt"/>
                <a:ea typeface="+mn-ea"/>
                <a:cs typeface="+mn-cs"/>
              </a:rPr>
              <a:t>, and a number of </a:t>
            </a:r>
            <a:r>
              <a:rPr lang="en-US" sz="1200" b="0" i="0" u="none" strike="noStrike" kern="1200" dirty="0" smtClean="0">
                <a:solidFill>
                  <a:schemeClr val="tx1"/>
                </a:solidFill>
                <a:effectLst/>
                <a:latin typeface="+mn-lt"/>
                <a:ea typeface="+mn-ea"/>
                <a:cs typeface="+mn-cs"/>
                <a:hlinkClick r:id="rId11" tooltip="Enzymes"/>
              </a:rPr>
              <a:t>enzymes</a:t>
            </a:r>
            <a:r>
              <a:rPr lang="en-US" sz="1200" b="0" i="0" kern="1200" dirty="0" smtClean="0">
                <a:solidFill>
                  <a:schemeClr val="tx1"/>
                </a:solidFill>
                <a:effectLst/>
                <a:latin typeface="+mn-lt"/>
                <a:ea typeface="+mn-ea"/>
                <a:cs typeface="+mn-cs"/>
              </a:rPr>
              <a:t> and transporters that are characteristic of such enterocytes: </a:t>
            </a:r>
            <a:r>
              <a:rPr lang="en-US" sz="1200" b="0" i="0" u="none" strike="noStrike" kern="1200" dirty="0" smtClean="0">
                <a:solidFill>
                  <a:schemeClr val="tx1"/>
                </a:solidFill>
                <a:effectLst/>
                <a:latin typeface="+mn-lt"/>
                <a:ea typeface="+mn-ea"/>
                <a:cs typeface="+mn-cs"/>
                <a:hlinkClick r:id="rId12" tooltip="Peptidase"/>
              </a:rPr>
              <a:t>peptidases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3" tooltip="Esterases"/>
              </a:rPr>
              <a:t>esterases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4" tooltip="P-glycoprotein"/>
              </a:rPr>
              <a:t>P-glycoprotein</a:t>
            </a:r>
            <a:r>
              <a:rPr lang="en-US" sz="1200" b="0" i="0" kern="1200" dirty="0" smtClean="0">
                <a:solidFill>
                  <a:schemeClr val="tx1"/>
                </a:solidFill>
                <a:effectLst/>
                <a:latin typeface="+mn-lt"/>
                <a:ea typeface="+mn-ea"/>
                <a:cs typeface="+mn-cs"/>
              </a:rPr>
              <a:t>, uptake transporters for </a:t>
            </a:r>
            <a:r>
              <a:rPr lang="en-US" sz="1200" b="0" i="0" u="none" strike="noStrike" kern="1200" dirty="0" smtClean="0">
                <a:solidFill>
                  <a:schemeClr val="tx1"/>
                </a:solidFill>
                <a:effectLst/>
                <a:latin typeface="+mn-lt"/>
                <a:ea typeface="+mn-ea"/>
                <a:cs typeface="+mn-cs"/>
                <a:hlinkClick r:id="rId15" tooltip="Amino acids"/>
              </a:rPr>
              <a:t>amino acids</a:t>
            </a:r>
            <a:r>
              <a:rPr lang="en-US" sz="1200" b="0" i="0" kern="1200" dirty="0" smtClean="0">
                <a:solidFill>
                  <a:schemeClr val="tx1"/>
                </a:solidFill>
                <a:effectLst/>
                <a:latin typeface="+mn-lt"/>
                <a:ea typeface="+mn-ea"/>
                <a:cs typeface="+mn-cs"/>
              </a:rPr>
              <a:t>, bile acids, </a:t>
            </a:r>
            <a:r>
              <a:rPr lang="en-US" sz="1200" b="0" i="0" u="none" strike="noStrike" kern="1200" dirty="0" smtClean="0">
                <a:solidFill>
                  <a:schemeClr val="tx1"/>
                </a:solidFill>
                <a:effectLst/>
                <a:latin typeface="+mn-lt"/>
                <a:ea typeface="+mn-ea"/>
                <a:cs typeface="+mn-cs"/>
                <a:hlinkClick r:id="rId16" tooltip="Carboxylic acids"/>
              </a:rPr>
              <a:t>carboxylic acids</a:t>
            </a:r>
            <a:r>
              <a:rPr lang="en-US" sz="1200" b="0" i="0" kern="1200" dirty="0" smtClean="0">
                <a:solidFill>
                  <a:schemeClr val="tx1"/>
                </a:solidFill>
                <a:effectLst/>
                <a:latin typeface="+mn-lt"/>
                <a:ea typeface="+mn-ea"/>
                <a:cs typeface="+mn-cs"/>
              </a:rPr>
              <a:t>, etc.</a:t>
            </a:r>
          </a:p>
          <a:p>
            <a:r>
              <a:rPr lang="en-US" sz="1200" b="0" i="0" kern="1200" dirty="0" smtClean="0">
                <a:solidFill>
                  <a:schemeClr val="tx1"/>
                </a:solidFill>
                <a:effectLst/>
                <a:latin typeface="+mn-lt"/>
                <a:ea typeface="+mn-ea"/>
                <a:cs typeface="+mn-cs"/>
              </a:rPr>
              <a:t>When looking at Caco-2 cell cultures microscopically, it is evident even by visual inspection that the cells are heterogeneous. As a result, over the years the </a:t>
            </a:r>
            <a:r>
              <a:rPr lang="en-US" sz="1200" b="1" i="0" kern="1200" dirty="0" smtClean="0">
                <a:solidFill>
                  <a:schemeClr val="tx1"/>
                </a:solidFill>
                <a:effectLst/>
                <a:latin typeface="+mn-lt"/>
                <a:ea typeface="+mn-ea"/>
                <a:cs typeface="+mn-cs"/>
              </a:rPr>
              <a:t>characteristics of the cells used in different laboratories around the world have diverged significantly, which makes it difficult to compare results across labs + </a:t>
            </a:r>
            <a:r>
              <a:rPr lang="en-US" sz="1200" b="1" i="0" kern="1200" dirty="0" err="1" smtClean="0">
                <a:solidFill>
                  <a:schemeClr val="tx1"/>
                </a:solidFill>
                <a:effectLst/>
                <a:latin typeface="+mn-lt"/>
                <a:ea typeface="+mn-ea"/>
                <a:cs typeface="+mn-cs"/>
              </a:rPr>
              <a:t>demora</a:t>
            </a:r>
            <a:r>
              <a:rPr lang="en-US" sz="1200" b="1" i="0" kern="1200" dirty="0" smtClean="0">
                <a:solidFill>
                  <a:schemeClr val="tx1"/>
                </a:solidFill>
                <a:effectLst/>
                <a:latin typeface="+mn-lt"/>
                <a:ea typeface="+mn-ea"/>
                <a:cs typeface="+mn-cs"/>
              </a:rPr>
              <a:t> a se </a:t>
            </a:r>
            <a:r>
              <a:rPr lang="en-US" sz="1200" b="1" i="0" kern="1200" dirty="0" err="1" smtClean="0">
                <a:solidFill>
                  <a:schemeClr val="tx1"/>
                </a:solidFill>
                <a:effectLst/>
                <a:latin typeface="+mn-lt"/>
                <a:ea typeface="+mn-ea"/>
                <a:cs typeface="+mn-cs"/>
              </a:rPr>
              <a:t>multiplicar</a:t>
            </a:r>
            <a:r>
              <a:rPr lang="en-US" sz="1200" b="1" i="0" kern="1200" dirty="0" smtClean="0">
                <a:solidFill>
                  <a:schemeClr val="tx1"/>
                </a:solidFill>
                <a:effectLst/>
                <a:latin typeface="+mn-lt"/>
                <a:ea typeface="+mn-ea"/>
                <a:cs typeface="+mn-cs"/>
              </a:rPr>
              <a:t> (tempo!!)</a:t>
            </a:r>
          </a:p>
          <a:p>
            <a:endParaRPr lang="pt-BR" dirty="0" smtClean="0"/>
          </a:p>
          <a:p>
            <a:r>
              <a:rPr lang="pt-BR" dirty="0" smtClean="0"/>
              <a:t>MDCK: </a:t>
            </a:r>
            <a:r>
              <a:rPr lang="en-US" sz="1200" b="0" i="0" kern="1200" dirty="0" err="1" smtClean="0">
                <a:solidFill>
                  <a:schemeClr val="tx1"/>
                </a:solidFill>
                <a:effectLst/>
                <a:latin typeface="+mn-lt"/>
                <a:ea typeface="+mn-ea"/>
                <a:cs typeface="+mn-cs"/>
              </a:rPr>
              <a:t>Madin</a:t>
            </a:r>
            <a:r>
              <a:rPr lang="en-US" sz="1200" b="0" i="0" kern="1200" dirty="0" smtClean="0">
                <a:solidFill>
                  <a:schemeClr val="tx1"/>
                </a:solidFill>
                <a:effectLst/>
                <a:latin typeface="+mn-lt"/>
                <a:ea typeface="+mn-ea"/>
                <a:cs typeface="+mn-cs"/>
              </a:rPr>
              <a:t> Darby canine kidney</a:t>
            </a:r>
            <a:endParaRPr lang="pt-BR" dirty="0" smtClean="0"/>
          </a:p>
          <a:p>
            <a:r>
              <a:rPr lang="pt-BR" dirty="0" smtClean="0"/>
              <a:t>PAMPA: </a:t>
            </a:r>
            <a:r>
              <a:rPr lang="pt-BR" dirty="0" err="1" smtClean="0"/>
              <a:t>Parallel</a:t>
            </a:r>
            <a:r>
              <a:rPr lang="pt-BR" baseline="0" dirty="0" smtClean="0"/>
              <a:t> Artificial </a:t>
            </a:r>
            <a:r>
              <a:rPr lang="pt-BR" baseline="0" dirty="0" err="1" smtClean="0"/>
              <a:t>Membrane</a:t>
            </a:r>
            <a:r>
              <a:rPr lang="pt-BR" baseline="0" dirty="0" smtClean="0"/>
              <a:t> </a:t>
            </a:r>
            <a:r>
              <a:rPr lang="pt-BR" baseline="0" dirty="0" err="1" smtClean="0"/>
              <a:t>Permeability</a:t>
            </a:r>
            <a:r>
              <a:rPr lang="pt-BR" baseline="0" dirty="0" smtClean="0"/>
              <a:t> </a:t>
            </a:r>
            <a:r>
              <a:rPr lang="pt-BR" baseline="0" dirty="0" err="1" smtClean="0"/>
              <a:t>Assay</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Caco-2: </a:t>
            </a:r>
            <a:r>
              <a:rPr lang="pt-BR" dirty="0" err="1" smtClean="0"/>
              <a:t>human</a:t>
            </a:r>
            <a:r>
              <a:rPr lang="pt-BR" dirty="0" smtClean="0"/>
              <a:t> </a:t>
            </a:r>
            <a:r>
              <a:rPr lang="pt-BR" dirty="0" err="1" smtClean="0"/>
              <a:t>colon  (</a:t>
            </a:r>
            <a:r>
              <a:rPr lang="pt-BR" altLang="en-US" dirty="0" smtClean="0">
                <a:effectLst/>
                <a:sym typeface="+mn-ea"/>
              </a:rPr>
              <a:t>Papp &gt; 1x10-6 cm/s)</a:t>
            </a:r>
            <a:endParaRPr lang="pt-BR" dirty="0" smtClean="0"/>
          </a:p>
          <a:p>
            <a:r>
              <a:rPr lang="en-US" sz="1200" b="0" i="0" kern="1200" dirty="0" smtClean="0">
                <a:solidFill>
                  <a:schemeClr val="tx1"/>
                </a:solidFill>
                <a:effectLst/>
                <a:latin typeface="+mn-lt"/>
                <a:ea typeface="+mn-ea"/>
                <a:cs typeface="+mn-cs"/>
              </a:rPr>
              <a:t>Although derived from a colon (</a:t>
            </a:r>
            <a:r>
              <a:rPr lang="en-US" sz="1200" b="0" i="0" u="none" strike="noStrike" kern="1200" dirty="0" smtClean="0">
                <a:solidFill>
                  <a:schemeClr val="tx1"/>
                </a:solidFill>
                <a:effectLst/>
                <a:latin typeface="+mn-lt"/>
                <a:ea typeface="+mn-ea"/>
                <a:cs typeface="+mn-cs"/>
                <a:hlinkClick r:id="rId3" tooltip="Large intestine"/>
              </a:rPr>
              <a:t>large intestine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arcinoma"/>
              </a:rPr>
              <a:t>carcinoma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when cultured under specific conditions the cells become differentiated and polarized </a:t>
            </a:r>
            <a:r>
              <a:rPr lang="en-US" sz="1200" b="0" i="0" kern="1200" dirty="0" smtClean="0">
                <a:solidFill>
                  <a:schemeClr val="tx1"/>
                </a:solidFill>
                <a:effectLst/>
                <a:latin typeface="+mn-lt"/>
                <a:ea typeface="+mn-ea"/>
                <a:cs typeface="+mn-cs"/>
              </a:rPr>
              <a:t>such that their </a:t>
            </a:r>
            <a:r>
              <a:rPr lang="en-US" sz="1200" b="0" i="0" u="none" strike="noStrike" kern="1200" dirty="0" smtClean="0">
                <a:solidFill>
                  <a:schemeClr val="tx1"/>
                </a:solidFill>
                <a:effectLst/>
                <a:latin typeface="+mn-lt"/>
                <a:ea typeface="+mn-ea"/>
                <a:cs typeface="+mn-cs"/>
                <a:hlinkClick r:id="rId5" tooltip="Phenotype"/>
              </a:rPr>
              <a:t>phenotype</a:t>
            </a:r>
            <a:r>
              <a:rPr lang="en-US" sz="1200" b="0" i="0" kern="1200" dirty="0" smtClean="0">
                <a:solidFill>
                  <a:schemeClr val="tx1"/>
                </a:solidFill>
                <a:effectLst/>
                <a:latin typeface="+mn-lt"/>
                <a:ea typeface="+mn-ea"/>
                <a:cs typeface="+mn-cs"/>
              </a:rPr>
              <a:t>, morphologically and functionally, </a:t>
            </a:r>
            <a:r>
              <a:rPr lang="en-US" sz="1200" b="1" i="0" kern="1200" dirty="0" smtClean="0">
                <a:solidFill>
                  <a:schemeClr val="tx1"/>
                </a:solidFill>
                <a:effectLst>
                  <a:outerShdw blurRad="38100" dist="38100" dir="2700000" algn="tl">
                    <a:srgbClr val="000000">
                      <a:alpha val="43137"/>
                    </a:srgbClr>
                  </a:outerShdw>
                </a:effectLst>
                <a:latin typeface="+mn-lt"/>
                <a:ea typeface="+mn-ea"/>
                <a:cs typeface="+mn-cs"/>
              </a:rPr>
              <a:t>resembles the </a:t>
            </a:r>
            <a:r>
              <a:rPr lang="en-US" sz="1200" b="1" i="0" u="none" strike="noStrike" kern="1200" dirty="0" smtClean="0">
                <a:solidFill>
                  <a:schemeClr val="tx1"/>
                </a:solidFill>
                <a:effectLst>
                  <a:outerShdw blurRad="38100" dist="38100" dir="2700000" algn="tl">
                    <a:srgbClr val="000000">
                      <a:alpha val="43137"/>
                    </a:srgbClr>
                  </a:outerShdw>
                </a:effectLst>
                <a:latin typeface="+mn-lt"/>
                <a:ea typeface="+mn-ea"/>
                <a:cs typeface="+mn-cs"/>
                <a:hlinkClick r:id="rId6" tooltip="Enterocytes"/>
              </a:rPr>
              <a:t>enterocytes</a:t>
            </a:r>
            <a:r>
              <a:rPr lang="en-US" sz="1200" b="1" i="0" kern="1200" dirty="0" smtClean="0">
                <a:solidFill>
                  <a:schemeClr val="tx1"/>
                </a:solidFill>
                <a:effectLst>
                  <a:outerShdw blurRad="38100" dist="38100" dir="2700000" algn="tl">
                    <a:srgbClr val="000000">
                      <a:alpha val="43137"/>
                    </a:srgbClr>
                  </a:outerShdw>
                </a:effectLst>
                <a:latin typeface="+mn-lt"/>
                <a:ea typeface="+mn-ea"/>
                <a:cs typeface="+mn-cs"/>
              </a:rPr>
              <a:t> lining the </a:t>
            </a:r>
            <a:r>
              <a:rPr lang="en-US" sz="1200" b="1" i="0" u="none" strike="noStrike" kern="1200" dirty="0" smtClean="0">
                <a:solidFill>
                  <a:schemeClr val="tx1"/>
                </a:solidFill>
                <a:effectLst>
                  <a:outerShdw blurRad="38100" dist="38100" dir="2700000" algn="tl">
                    <a:srgbClr val="000000">
                      <a:alpha val="43137"/>
                    </a:srgbClr>
                  </a:outerShdw>
                </a:effectLst>
                <a:latin typeface="+mn-lt"/>
                <a:ea typeface="+mn-ea"/>
                <a:cs typeface="+mn-cs"/>
                <a:hlinkClick r:id="rId7" tooltip="Small intestine"/>
              </a:rPr>
              <a:t>small intestine</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
              </a:rPr>
              <a:t>[2]</a:t>
            </a:r>
            <a:r>
              <a:rPr lang="en-US" sz="1200" b="0" i="0" u="none" strike="noStrike" kern="1200" baseline="30000" dirty="0" smtClean="0">
                <a:solidFill>
                  <a:schemeClr val="tx1"/>
                </a:solidFill>
                <a:effectLst/>
                <a:latin typeface="+mn-lt"/>
                <a:ea typeface="+mn-ea"/>
                <a:cs typeface="+mn-cs"/>
                <a:hlinkClick r:id="rId9"/>
              </a:rPr>
              <a:t>[3]</a:t>
            </a:r>
            <a:r>
              <a:rPr lang="en-US" sz="1200" b="0" i="0" kern="1200" dirty="0" smtClean="0">
                <a:solidFill>
                  <a:schemeClr val="tx1"/>
                </a:solidFill>
                <a:effectLst/>
                <a:latin typeface="+mn-lt"/>
                <a:ea typeface="+mn-ea"/>
                <a:cs typeface="+mn-cs"/>
              </a:rPr>
              <a:t> Caco-2 cells express tight junctions, </a:t>
            </a:r>
            <a:r>
              <a:rPr lang="en-US" sz="1200" b="0" i="0" u="none" strike="noStrike" kern="1200" dirty="0" smtClean="0">
                <a:solidFill>
                  <a:schemeClr val="tx1"/>
                </a:solidFill>
                <a:effectLst/>
                <a:latin typeface="+mn-lt"/>
                <a:ea typeface="+mn-ea"/>
                <a:cs typeface="+mn-cs"/>
                <a:hlinkClick r:id="rId10" tooltip="Microvilli"/>
              </a:rPr>
              <a:t>microvilli</a:t>
            </a:r>
            <a:r>
              <a:rPr lang="en-US" sz="1200" b="0" i="0" kern="1200" dirty="0" smtClean="0">
                <a:solidFill>
                  <a:schemeClr val="tx1"/>
                </a:solidFill>
                <a:effectLst/>
                <a:latin typeface="+mn-lt"/>
                <a:ea typeface="+mn-ea"/>
                <a:cs typeface="+mn-cs"/>
              </a:rPr>
              <a:t>, and a number of </a:t>
            </a:r>
            <a:r>
              <a:rPr lang="en-US" sz="1200" b="0" i="0" u="none" strike="noStrike" kern="1200" dirty="0" smtClean="0">
                <a:solidFill>
                  <a:schemeClr val="tx1"/>
                </a:solidFill>
                <a:effectLst/>
                <a:latin typeface="+mn-lt"/>
                <a:ea typeface="+mn-ea"/>
                <a:cs typeface="+mn-cs"/>
                <a:hlinkClick r:id="rId11" tooltip="Enzymes"/>
              </a:rPr>
              <a:t>enzymes</a:t>
            </a:r>
            <a:r>
              <a:rPr lang="en-US" sz="1200" b="0" i="0" kern="1200" dirty="0" smtClean="0">
                <a:solidFill>
                  <a:schemeClr val="tx1"/>
                </a:solidFill>
                <a:effectLst/>
                <a:latin typeface="+mn-lt"/>
                <a:ea typeface="+mn-ea"/>
                <a:cs typeface="+mn-cs"/>
              </a:rPr>
              <a:t> and transporters that are characteristic of such enterocytes: </a:t>
            </a:r>
            <a:r>
              <a:rPr lang="en-US" sz="1200" b="0" i="0" u="none" strike="noStrike" kern="1200" dirty="0" smtClean="0">
                <a:solidFill>
                  <a:schemeClr val="tx1"/>
                </a:solidFill>
                <a:effectLst/>
                <a:latin typeface="+mn-lt"/>
                <a:ea typeface="+mn-ea"/>
                <a:cs typeface="+mn-cs"/>
                <a:hlinkClick r:id="rId12" tooltip="Peptidase"/>
              </a:rPr>
              <a:t>peptidases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3" tooltip="Esterases"/>
              </a:rPr>
              <a:t>esterases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4" tooltip="P-glycoprotein"/>
              </a:rPr>
              <a:t>P-glycoprotein</a:t>
            </a:r>
            <a:r>
              <a:rPr lang="en-US" sz="1200" b="0" i="0" kern="1200" dirty="0" smtClean="0">
                <a:solidFill>
                  <a:schemeClr val="tx1"/>
                </a:solidFill>
                <a:effectLst/>
                <a:latin typeface="+mn-lt"/>
                <a:ea typeface="+mn-ea"/>
                <a:cs typeface="+mn-cs"/>
              </a:rPr>
              <a:t>, uptake transporters for </a:t>
            </a:r>
            <a:r>
              <a:rPr lang="en-US" sz="1200" b="0" i="0" u="none" strike="noStrike" kern="1200" dirty="0" smtClean="0">
                <a:solidFill>
                  <a:schemeClr val="tx1"/>
                </a:solidFill>
                <a:effectLst/>
                <a:latin typeface="+mn-lt"/>
                <a:ea typeface="+mn-ea"/>
                <a:cs typeface="+mn-cs"/>
                <a:hlinkClick r:id="rId15" tooltip="Amino acids"/>
              </a:rPr>
              <a:t>amino acids</a:t>
            </a:r>
            <a:r>
              <a:rPr lang="en-US" sz="1200" b="0" i="0" kern="1200" dirty="0" smtClean="0">
                <a:solidFill>
                  <a:schemeClr val="tx1"/>
                </a:solidFill>
                <a:effectLst/>
                <a:latin typeface="+mn-lt"/>
                <a:ea typeface="+mn-ea"/>
                <a:cs typeface="+mn-cs"/>
              </a:rPr>
              <a:t>, bile acids, </a:t>
            </a:r>
            <a:r>
              <a:rPr lang="en-US" sz="1200" b="0" i="0" u="none" strike="noStrike" kern="1200" dirty="0" smtClean="0">
                <a:solidFill>
                  <a:schemeClr val="tx1"/>
                </a:solidFill>
                <a:effectLst/>
                <a:latin typeface="+mn-lt"/>
                <a:ea typeface="+mn-ea"/>
                <a:cs typeface="+mn-cs"/>
                <a:hlinkClick r:id="rId16" tooltip="Carboxylic acids"/>
              </a:rPr>
              <a:t>carboxylic acids</a:t>
            </a:r>
            <a:r>
              <a:rPr lang="en-US" sz="1200" b="0" i="0" kern="1200" dirty="0" smtClean="0">
                <a:solidFill>
                  <a:schemeClr val="tx1"/>
                </a:solidFill>
                <a:effectLst/>
                <a:latin typeface="+mn-lt"/>
                <a:ea typeface="+mn-ea"/>
                <a:cs typeface="+mn-cs"/>
              </a:rPr>
              <a:t>, etc.</a:t>
            </a:r>
          </a:p>
          <a:p>
            <a:r>
              <a:rPr lang="en-US" sz="1200" b="0" i="0" kern="1200" dirty="0" smtClean="0">
                <a:solidFill>
                  <a:schemeClr val="tx1"/>
                </a:solidFill>
                <a:effectLst/>
                <a:latin typeface="+mn-lt"/>
                <a:ea typeface="+mn-ea"/>
                <a:cs typeface="+mn-cs"/>
              </a:rPr>
              <a:t>When looking at Caco-2 cell cultures microscopically, it is evident even by visual inspection that the cells are heterogeneous. As a result, over the years the </a:t>
            </a:r>
            <a:r>
              <a:rPr lang="en-US" sz="1200" b="1" i="0" kern="1200" dirty="0" smtClean="0">
                <a:solidFill>
                  <a:schemeClr val="tx1"/>
                </a:solidFill>
                <a:effectLst/>
                <a:latin typeface="+mn-lt"/>
                <a:ea typeface="+mn-ea"/>
                <a:cs typeface="+mn-cs"/>
              </a:rPr>
              <a:t>characteristics of the cells used in different laboratories around the world have diverged significantly, which makes it difficult to compare results across labs + </a:t>
            </a:r>
            <a:r>
              <a:rPr lang="en-US" sz="1200" b="1" i="0" kern="1200" dirty="0" err="1" smtClean="0">
                <a:solidFill>
                  <a:schemeClr val="tx1"/>
                </a:solidFill>
                <a:effectLst/>
                <a:latin typeface="+mn-lt"/>
                <a:ea typeface="+mn-ea"/>
                <a:cs typeface="+mn-cs"/>
              </a:rPr>
              <a:t>demora</a:t>
            </a:r>
            <a:r>
              <a:rPr lang="en-US" sz="1200" b="1" i="0" kern="1200" dirty="0" smtClean="0">
                <a:solidFill>
                  <a:schemeClr val="tx1"/>
                </a:solidFill>
                <a:effectLst/>
                <a:latin typeface="+mn-lt"/>
                <a:ea typeface="+mn-ea"/>
                <a:cs typeface="+mn-cs"/>
              </a:rPr>
              <a:t> a se </a:t>
            </a:r>
            <a:r>
              <a:rPr lang="en-US" sz="1200" b="1" i="0" kern="1200" dirty="0" err="1" smtClean="0">
                <a:solidFill>
                  <a:schemeClr val="tx1"/>
                </a:solidFill>
                <a:effectLst/>
                <a:latin typeface="+mn-lt"/>
                <a:ea typeface="+mn-ea"/>
                <a:cs typeface="+mn-cs"/>
              </a:rPr>
              <a:t>multiplicar</a:t>
            </a:r>
            <a:r>
              <a:rPr lang="en-US" sz="1200" b="1" i="0" kern="1200" dirty="0" smtClean="0">
                <a:solidFill>
                  <a:schemeClr val="tx1"/>
                </a:solidFill>
                <a:effectLst/>
                <a:latin typeface="+mn-lt"/>
                <a:ea typeface="+mn-ea"/>
                <a:cs typeface="+mn-cs"/>
              </a:rPr>
              <a:t> (tempo!!)</a:t>
            </a:r>
          </a:p>
          <a:p>
            <a:endParaRPr lang="pt-BR" dirty="0" smtClean="0"/>
          </a:p>
          <a:p>
            <a:r>
              <a:rPr lang="pt-BR" dirty="0" smtClean="0"/>
              <a:t>MDCK: </a:t>
            </a:r>
            <a:r>
              <a:rPr lang="en-US" sz="1200" b="0" i="0" kern="1200" dirty="0" err="1" smtClean="0">
                <a:solidFill>
                  <a:schemeClr val="tx1"/>
                </a:solidFill>
                <a:effectLst/>
                <a:latin typeface="+mn-lt"/>
                <a:ea typeface="+mn-ea"/>
                <a:cs typeface="+mn-cs"/>
              </a:rPr>
              <a:t>Madin</a:t>
            </a:r>
            <a:r>
              <a:rPr lang="en-US" sz="1200" b="0" i="0" kern="1200" dirty="0" smtClean="0">
                <a:solidFill>
                  <a:schemeClr val="tx1"/>
                </a:solidFill>
                <a:effectLst/>
                <a:latin typeface="+mn-lt"/>
                <a:ea typeface="+mn-ea"/>
                <a:cs typeface="+mn-cs"/>
              </a:rPr>
              <a:t> Darby canine kidney  </a:t>
            </a:r>
            <a:r>
              <a:rPr lang="pt-BR" altLang="en-US" sz="1200" b="0" i="0" kern="1200" dirty="0" smtClean="0">
                <a:solidFill>
                  <a:schemeClr val="tx1"/>
                </a:solidFill>
                <a:effectLst/>
                <a:latin typeface="+mn-lt"/>
                <a:ea typeface="+mn-ea"/>
                <a:cs typeface="+mn-cs"/>
              </a:rPr>
              <a:t>(MDCK-transfectadas comMDR!: Papp &gt; 10x10-6 cm/s)</a:t>
            </a:r>
          </a:p>
          <a:p>
            <a:r>
              <a:rPr lang="pt-BR" dirty="0" smtClean="0"/>
              <a:t>PAMPA: </a:t>
            </a:r>
            <a:r>
              <a:rPr lang="pt-BR" dirty="0" err="1" smtClean="0"/>
              <a:t>Parallel</a:t>
            </a:r>
            <a:r>
              <a:rPr lang="pt-BR" baseline="0" dirty="0" smtClean="0"/>
              <a:t> Artificial </a:t>
            </a:r>
            <a:r>
              <a:rPr lang="pt-BR" baseline="0" dirty="0" err="1" smtClean="0"/>
              <a:t>Membrane</a:t>
            </a:r>
            <a:r>
              <a:rPr lang="pt-BR" baseline="0" dirty="0" smtClean="0"/>
              <a:t> </a:t>
            </a:r>
            <a:r>
              <a:rPr lang="pt-BR" baseline="0" dirty="0" err="1" smtClean="0"/>
              <a:t>Permeability</a:t>
            </a:r>
            <a:r>
              <a:rPr lang="pt-BR" baseline="0" dirty="0" smtClean="0"/>
              <a:t> </a:t>
            </a:r>
            <a:r>
              <a:rPr lang="pt-BR" baseline="0" dirty="0" err="1" smtClean="0"/>
              <a:t>Assay</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Flowchart for assessing whether a drug candidate is druggable</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76</a:t>
            </a:fld>
            <a:endParaRPr lang="pt-BR" sz="1200" strike="noStrike" noProof="1">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913351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Flowchart for assessing whether a drug candidate is druggable</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80</a:t>
            </a:fld>
            <a:endParaRPr lang="pt-BR" sz="1200" strike="noStrike" noProof="1">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Clastogenic</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is an agent that can cause one of two types of structural changes. 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can cause breaks in chromosomes that result in the gain, loss, or rearrangements of chromosomal segments. 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can also cause sister chromatid exchanges, which are "homologous chromatid strand interchanges and reunions [that occur] during DNA replication" (</a:t>
            </a:r>
            <a:r>
              <a:rPr lang="en-US" sz="1200" b="0" i="0" kern="1200" dirty="0" err="1" smtClean="0">
                <a:solidFill>
                  <a:schemeClr val="tx1"/>
                </a:solidFill>
                <a:effectLst/>
                <a:latin typeface="+mn-lt"/>
                <a:ea typeface="+mn-ea"/>
                <a:cs typeface="+mn-cs"/>
              </a:rPr>
              <a:t>Thilly</a:t>
            </a:r>
            <a:r>
              <a:rPr lang="en-US" sz="1200" b="0" i="0" kern="1200" dirty="0" smtClean="0">
                <a:solidFill>
                  <a:schemeClr val="tx1"/>
                </a:solidFill>
                <a:effectLst/>
                <a:latin typeface="+mn-lt"/>
                <a:ea typeface="+mn-ea"/>
                <a:cs typeface="+mn-cs"/>
              </a:rPr>
              <a:t> &amp; Call, 1986, p. 181) -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Ref:. </a:t>
            </a:r>
            <a:r>
              <a:rPr lang="en-US" sz="1200" b="0" i="0" kern="1200" dirty="0" smtClean="0">
                <a:solidFill>
                  <a:schemeClr val="tx1"/>
                </a:solidFill>
                <a:effectLst/>
                <a:latin typeface="+mn-lt"/>
                <a:ea typeface="+mn-ea"/>
                <a:cs typeface="+mn-cs"/>
                <a:hlinkClick r:id="rId3"/>
              </a:rPr>
              <a:t>http://www.canoshweb.org/odp/html/rp6.htm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Cytotoxic = of or relating to substances that are toxic to cells. Cell-killing.</a:t>
            </a:r>
          </a:p>
          <a:p>
            <a:r>
              <a:rPr lang="en-US" sz="1200" b="0" i="0" kern="1200" dirty="0" err="1" smtClean="0">
                <a:solidFill>
                  <a:schemeClr val="tx1"/>
                </a:solidFill>
                <a:effectLst/>
                <a:latin typeface="+mn-lt"/>
                <a:ea typeface="+mn-ea"/>
                <a:cs typeface="+mn-cs"/>
              </a:rPr>
              <a:t>Embryotoxic</a:t>
            </a:r>
            <a:r>
              <a:rPr lang="en-US" sz="1200" b="0" i="0" kern="1200" dirty="0" smtClean="0">
                <a:solidFill>
                  <a:schemeClr val="tx1"/>
                </a:solidFill>
                <a:effectLst/>
                <a:latin typeface="+mn-lt"/>
                <a:ea typeface="+mn-ea"/>
                <a:cs typeface="+mn-cs"/>
              </a:rPr>
              <a:t> = This describes any chemical which is harmful to an embryo.</a:t>
            </a:r>
          </a:p>
          <a:p>
            <a:r>
              <a:rPr lang="en-US" sz="1200" b="0" i="0" kern="1200" dirty="0" err="1" smtClean="0">
                <a:solidFill>
                  <a:schemeClr val="tx1"/>
                </a:solidFill>
                <a:effectLst/>
                <a:latin typeface="+mn-lt"/>
                <a:ea typeface="+mn-ea"/>
                <a:cs typeface="+mn-cs"/>
              </a:rPr>
              <a:t>Fetotoxic</a:t>
            </a:r>
            <a:r>
              <a:rPr lang="en-US" sz="1200" b="0" i="0" kern="1200" dirty="0" smtClean="0">
                <a:solidFill>
                  <a:schemeClr val="tx1"/>
                </a:solidFill>
                <a:effectLst/>
                <a:latin typeface="+mn-lt"/>
                <a:ea typeface="+mn-ea"/>
                <a:cs typeface="+mn-cs"/>
              </a:rPr>
              <a:t> = Toxic to the fetus.</a:t>
            </a:r>
          </a:p>
          <a:p>
            <a:r>
              <a:rPr lang="en-US" sz="1200" b="0" i="0" kern="1200" dirty="0" smtClean="0">
                <a:solidFill>
                  <a:schemeClr val="tx1"/>
                </a:solidFill>
                <a:effectLst/>
                <a:latin typeface="+mn-lt"/>
                <a:ea typeface="+mn-ea"/>
                <a:cs typeface="+mn-cs"/>
              </a:rPr>
              <a:t>Genotoxic = Describes a poisonous substance which harms an organism by damaging its DNA.</a:t>
            </a:r>
          </a:p>
          <a:p>
            <a:r>
              <a:rPr lang="en-US" sz="1200" b="0" i="0" kern="1200" dirty="0" err="1" smtClean="0">
                <a:solidFill>
                  <a:schemeClr val="tx1"/>
                </a:solidFill>
                <a:effectLst/>
                <a:latin typeface="+mn-lt"/>
                <a:ea typeface="+mn-ea"/>
                <a:cs typeface="+mn-cs"/>
              </a:rPr>
              <a:t>Mitogenic</a:t>
            </a:r>
            <a:r>
              <a:rPr lang="en-US" sz="1200" b="0" i="0" kern="1200" dirty="0" smtClean="0">
                <a:solidFill>
                  <a:schemeClr val="tx1"/>
                </a:solidFill>
                <a:effectLst/>
                <a:latin typeface="+mn-lt"/>
                <a:ea typeface="+mn-ea"/>
                <a:cs typeface="+mn-cs"/>
              </a:rPr>
              <a:t> = Causing mitosis or transformation.</a:t>
            </a:r>
          </a:p>
          <a:p>
            <a:r>
              <a:rPr lang="en-US" sz="1200" b="0" i="0" kern="1200" dirty="0" smtClean="0">
                <a:solidFill>
                  <a:schemeClr val="tx1"/>
                </a:solidFill>
                <a:effectLst/>
                <a:latin typeface="+mn-lt"/>
                <a:ea typeface="+mn-ea"/>
                <a:cs typeface="+mn-cs"/>
              </a:rPr>
              <a:t>Mitosis = cell division in which the nucleus divides into nuclei containing the same number of chromosomes</a:t>
            </a:r>
          </a:p>
          <a:p>
            <a:r>
              <a:rPr lang="en-US" sz="1200" b="0" i="0" kern="1200" dirty="0" smtClean="0">
                <a:solidFill>
                  <a:schemeClr val="tx1"/>
                </a:solidFill>
                <a:effectLst/>
                <a:latin typeface="+mn-lt"/>
                <a:ea typeface="+mn-ea"/>
                <a:cs typeface="+mn-cs"/>
              </a:rPr>
              <a:t>Mutagenic =  capable of inducing mutation (used mainly of extracellular factors such as X-rays or chemical pollution)</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Importância</a:t>
            </a:r>
            <a:r>
              <a:rPr lang="pt-BR" baseline="0" dirty="0" smtClean="0"/>
              <a:t> da terminologia em atividades multidisciplinares</a:t>
            </a:r>
            <a:endParaRPr lang="pt-BR" dirty="0"/>
          </a:p>
        </p:txBody>
      </p:sp>
    </p:spTree>
    <p:extLst>
      <p:ext uri="{BB962C8B-B14F-4D97-AF65-F5344CB8AC3E}">
        <p14:creationId xmlns:p14="http://schemas.microsoft.com/office/powerpoint/2010/main" val="305359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dirty="0"/>
              <a:t>Flowchart for </a:t>
            </a:r>
            <a:r>
              <a:rPr lang="pt-BR" altLang="en-US" dirty="0" err="1"/>
              <a:t>assessing</a:t>
            </a:r>
            <a:r>
              <a:rPr lang="pt-BR" altLang="en-US" dirty="0"/>
              <a:t> </a:t>
            </a:r>
            <a:r>
              <a:rPr lang="pt-BR" altLang="en-US" dirty="0" err="1"/>
              <a:t>whether</a:t>
            </a:r>
            <a:r>
              <a:rPr lang="pt-BR" altLang="en-US" dirty="0"/>
              <a:t> a </a:t>
            </a:r>
            <a:r>
              <a:rPr lang="pt-BR" altLang="en-US" dirty="0" err="1"/>
              <a:t>drug</a:t>
            </a:r>
            <a:r>
              <a:rPr lang="pt-BR" altLang="en-US" dirty="0"/>
              <a:t> candidate </a:t>
            </a:r>
            <a:r>
              <a:rPr lang="pt-BR" altLang="en-US" dirty="0" err="1"/>
              <a:t>is</a:t>
            </a:r>
            <a:r>
              <a:rPr lang="pt-BR" altLang="en-US" dirty="0"/>
              <a:t> </a:t>
            </a:r>
            <a:r>
              <a:rPr lang="pt-BR" altLang="en-US" dirty="0" err="1" smtClean="0"/>
              <a:t>druggable</a:t>
            </a:r>
            <a:endParaRPr lang="pt-BR" altLang="en-US" dirty="0" smtClean="0"/>
          </a:p>
          <a:p>
            <a:r>
              <a:rPr lang="pt-BR" altLang="en-US" dirty="0" smtClean="0"/>
              <a:t>MTD e depois DRF: </a:t>
            </a:r>
            <a:r>
              <a:rPr lang="pt-BR" altLang="en-US" dirty="0" err="1" smtClean="0"/>
              <a:t>not</a:t>
            </a:r>
            <a:r>
              <a:rPr lang="pt-BR" altLang="en-US" smtClean="0"/>
              <a:t> GLP</a:t>
            </a:r>
            <a:endParaRPr lang="pt-BR" altLang="en-US"/>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86</a:t>
            </a:fld>
            <a:endParaRPr lang="pt-BR" sz="1200" strike="noStrike" noProof="1">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MTD: </a:t>
            </a:r>
            <a:r>
              <a:rPr lang="pt-BR" dirty="0" err="1" smtClean="0"/>
              <a:t>Maximum</a:t>
            </a:r>
            <a:r>
              <a:rPr lang="pt-BR" dirty="0" smtClean="0"/>
              <a:t> </a:t>
            </a:r>
            <a:r>
              <a:rPr lang="pt-BR" dirty="0" err="1" smtClean="0"/>
              <a:t>Tolerated</a:t>
            </a:r>
            <a:r>
              <a:rPr lang="pt-BR" dirty="0" smtClean="0"/>
              <a:t> Dose</a:t>
            </a:r>
          </a:p>
          <a:p>
            <a:r>
              <a:rPr lang="pt-BR" dirty="0" smtClean="0"/>
              <a:t>NOAEL: No </a:t>
            </a:r>
            <a:r>
              <a:rPr lang="pt-BR" dirty="0" err="1" smtClean="0"/>
              <a:t>Observed</a:t>
            </a:r>
            <a:r>
              <a:rPr lang="pt-BR" dirty="0" smtClean="0"/>
              <a:t> Adverse </a:t>
            </a:r>
            <a:r>
              <a:rPr lang="pt-BR" dirty="0" err="1" smtClean="0"/>
              <a:t>Effect</a:t>
            </a:r>
            <a:r>
              <a:rPr lang="pt-BR" dirty="0" smtClean="0"/>
              <a:t> </a:t>
            </a:r>
            <a:r>
              <a:rPr lang="pt-BR" dirty="0" err="1" smtClean="0"/>
              <a:t>Limit</a:t>
            </a:r>
            <a:endParaRPr lang="pt-BR" dirty="0" smtClean="0"/>
          </a:p>
          <a:p>
            <a:r>
              <a:rPr lang="pt-BR" dirty="0" smtClean="0"/>
              <a:t>N~~ao</a:t>
            </a:r>
            <a:r>
              <a:rPr lang="pt-BR" baseline="0" dirty="0" smtClean="0"/>
              <a:t> existe </a:t>
            </a:r>
            <a:r>
              <a:rPr lang="pt-BR" baseline="0" dirty="0" err="1" smtClean="0"/>
              <a:t>guideline</a:t>
            </a:r>
            <a:r>
              <a:rPr lang="pt-BR" baseline="0" dirty="0" smtClean="0"/>
              <a:t> para DRF (veja: </a:t>
            </a:r>
            <a:r>
              <a:rPr lang="en-US" sz="1200" b="0" i="0" u="none" strike="noStrike" kern="1200" baseline="0" dirty="0" smtClean="0">
                <a:solidFill>
                  <a:schemeClr val="tx1"/>
                </a:solidFill>
                <a:latin typeface="+mn-lt"/>
                <a:ea typeface="+mn-ea"/>
                <a:cs typeface="+mn-cs"/>
              </a:rPr>
              <a:t>Guidance on dose level selection </a:t>
            </a:r>
            <a:r>
              <a:rPr lang="pt-BR" sz="1200" b="0" i="0" u="none" strike="noStrike" kern="1200" baseline="0" dirty="0" smtClean="0">
                <a:solidFill>
                  <a:schemeClr val="tx1"/>
                </a:solidFill>
                <a:latin typeface="+mn-lt"/>
                <a:ea typeface="+mn-ea"/>
                <a:cs typeface="+mn-cs"/>
              </a:rPr>
              <a:t>for </a:t>
            </a:r>
            <a:r>
              <a:rPr lang="pt-BR" sz="1200" b="0" i="0" u="none" strike="noStrike" kern="1200" baseline="0" dirty="0" err="1" smtClean="0">
                <a:solidFill>
                  <a:schemeClr val="tx1"/>
                </a:solidFill>
                <a:latin typeface="+mn-lt"/>
                <a:ea typeface="+mn-ea"/>
                <a:cs typeface="+mn-cs"/>
              </a:rPr>
              <a:t>regulatory</a:t>
            </a:r>
            <a:r>
              <a:rPr lang="pt-BR" sz="1200" b="0" i="0" u="none" strike="noStrike" kern="1200" baseline="0" dirty="0" smtClean="0">
                <a:solidFill>
                  <a:schemeClr val="tx1"/>
                </a:solidFill>
                <a:latin typeface="+mn-lt"/>
                <a:ea typeface="+mn-ea"/>
                <a:cs typeface="+mn-cs"/>
              </a:rPr>
              <a:t> general </a:t>
            </a:r>
            <a:r>
              <a:rPr lang="pt-BR" sz="1200" b="0" i="0" u="none" strike="noStrike" kern="1200" baseline="0" dirty="0" err="1" smtClean="0">
                <a:solidFill>
                  <a:schemeClr val="tx1"/>
                </a:solidFill>
                <a:latin typeface="+mn-lt"/>
                <a:ea typeface="+mn-ea"/>
                <a:cs typeface="+mn-cs"/>
              </a:rPr>
              <a:t>toxicology</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studies</a:t>
            </a:r>
            <a:r>
              <a:rPr lang="pt-BR" sz="1200" b="0" i="0" u="none" strike="noStrike" kern="1200" baseline="0" dirty="0" smtClean="0">
                <a:solidFill>
                  <a:schemeClr val="tx1"/>
                </a:solidFill>
                <a:latin typeface="+mn-lt"/>
                <a:ea typeface="+mn-ea"/>
                <a:cs typeface="+mn-cs"/>
              </a:rPr>
              <a:t> for </a:t>
            </a:r>
            <a:r>
              <a:rPr lang="pt-BR" sz="1200" b="0" i="0" u="none" strike="noStrike" kern="1200" baseline="0" dirty="0" err="1" smtClean="0">
                <a:solidFill>
                  <a:schemeClr val="tx1"/>
                </a:solidFill>
                <a:latin typeface="+mn-lt"/>
                <a:ea typeface="+mn-ea"/>
                <a:cs typeface="+mn-cs"/>
              </a:rPr>
              <a:t>pharmaceuticals</a:t>
            </a:r>
            <a:r>
              <a:rPr lang="pt-BR" sz="1200" b="0" i="0" u="none" strike="noStrike" kern="1200" baseline="0" dirty="0" smtClean="0">
                <a:solidFill>
                  <a:schemeClr val="tx1"/>
                </a:solidFill>
                <a:latin typeface="+mn-lt"/>
                <a:ea typeface="+mn-ea"/>
                <a:cs typeface="+mn-cs"/>
              </a:rPr>
              <a:t>-LASA)</a:t>
            </a:r>
          </a:p>
          <a:p>
            <a:r>
              <a:rPr lang="pt-BR" sz="1200" b="0" i="0" u="none" strike="noStrike" kern="1200" baseline="0" dirty="0" smtClean="0">
                <a:solidFill>
                  <a:schemeClr val="tx1"/>
                </a:solidFill>
                <a:latin typeface="+mn-lt"/>
                <a:ea typeface="+mn-ea"/>
                <a:cs typeface="+mn-cs"/>
              </a:rPr>
              <a:t>Da leitura do doc. LASA, entendo que:</a:t>
            </a:r>
          </a:p>
          <a:p>
            <a:pPr marL="171450" indent="-171450">
              <a:buFontTx/>
              <a:buChar char="-"/>
            </a:pPr>
            <a:r>
              <a:rPr lang="pt-BR" sz="1200" b="0" i="0" u="none" strike="noStrike" kern="1200" baseline="0" dirty="0" smtClean="0">
                <a:solidFill>
                  <a:schemeClr val="tx1"/>
                </a:solidFill>
                <a:latin typeface="+mn-lt"/>
                <a:ea typeface="+mn-ea"/>
                <a:cs typeface="+mn-cs"/>
              </a:rPr>
              <a:t>Escalonamento de doses : 1 dose/animal, aumentando a dose a medida que sai o resultado....assim, para-se quando acontece MTD e não há risco de morte</a:t>
            </a:r>
          </a:p>
          <a:p>
            <a:pPr marL="171450" indent="-171450">
              <a:buFontTx/>
              <a:buChar char="-"/>
            </a:pPr>
            <a:r>
              <a:rPr lang="pt-BR" sz="1200" b="0" i="0" u="none" strike="noStrike" kern="1200" baseline="0" dirty="0" smtClean="0">
                <a:solidFill>
                  <a:schemeClr val="tx1"/>
                </a:solidFill>
                <a:latin typeface="+mn-lt"/>
                <a:ea typeface="+mn-ea"/>
                <a:cs typeface="+mn-cs"/>
              </a:rPr>
              <a:t>DRF: teste preliminar de doses repetidas (7 ou 14 dias) e diversas doses (3?) para ajudar nortear estudo </a:t>
            </a:r>
            <a:r>
              <a:rPr lang="pt-BR" sz="1200" b="0" i="0" u="none" strike="noStrike" kern="1200" baseline="0" dirty="0" err="1" smtClean="0">
                <a:solidFill>
                  <a:schemeClr val="tx1"/>
                </a:solidFill>
                <a:latin typeface="+mn-lt"/>
                <a:ea typeface="+mn-ea"/>
                <a:cs typeface="+mn-cs"/>
              </a:rPr>
              <a:t>sub-crônico</a:t>
            </a:r>
            <a:r>
              <a:rPr lang="pt-BR" sz="1200" b="0" i="0" u="none" strike="noStrike" kern="1200" baseline="0" smtClean="0">
                <a:solidFill>
                  <a:schemeClr val="tx1"/>
                </a:solidFill>
                <a:latin typeface="+mn-lt"/>
                <a:ea typeface="+mn-ea"/>
                <a:cs typeface="+mn-cs"/>
              </a:rPr>
              <a:t> em BPL</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t>Flowchart for assessing whether a drug candidate is druggable</a:t>
            </a:r>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89</a:t>
            </a:fld>
            <a:endParaRPr lang="pt-BR" sz="1200" strike="noStrike" noProof="1">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sym typeface="+mn-ea"/>
              </a:rPr>
              <a:t>Flowchart for assessing whether a drug candidate is safe to give to humans</a:t>
            </a:r>
            <a:endParaRPr lang="en-US"/>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90</a:t>
            </a:fld>
            <a:endParaRPr lang="pt-BR" sz="1200" strike="noStrike" noProof="1">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sym typeface="+mn-ea"/>
              </a:rPr>
              <a:t>Flowchart for assessing whether a drug candidate is safe to give to humans</a:t>
            </a:r>
            <a:endParaRPr lang="en-US"/>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92</a:t>
            </a:fld>
            <a:endParaRPr lang="pt-BR" sz="1200" strike="noStrike" noProof="1">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pt-BR" altLang="en-US">
                <a:sym typeface="+mn-ea"/>
              </a:rPr>
              <a:t>Flowchart for assessing whether a drug candidate is safe to give to humans</a:t>
            </a:r>
            <a:endParaRPr lang="en-US"/>
          </a:p>
        </p:txBody>
      </p:sp>
      <p:sp>
        <p:nvSpPr>
          <p:cNvPr id="4" name="Slide Number Placeholder 3"/>
          <p:cNvSpPr>
            <a:spLocks noGrp="1"/>
          </p:cNvSpPr>
          <p:nvPr>
            <p:ph type="sldNum" sz="quarter" idx="5"/>
          </p:nvPr>
        </p:nvSpPr>
        <p:spPr/>
        <p:txBody>
          <a:bodyPr/>
          <a:lstStyle/>
          <a:p>
            <a:pPr lvl="0" algn="r" eaLnBrk="1" fontAlgn="base" hangingPunct="1"/>
            <a:fld id="{9A0DB2DC-4C9A-4742-B13C-FB6460FD3503}" type="slidenum">
              <a:rPr lang="pt-BR" sz="1200" strike="noStrike" noProof="1" dirty="0">
                <a:latin typeface="Calibri" panose="020F0502020204030204" pitchFamily="34" charset="0"/>
                <a:ea typeface="Arial" panose="020B0604020202020204" pitchFamily="34" charset="0"/>
                <a:cs typeface="+mn-ea"/>
              </a:rPr>
              <a:t>99</a:t>
            </a:fld>
            <a:endParaRPr lang="pt-BR" sz="1200" strike="noStrike" noProof="1">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Clastogenic</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is an agent that can cause one of two types of structural changes. 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can cause breaks in chromosomes that result in the gain, loss, or rearrangements of chromosomal segments. A </a:t>
            </a:r>
            <a:r>
              <a:rPr lang="en-US" sz="1200" b="0" i="0" kern="1200" dirty="0" err="1" smtClean="0">
                <a:solidFill>
                  <a:schemeClr val="tx1"/>
                </a:solidFill>
                <a:effectLst/>
                <a:latin typeface="+mn-lt"/>
                <a:ea typeface="+mn-ea"/>
                <a:cs typeface="+mn-cs"/>
              </a:rPr>
              <a:t>clastogen</a:t>
            </a:r>
            <a:r>
              <a:rPr lang="en-US" sz="1200" b="0" i="0" kern="1200" dirty="0" smtClean="0">
                <a:solidFill>
                  <a:schemeClr val="tx1"/>
                </a:solidFill>
                <a:effectLst/>
                <a:latin typeface="+mn-lt"/>
                <a:ea typeface="+mn-ea"/>
                <a:cs typeface="+mn-cs"/>
              </a:rPr>
              <a:t> can also cause sister chromatid exchanges, which are "homologous chromatid strand interchanges and reunions [that occur] during DNA replication" (</a:t>
            </a:r>
            <a:r>
              <a:rPr lang="en-US" sz="1200" b="0" i="0" kern="1200" dirty="0" err="1" smtClean="0">
                <a:solidFill>
                  <a:schemeClr val="tx1"/>
                </a:solidFill>
                <a:effectLst/>
                <a:latin typeface="+mn-lt"/>
                <a:ea typeface="+mn-ea"/>
                <a:cs typeface="+mn-cs"/>
              </a:rPr>
              <a:t>Thilly</a:t>
            </a:r>
            <a:r>
              <a:rPr lang="en-US" sz="1200" b="0" i="0" kern="1200" dirty="0" smtClean="0">
                <a:solidFill>
                  <a:schemeClr val="tx1"/>
                </a:solidFill>
                <a:effectLst/>
                <a:latin typeface="+mn-lt"/>
                <a:ea typeface="+mn-ea"/>
                <a:cs typeface="+mn-cs"/>
              </a:rPr>
              <a:t> &amp; Call, 1986, p. 181) -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Ref:. </a:t>
            </a:r>
            <a:r>
              <a:rPr lang="en-US" sz="1200" b="0" i="0" kern="1200" dirty="0" smtClean="0">
                <a:solidFill>
                  <a:schemeClr val="tx1"/>
                </a:solidFill>
                <a:effectLst/>
                <a:latin typeface="+mn-lt"/>
                <a:ea typeface="+mn-ea"/>
                <a:cs typeface="+mn-cs"/>
                <a:hlinkClick r:id="rId3"/>
              </a:rPr>
              <a:t>http://www.canoshweb.org/odp/html/rp6.htm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Cytotoxic = of or relating to substances that are toxic to cells. Cell-killing.</a:t>
            </a:r>
          </a:p>
          <a:p>
            <a:r>
              <a:rPr lang="en-US" sz="1200" b="0" i="0" kern="1200" dirty="0" err="1" smtClean="0">
                <a:solidFill>
                  <a:schemeClr val="tx1"/>
                </a:solidFill>
                <a:effectLst/>
                <a:latin typeface="+mn-lt"/>
                <a:ea typeface="+mn-ea"/>
                <a:cs typeface="+mn-cs"/>
              </a:rPr>
              <a:t>Embryotoxic</a:t>
            </a:r>
            <a:r>
              <a:rPr lang="en-US" sz="1200" b="0" i="0" kern="1200" dirty="0" smtClean="0">
                <a:solidFill>
                  <a:schemeClr val="tx1"/>
                </a:solidFill>
                <a:effectLst/>
                <a:latin typeface="+mn-lt"/>
                <a:ea typeface="+mn-ea"/>
                <a:cs typeface="+mn-cs"/>
              </a:rPr>
              <a:t> = This describes any chemical which is harmful to an embryo.</a:t>
            </a:r>
          </a:p>
          <a:p>
            <a:r>
              <a:rPr lang="en-US" sz="1200" b="0" i="0" kern="1200" dirty="0" err="1" smtClean="0">
                <a:solidFill>
                  <a:schemeClr val="tx1"/>
                </a:solidFill>
                <a:effectLst/>
                <a:latin typeface="+mn-lt"/>
                <a:ea typeface="+mn-ea"/>
                <a:cs typeface="+mn-cs"/>
              </a:rPr>
              <a:t>Fetotoxic</a:t>
            </a:r>
            <a:r>
              <a:rPr lang="en-US" sz="1200" b="0" i="0" kern="1200" dirty="0" smtClean="0">
                <a:solidFill>
                  <a:schemeClr val="tx1"/>
                </a:solidFill>
                <a:effectLst/>
                <a:latin typeface="+mn-lt"/>
                <a:ea typeface="+mn-ea"/>
                <a:cs typeface="+mn-cs"/>
              </a:rPr>
              <a:t> = Toxic to the fetus.</a:t>
            </a:r>
          </a:p>
          <a:p>
            <a:r>
              <a:rPr lang="en-US" sz="1200" b="0" i="0" kern="1200" dirty="0" smtClean="0">
                <a:solidFill>
                  <a:schemeClr val="tx1"/>
                </a:solidFill>
                <a:effectLst/>
                <a:latin typeface="+mn-lt"/>
                <a:ea typeface="+mn-ea"/>
                <a:cs typeface="+mn-cs"/>
              </a:rPr>
              <a:t>Genotoxic = Describes a poisonous substance which harms an organism by damaging its DNA.</a:t>
            </a:r>
          </a:p>
          <a:p>
            <a:r>
              <a:rPr lang="en-US" sz="1200" b="0" i="0" kern="1200" dirty="0" err="1" smtClean="0">
                <a:solidFill>
                  <a:schemeClr val="tx1"/>
                </a:solidFill>
                <a:effectLst/>
                <a:latin typeface="+mn-lt"/>
                <a:ea typeface="+mn-ea"/>
                <a:cs typeface="+mn-cs"/>
              </a:rPr>
              <a:t>Mitogenic</a:t>
            </a:r>
            <a:r>
              <a:rPr lang="en-US" sz="1200" b="0" i="0" kern="1200" dirty="0" smtClean="0">
                <a:solidFill>
                  <a:schemeClr val="tx1"/>
                </a:solidFill>
                <a:effectLst/>
                <a:latin typeface="+mn-lt"/>
                <a:ea typeface="+mn-ea"/>
                <a:cs typeface="+mn-cs"/>
              </a:rPr>
              <a:t> = Causing mitosis or transformation.</a:t>
            </a:r>
          </a:p>
          <a:p>
            <a:r>
              <a:rPr lang="en-US" sz="1200" b="0" i="0" kern="1200" dirty="0" smtClean="0">
                <a:solidFill>
                  <a:schemeClr val="tx1"/>
                </a:solidFill>
                <a:effectLst/>
                <a:latin typeface="+mn-lt"/>
                <a:ea typeface="+mn-ea"/>
                <a:cs typeface="+mn-cs"/>
              </a:rPr>
              <a:t>Mitosis = cell division in which the nucleus divides into nuclei containing the same number of chromosomes</a:t>
            </a:r>
          </a:p>
          <a:p>
            <a:r>
              <a:rPr lang="en-US" sz="1200" b="0" i="0" kern="1200" dirty="0" smtClean="0">
                <a:solidFill>
                  <a:schemeClr val="tx1"/>
                </a:solidFill>
                <a:effectLst/>
                <a:latin typeface="+mn-lt"/>
                <a:ea typeface="+mn-ea"/>
                <a:cs typeface="+mn-cs"/>
              </a:rPr>
              <a:t>Mutagenic =  capable of inducing mutation (used mainly of extracellular factors such as X-rays or chemical pollution)</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hERG</a:t>
            </a:r>
            <a:r>
              <a:rPr lang="pt-BR" dirty="0" smtClean="0"/>
              <a:t>: ICH S7B</a:t>
            </a:r>
          </a:p>
          <a:p>
            <a:r>
              <a:rPr lang="en-US" sz="1200" b="0" i="0" kern="1200" dirty="0" smtClean="0">
                <a:solidFill>
                  <a:schemeClr val="tx1"/>
                </a:solidFill>
                <a:effectLst/>
                <a:latin typeface="+mn-lt"/>
                <a:ea typeface="+mn-ea"/>
                <a:cs typeface="+mn-cs"/>
              </a:rPr>
              <a:t> Predictor® </a:t>
            </a:r>
            <a:r>
              <a:rPr lang="en-US" sz="1200" b="0" i="0" kern="1200" dirty="0" err="1" smtClean="0">
                <a:solidFill>
                  <a:schemeClr val="tx1"/>
                </a:solidFill>
                <a:effectLst/>
                <a:latin typeface="+mn-lt"/>
                <a:ea typeface="+mn-ea"/>
                <a:cs typeface="+mn-cs"/>
              </a:rPr>
              <a:t>hERG</a:t>
            </a:r>
            <a:r>
              <a:rPr lang="en-US" sz="1200" b="0" i="0" kern="1200" dirty="0" smtClean="0">
                <a:solidFill>
                  <a:schemeClr val="tx1"/>
                </a:solidFill>
                <a:effectLst/>
                <a:latin typeface="+mn-lt"/>
                <a:ea typeface="+mn-ea"/>
                <a:cs typeface="+mn-cs"/>
              </a:rPr>
              <a:t> Fluorescence Polarization Assay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p:cNvSpPr>
          <p:nvPr>
            <p:ph type="sldNum" sz="quarter"/>
          </p:nvPr>
        </p:nvSpPr>
        <p:spPr>
          <a:xfrm>
            <a:off x="4022725" y="9723438"/>
            <a:ext cx="3076575" cy="511175"/>
          </a:xfrm>
          <a:prstGeom prst="rect">
            <a:avLst/>
          </a:prstGeom>
          <a:noFill/>
          <a:ln w="9525">
            <a:noFill/>
            <a:miter/>
          </a:ln>
        </p:spPr>
        <p:txBody>
          <a:bodyPr wrap="square" lIns="99736" tIns="49868" rIns="99736" bIns="49868" anchor="b"/>
          <a:lstStyle/>
          <a:p>
            <a:pPr lvl="0" algn="r" defTabSz="990600"/>
            <a:fld id="{9A0DB2DC-4C9A-4742-B13C-FB6460FD3503}" type="slidenum">
              <a:rPr lang="pt-BR" altLang="en-US" sz="1300" dirty="0"/>
              <a:t>8</a:t>
            </a:fld>
            <a:endParaRPr lang="pt-BR" altLang="en-US" sz="1300" dirty="0"/>
          </a:p>
        </p:txBody>
      </p:sp>
      <p:sp>
        <p:nvSpPr>
          <p:cNvPr id="79874" name="Rectangle 2"/>
          <p:cNvSpPr>
            <a:spLocks noGrp="1" noRot="1" noChangeAspect="1" noTextEdit="1"/>
          </p:cNvSpPr>
          <p:nvPr>
            <p:ph type="sldImg"/>
          </p:nvPr>
        </p:nvSpPr>
        <p:spPr>
          <a:xfrm>
            <a:off x="142875" y="768350"/>
            <a:ext cx="6819900" cy="3836988"/>
          </a:xfrm>
        </p:spPr>
        <p:txBody>
          <a:bodyPr/>
          <a:lstStyle/>
          <a:p>
            <a:endParaRPr lang="en-US"/>
          </a:p>
        </p:txBody>
      </p:sp>
      <p:sp>
        <p:nvSpPr>
          <p:cNvPr id="79875" name="Rectangle 3"/>
          <p:cNvSpPr>
            <a:spLocks noGrp="1"/>
          </p:cNvSpPr>
          <p:nvPr>
            <p:ph type="body"/>
          </p:nvPr>
        </p:nvSpPr>
        <p:spPr>
          <a:ln w="9525">
            <a:miter/>
          </a:ln>
        </p:spPr>
        <p:txBody>
          <a:bodyPr wrap="square" lIns="99736" tIns="49868" rIns="99736" bIns="49868" anchor="t"/>
          <a:lstStyle/>
          <a:p>
            <a:pPr lvl="0" algn="just" eaLnBrk="1" hangingPunct="1"/>
            <a:r>
              <a:rPr lang="en-US" altLang="x-none" dirty="0"/>
              <a:t>Figure 1 | </a:t>
            </a:r>
            <a:r>
              <a:rPr lang="en-US" altLang="x-none" b="1" dirty="0"/>
              <a:t>Eroom’s Law in pharmaceutical R&amp;D. a </a:t>
            </a:r>
            <a:r>
              <a:rPr lang="en-US" altLang="x-none" dirty="0"/>
              <a:t>| The number of new drugs approved by the US Food and Drug Administration (FDA) per billion US dollars (inflation-adjusted) spent on research and development (R&amp;D) has halved roughly every 9 years. </a:t>
            </a:r>
          </a:p>
          <a:p>
            <a:pPr lvl="0" algn="just" eaLnBrk="1" hangingPunct="1"/>
            <a:r>
              <a:rPr lang="en-US" altLang="x-none" dirty="0"/>
              <a:t>The overall picture seems to be fairly robust to the precise details of cost and inflation calculations. Panel </a:t>
            </a:r>
            <a:r>
              <a:rPr lang="en-US" altLang="x-none" b="1" dirty="0"/>
              <a:t>a </a:t>
            </a:r>
            <a:r>
              <a:rPr lang="en-US" altLang="x-none" dirty="0"/>
              <a:t>is based on a figure that originally appeared in a Bernstein Research report (The Long View — R&amp;D productivity; 30 Sep 2010). *Adjusted for inflation</a:t>
            </a:r>
            <a:r>
              <a:rPr lang="en-US" altLang="x-none" dirty="0" smtClean="0"/>
              <a:t>.</a:t>
            </a:r>
          </a:p>
          <a:p>
            <a:pPr lvl="0" algn="just" eaLnBrk="1" hangingPunct="1"/>
            <a:r>
              <a:rPr lang="en-US" altLang="x-none" dirty="0" smtClean="0"/>
              <a:t> </a:t>
            </a:r>
            <a:r>
              <a:rPr lang="en-US" altLang="x-none" b="1" dirty="0" smtClean="0"/>
              <a:t>PDUFA = </a:t>
            </a:r>
            <a:r>
              <a:rPr lang="en-US" altLang="x-none" b="1" dirty="0"/>
              <a:t>Prescription Drug User Fee Act. </a:t>
            </a:r>
            <a:r>
              <a:rPr lang="en-US" sz="1200" b="0" i="0" kern="1200" dirty="0" smtClean="0">
                <a:solidFill>
                  <a:schemeClr val="tx1"/>
                </a:solidFill>
                <a:effectLst/>
                <a:latin typeface="+mn-lt"/>
                <a:ea typeface="+mn-ea"/>
                <a:cs typeface="+mn-cs"/>
              </a:rPr>
              <a:t>was created by Congress in 1992 and authorizes FDA to collect fees from companies that produce certain human drug and biological products. Since the passage of PDUFA, user fees have played an important role in expediting the drug approval process.</a:t>
            </a:r>
            <a:endParaRPr lang="en-US" altLang="x-none"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Non-</a:t>
            </a:r>
            <a:r>
              <a:rPr lang="pt-BR" dirty="0" err="1" smtClean="0"/>
              <a:t>invasive</a:t>
            </a:r>
            <a:r>
              <a:rPr lang="pt-BR" baseline="0" dirty="0" smtClean="0"/>
              <a:t> </a:t>
            </a:r>
            <a:r>
              <a:rPr lang="pt-BR" baseline="0" dirty="0" err="1" smtClean="0"/>
              <a:t>plethysmography</a:t>
            </a:r>
            <a:r>
              <a:rPr lang="pt-BR" baseline="0" dirty="0" smtClean="0"/>
              <a:t> in </a:t>
            </a:r>
            <a:r>
              <a:rPr lang="pt-BR" baseline="0" dirty="0" err="1" smtClean="0"/>
              <a:t>rodent</a:t>
            </a:r>
            <a:r>
              <a:rPr lang="pt-BR" baseline="0" dirty="0" smtClean="0"/>
              <a:t> – ICH </a:t>
            </a:r>
            <a:r>
              <a:rPr lang="pt-BR" baseline="0" dirty="0" err="1" smtClean="0"/>
              <a:t>guideline</a:t>
            </a:r>
            <a:r>
              <a:rPr lang="pt-BR" baseline="0" dirty="0" smtClean="0"/>
              <a:t> S7A</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951201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DLT=dose</a:t>
            </a:r>
            <a:r>
              <a:rPr lang="pt-BR" baseline="0" dirty="0" smtClean="0"/>
              <a:t> </a:t>
            </a:r>
            <a:r>
              <a:rPr lang="pt-BR" baseline="0" dirty="0" err="1" smtClean="0"/>
              <a:t>limiting</a:t>
            </a:r>
            <a:r>
              <a:rPr lang="pt-BR" baseline="0" dirty="0" smtClean="0"/>
              <a:t> </a:t>
            </a:r>
            <a:r>
              <a:rPr lang="pt-BR" baseline="0" dirty="0" err="1" smtClean="0"/>
              <a:t>toxicity</a:t>
            </a:r>
            <a:endParaRPr lang="pt-BR" baseline="0" dirty="0" smtClean="0"/>
          </a:p>
          <a:p>
            <a:r>
              <a:rPr lang="pt-BR" baseline="0" dirty="0" smtClean="0"/>
              <a:t>Neste tipo de estudo, os voluntários recebem uma única dose (</a:t>
            </a:r>
            <a:r>
              <a:rPr lang="pt-BR" baseline="0" dirty="0" err="1" smtClean="0"/>
              <a:t>singlr</a:t>
            </a:r>
            <a:r>
              <a:rPr lang="pt-BR" baseline="0" dirty="0" smtClean="0"/>
              <a:t> </a:t>
            </a:r>
            <a:r>
              <a:rPr lang="pt-BR" baseline="0" dirty="0" err="1" smtClean="0"/>
              <a:t>ascending</a:t>
            </a:r>
            <a:r>
              <a:rPr lang="pt-BR" baseline="0" dirty="0" smtClean="0"/>
              <a:t> dose). Existe protocolo alternativo de “</a:t>
            </a:r>
            <a:r>
              <a:rPr lang="pt-BR" baseline="0" dirty="0" err="1" smtClean="0"/>
              <a:t>Multiple</a:t>
            </a:r>
            <a:r>
              <a:rPr lang="pt-BR" baseline="0" dirty="0" smtClean="0"/>
              <a:t> </a:t>
            </a:r>
            <a:r>
              <a:rPr lang="pt-BR" baseline="0" dirty="0" err="1" smtClean="0"/>
              <a:t>ascending</a:t>
            </a:r>
            <a:r>
              <a:rPr lang="pt-BR" baseline="0" dirty="0" smtClean="0"/>
              <a:t> dose”</a:t>
            </a:r>
            <a:endParaRPr lang="pt-BR" dirty="0"/>
          </a:p>
        </p:txBody>
      </p:sp>
    </p:spTree>
    <p:extLst>
      <p:ext uri="{BB962C8B-B14F-4D97-AF65-F5344CB8AC3E}">
        <p14:creationId xmlns:p14="http://schemas.microsoft.com/office/powerpoint/2010/main" val="2303833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IIA: dose igual ou ligeiramente abaixo de MTD</a:t>
            </a:r>
          </a:p>
          <a:p>
            <a:r>
              <a:rPr lang="pt-BR" smtClean="0"/>
              <a:t>IIB: 4 doses?</a:t>
            </a:r>
            <a:endParaRPr lang="pt-BR"/>
          </a:p>
        </p:txBody>
      </p:sp>
    </p:spTree>
    <p:extLst>
      <p:ext uri="{BB962C8B-B14F-4D97-AF65-F5344CB8AC3E}">
        <p14:creationId xmlns:p14="http://schemas.microsoft.com/office/powerpoint/2010/main" val="3267061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Nature</a:t>
            </a:r>
            <a:r>
              <a:rPr lang="pt-BR" dirty="0" smtClean="0"/>
              <a:t> 453, </a:t>
            </a:r>
            <a:r>
              <a:rPr lang="pt-BR" dirty="0" err="1" smtClean="0"/>
              <a:t>june</a:t>
            </a:r>
            <a:r>
              <a:rPr lang="pt-BR" dirty="0" smtClean="0"/>
              <a:t> 2008</a:t>
            </a:r>
            <a:endParaRPr lang="pt-BR" dirty="0"/>
          </a:p>
        </p:txBody>
      </p:sp>
      <p:sp>
        <p:nvSpPr>
          <p:cNvPr id="4" name="Espaço Reservado para Número de Slide 3"/>
          <p:cNvSpPr>
            <a:spLocks noGrp="1"/>
          </p:cNvSpPr>
          <p:nvPr>
            <p:ph type="sldNum" sz="quarter" idx="10"/>
          </p:nvPr>
        </p:nvSpPr>
        <p:spPr/>
        <p:txBody>
          <a:bodyPr/>
          <a:lstStyle/>
          <a:p>
            <a:fld id="{F6273CC6-31A4-465A-B9D1-CDF59204C6FE}" type="slidenum">
              <a:rPr lang="pt-BR" smtClean="0"/>
              <a:t>119</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pt-BR" altLang="pt-BR"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ço Reservado para Imagem de Slide 1"/>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40962" name="Espaço Reservado para Anotações 2"/>
          <p:cNvSpPr>
            <a:spLocks noGrp="1"/>
          </p:cNvSpPr>
          <p:nvPr>
            <p:ph type="body"/>
          </p:nvPr>
        </p:nvSpPr>
        <p:spPr>
          <a:noFill/>
          <a:ln w="9525">
            <a:miter/>
          </a:ln>
        </p:spPr>
        <p:txBody>
          <a:bodyPr wrap="square" lIns="91440" tIns="45720" rIns="91440" bIns="45720" anchor="t"/>
          <a:lstStyle/>
          <a:p>
            <a:pPr lvl="0"/>
            <a:r>
              <a:rPr lang="fr-FR" altLang="en-US" b="1" dirty="0"/>
              <a:t>Ernest Fourneau</a:t>
            </a:r>
            <a:r>
              <a:rPr lang="fr-FR" altLang="en-US" dirty="0"/>
              <a:t> (1872-1949) est le fondateur de la </a:t>
            </a:r>
            <a:r>
              <a:rPr lang="fr-FR" altLang="en-US" dirty="0">
                <a:hlinkClick r:id="rId3" tooltip="Chimie pharmaceutique"/>
              </a:rPr>
              <a:t>chimie thérapeutique</a:t>
            </a:r>
            <a:r>
              <a:rPr lang="fr-FR" altLang="en-US" dirty="0"/>
              <a:t> française. Directeur du service de recherche scientifique des </a:t>
            </a:r>
            <a:r>
              <a:rPr lang="fr-FR" altLang="en-US" dirty="0">
                <a:hlinkClick r:id="rId4" tooltip="Établissements Poulenc frères"/>
              </a:rPr>
              <a:t>établissements Poulenc frères</a:t>
            </a:r>
            <a:r>
              <a:rPr lang="fr-FR" altLang="en-US" dirty="0"/>
              <a:t> (1903-1911), chef de service du laboratoire de chimie thérapeutique de l'</a:t>
            </a:r>
            <a:r>
              <a:rPr lang="fr-FR" altLang="en-US" dirty="0">
                <a:hlinkClick r:id="rId5" tooltip="Institut Pasteur"/>
              </a:rPr>
              <a:t>Institut Pasteur</a:t>
            </a:r>
            <a:r>
              <a:rPr lang="fr-FR" altLang="en-US" dirty="0"/>
              <a:t> (1911-1944), directeur d'un laboratoire de recherches de </a:t>
            </a:r>
            <a:r>
              <a:rPr lang="fr-FR" altLang="en-US" dirty="0">
                <a:hlinkClick r:id="rId6" tooltip="Rhône-Poulenc"/>
              </a:rPr>
              <a:t>Rhône-Poulenc</a:t>
            </a:r>
            <a:r>
              <a:rPr lang="fr-FR" altLang="en-US" dirty="0"/>
              <a:t> (1946-1949), on lui doit, entre autres, la découverte de la </a:t>
            </a:r>
            <a:r>
              <a:rPr lang="fr-FR" altLang="en-US" dirty="0">
                <a:hlinkClick r:id="rId7" tooltip="Amylocaïne"/>
              </a:rPr>
              <a:t>Stovaïne</a:t>
            </a:r>
            <a:r>
              <a:rPr lang="fr-FR" altLang="en-US" dirty="0"/>
              <a:t> (du nom anglicisé de son inventeur), premier </a:t>
            </a:r>
            <a:r>
              <a:rPr lang="fr-FR" altLang="en-US" dirty="0">
                <a:hlinkClick r:id="rId8" tooltip="Anesthésique local"/>
              </a:rPr>
              <a:t>anesthésique local</a:t>
            </a:r>
            <a:r>
              <a:rPr lang="fr-FR" altLang="en-US" dirty="0"/>
              <a:t> de synthèse, la mise au point du Stovarsol, antisyphilitique dérivé de l’</a:t>
            </a:r>
            <a:r>
              <a:rPr lang="fr-FR" altLang="en-US" dirty="0">
                <a:hlinkClick r:id="rId9" tooltip="Arsenic"/>
              </a:rPr>
              <a:t>arsenic</a:t>
            </a:r>
            <a:r>
              <a:rPr lang="fr-FR" altLang="en-US" dirty="0"/>
              <a:t>, et l’élucidation de la structure du 205 Bayer, efficace contre la</a:t>
            </a:r>
            <a:r>
              <a:rPr lang="fr-FR" altLang="en-US" dirty="0">
                <a:hlinkClick r:id="rId10" tooltip="Maladie du sommeil"/>
              </a:rPr>
              <a:t>maladie du sommeil</a:t>
            </a:r>
            <a:r>
              <a:rPr lang="fr-FR" altLang="en-US" dirty="0"/>
              <a:t>. Il faut encore porter à son crédit la découverte des propriétés thérapeutiques des </a:t>
            </a:r>
            <a:r>
              <a:rPr lang="fr-FR" altLang="en-US" dirty="0">
                <a:hlinkClick r:id="rId11" tooltip="Antibiotique sulfamidé"/>
              </a:rPr>
              <a:t>sulfamides</a:t>
            </a:r>
            <a:r>
              <a:rPr lang="fr-FR" altLang="en-US" dirty="0"/>
              <a:t>, aboutissement de recherches menées sous sa direction.</a:t>
            </a:r>
          </a:p>
          <a:p>
            <a:pPr lvl="0"/>
            <a:r>
              <a:rPr lang="fr-FR" altLang="en-US" dirty="0"/>
              <a:t>Parmi les très nombreuses découvertes de Fourneau, les plus importantes concernent les </a:t>
            </a:r>
            <a:r>
              <a:rPr lang="fr-FR" altLang="en-US" dirty="0">
                <a:hlinkClick r:id="rId8" tooltip="Anesthésique local"/>
              </a:rPr>
              <a:t>anesthésiques locaux</a:t>
            </a:r>
            <a:r>
              <a:rPr lang="fr-FR" altLang="en-US" dirty="0"/>
              <a:t> et la</a:t>
            </a:r>
            <a:r>
              <a:rPr lang="fr-FR" altLang="en-US" dirty="0">
                <a:hlinkClick r:id="rId12" tooltip="Antibiotique"/>
              </a:rPr>
              <a:t>chimiothérapie anti-infectieuse</a:t>
            </a:r>
            <a:endParaRPr lang="fr-FR" altLang="en-US" dirty="0"/>
          </a:p>
          <a:p>
            <a:pPr lvl="0"/>
            <a:r>
              <a:rPr lang="pt-BR" altLang="en-US" dirty="0"/>
              <a:t>(citado por Enrique Ravina, 2011): “</a:t>
            </a:r>
            <a:r>
              <a:rPr lang="pt-BR" altLang="en-US" i="1" dirty="0"/>
              <a:t>Quand on est tombé sur um bom produit il n´a jamais fini d´être intéressant</a:t>
            </a:r>
            <a:r>
              <a:rPr lang="pt-BR" altLang="en-US" dirty="0"/>
              <a:t>” (quando se tem um bom produto, ele nunca deixa de ser interessante).</a:t>
            </a:r>
            <a:endParaRPr lang="en-US" altLang="en-US" dirty="0"/>
          </a:p>
          <a:p>
            <a:pPr lvl="0"/>
            <a:endParaRPr lang="en-US" altLang="en-US" dirty="0"/>
          </a:p>
        </p:txBody>
      </p:sp>
      <p:sp>
        <p:nvSpPr>
          <p:cNvPr id="40963" name="Espaço Reservado para Número de Slide 3"/>
          <p:cNvSpPr>
            <a:spLocks noGrp="1"/>
          </p:cNvSpPr>
          <p:nvPr>
            <p:ph type="sldNum" sz="quarter"/>
          </p:nvPr>
        </p:nvSpPr>
        <p:spPr>
          <a:xfrm>
            <a:off x="3884613" y="8685213"/>
            <a:ext cx="2971800" cy="458787"/>
          </a:xfrm>
          <a:prstGeom prst="rect">
            <a:avLst/>
          </a:prstGeom>
          <a:noFill/>
          <a:ln w="9525">
            <a:noFill/>
            <a:miter/>
          </a:ln>
        </p:spPr>
        <p:txBody>
          <a:bodyPr lIns="91440" tIns="45720" rIns="91440" bIns="45720" anchor="b"/>
          <a:lstStyle/>
          <a:p>
            <a:pPr lvl="0" algn="r"/>
            <a:fld id="{9A0DB2DC-4C9A-4742-B13C-FB6460FD3503}" type="slidenum">
              <a:rPr lang="pt-BR" altLang="en-US" sz="1200" dirty="0">
                <a:latin typeface="Calibri" panose="020F0502020204030204" pitchFamily="34" charset="0"/>
              </a:rPr>
              <a:t>123</a:t>
            </a:fld>
            <a:endParaRPr lang="pt-BR" altLang="en-US"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47391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noTextEdit="1"/>
          </p:cNvSpPr>
          <p:nvPr>
            <p:ph type="sldImg"/>
          </p:nvPr>
        </p:nvSpPr>
        <p:spPr>
          <a:ln cap="flat" cmpd="sng">
            <a:solidFill>
              <a:srgbClr val="000000"/>
            </a:solidFill>
            <a:prstDash val="solid"/>
            <a:miter/>
            <a:headEnd type="none" w="med" len="med"/>
            <a:tailEnd type="none" w="med" len="med"/>
          </a:ln>
        </p:spPr>
        <p:txBody>
          <a:bodyPr/>
          <a:lstStyle/>
          <a:p>
            <a:endParaRPr lang="en-US"/>
          </a:p>
        </p:txBody>
      </p:sp>
      <p:sp>
        <p:nvSpPr>
          <p:cNvPr id="112642" name="Espaço Reservado para Anotações 2"/>
          <p:cNvSpPr>
            <a:spLocks noGrp="1"/>
          </p:cNvSpPr>
          <p:nvPr>
            <p:ph type="body"/>
          </p:nvPr>
        </p:nvSpPr>
        <p:spPr>
          <a:noFill/>
          <a:ln w="9525">
            <a:miter/>
          </a:ln>
        </p:spPr>
        <p:txBody>
          <a:bodyPr wrap="square" lIns="91440" tIns="45720" rIns="91440" bIns="45720" anchor="t"/>
          <a:lstStyle/>
          <a:p>
            <a:pPr lvl="0"/>
            <a:endParaRPr lang="en-US" altLang="en-US" dirty="0"/>
          </a:p>
        </p:txBody>
      </p:sp>
      <p:sp>
        <p:nvSpPr>
          <p:cNvPr id="112643" name="Espaço Reservado para Número de Slide 3"/>
          <p:cNvSpPr>
            <a:spLocks noGrp="1"/>
          </p:cNvSpPr>
          <p:nvPr>
            <p:ph type="sldNum" sz="quarter"/>
          </p:nvPr>
        </p:nvSpPr>
        <p:spPr>
          <a:xfrm>
            <a:off x="3884613" y="8685213"/>
            <a:ext cx="2971800" cy="458787"/>
          </a:xfrm>
          <a:prstGeom prst="rect">
            <a:avLst/>
          </a:prstGeom>
          <a:noFill/>
          <a:ln w="9525">
            <a:noFill/>
            <a:miter/>
          </a:ln>
        </p:spPr>
        <p:txBody>
          <a:bodyPr lIns="91440" tIns="45720" rIns="91440" bIns="45720" anchor="b"/>
          <a:lstStyle/>
          <a:p>
            <a:pPr lvl="0" algn="r"/>
            <a:fld id="{9A0DB2DC-4C9A-4742-B13C-FB6460FD3503}" type="slidenum">
              <a:rPr lang="pt-BR" altLang="en-US" sz="1200" dirty="0">
                <a:latin typeface="Calibri" panose="020F0502020204030204" pitchFamily="34" charset="0"/>
                <a:ea typeface="SimSun" panose="02010600030101010101" pitchFamily="2" charset="-122"/>
              </a:rPr>
              <a:t>18</a:t>
            </a:fld>
            <a:endParaRPr lang="pt-BR" altLang="en-US" sz="1200" dirty="0">
              <a:latin typeface="Calibri" panose="020F0502020204030204" pitchFamily="34" charset="0"/>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Surrealismo</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CHEMOGENOMICS: is the systematic screening of targeted chemical libraries of small molecules against individual drug target families (e.g., GPCRs, nuclear receptors, kinases, proteases, etc.) with the ultimate goal of identification of novel drugs and drug targets.</a:t>
            </a:r>
            <a:endParaRPr lang="pt-BR" dirty="0"/>
          </a:p>
        </p:txBody>
      </p:sp>
    </p:spTree>
    <p:extLst>
      <p:ext uri="{BB962C8B-B14F-4D97-AF65-F5344CB8AC3E}">
        <p14:creationId xmlns:p14="http://schemas.microsoft.com/office/powerpoint/2010/main" val="304824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pPr fontAlgn="base"/>
            <a:r>
              <a:rPr lang="pt-BR" strike="noStrike" noProof="1" smtClean="0"/>
              <a:t>Clique para editar o título mestre</a:t>
            </a:r>
            <a:endParaRPr lang="pt-BR" strike="noStrike" noProof="1"/>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pt-BR" strike="noStrike" noProof="1" smtClean="0"/>
              <a:t>Clique para editar o estilo do subtítulo mestre</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Texto Vertical 2"/>
          <p:cNvSpPr>
            <a:spLocks noGrp="1"/>
          </p:cNvSpPr>
          <p:nvPr>
            <p:ph type="body" orient="vert" idx="1" hasCustomPrompt="1"/>
          </p:nvPr>
        </p:nvSpPr>
        <p:spPr/>
        <p:txBody>
          <a:bodyPr vert="eaVert"/>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pPr fontAlgn="base"/>
            <a:r>
              <a:rPr lang="pt-BR" strike="noStrike" noProof="1" smtClean="0"/>
              <a:t>Clique para editar o título mestre</a:t>
            </a:r>
            <a:endParaRPr lang="pt-BR" strike="noStrike" noProof="1"/>
          </a:p>
        </p:txBody>
      </p:sp>
      <p:sp>
        <p:nvSpPr>
          <p:cNvPr id="3" name="Espaço Reservado para Texto Vertical 2"/>
          <p:cNvSpPr>
            <a:spLocks noGrp="1"/>
          </p:cNvSpPr>
          <p:nvPr>
            <p:ph type="body" orient="vert" idx="1" hasCustomPrompt="1"/>
          </p:nvPr>
        </p:nvSpPr>
        <p:spPr>
          <a:xfrm>
            <a:off x="838200" y="365125"/>
            <a:ext cx="7734300" cy="5811838"/>
          </a:xfrm>
        </p:spPr>
        <p:txBody>
          <a:bodyPr vert="eaVert"/>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bg>
      <p:bgPr>
        <a:solidFill>
          <a:srgbClr val="A3A3A3"/>
        </a:solidFill>
        <a:effectLst/>
      </p:bgPr>
    </p:bg>
    <p:spTree>
      <p:nvGrpSpPr>
        <p:cNvPr id="1" name=""/>
        <p:cNvGrpSpPr/>
        <p:nvPr/>
      </p:nvGrpSpPr>
      <p:grpSpPr>
        <a:xfrm>
          <a:off x="0" y="0"/>
          <a:ext cx="0" cy="0"/>
          <a:chOff x="0" y="0"/>
          <a:chExt cx="0" cy="0"/>
        </a:xfrm>
      </p:grpSpPr>
      <p:sp>
        <p:nvSpPr>
          <p:cNvPr id="2" name="Espaço Reservado para Conteúdo 1"/>
          <p:cNvSpPr>
            <a:spLocks noGrp="1"/>
          </p:cNvSpPr>
          <p:nvPr>
            <p:ph hasCustomPrompt="1"/>
          </p:nvPr>
        </p:nvSpPr>
        <p:spPr>
          <a:xfrm>
            <a:off x="914400" y="609600"/>
            <a:ext cx="10363200" cy="54864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Rectangle 4"/>
          <p:cNvSpPr>
            <a:spLocks noGrp="1" noChangeArrowheads="1"/>
          </p:cNvSpPr>
          <p:nvPr>
            <p:ph type="dt" sz="half" idx="2"/>
          </p:nvPr>
        </p:nvSpPr>
        <p:spPr>
          <a:xfrm>
            <a:off x="838200" y="6356350"/>
            <a:ext cx="2743200" cy="365125"/>
          </a:xfrm>
          <a:prstGeom prst="rect">
            <a:avLst/>
          </a:prstGeom>
        </p:spPr>
        <p:txBody>
          <a:bodyPr vert="horz" lIns="91440" tIns="45720" rIns="91440" bIns="45720" rtlCol="0" anchor="ctr"/>
          <a:lstStyle/>
          <a:p>
            <a:pPr eaLnBrk="1" fontAlgn="base" hangingPunct="1"/>
            <a:endParaRPr sz="1200" noProof="1">
              <a:solidFill>
                <a:srgbClr val="898989"/>
              </a:solidFill>
              <a:latin typeface="Calibri" panose="020F0502020204030204" pitchFamily="34" charset="0"/>
            </a:endParaRPr>
          </a:p>
        </p:txBody>
      </p:sp>
      <p:sp>
        <p:nvSpPr>
          <p:cNvPr id="8" name="Rectangle 5"/>
          <p:cNvSpPr>
            <a:spLocks noGrp="1" noChangeArrowheads="1"/>
          </p:cNvSpPr>
          <p:nvPr>
            <p:ph type="ftr" sz="quarter" idx="3"/>
          </p:nvPr>
        </p:nvSpPr>
        <p:spPr>
          <a:xfrm>
            <a:off x="4038600" y="6356350"/>
            <a:ext cx="4114800" cy="365125"/>
          </a:xfrm>
          <a:prstGeom prst="rect">
            <a:avLst/>
          </a:prstGeom>
        </p:spPr>
        <p:txBody>
          <a:bodyPr vert="horz" lIns="91440" tIns="45720" rIns="91440" bIns="45720" rtlCol="0" anchor="ctr"/>
          <a:lstStyle/>
          <a:p>
            <a:pPr algn="ctr" eaLnBrk="1" fontAlgn="base" hangingPunct="1"/>
            <a:endParaRPr sz="1200" noProof="1">
              <a:solidFill>
                <a:srgbClr val="898989"/>
              </a:solidFill>
              <a:latin typeface="Calibri" panose="020F0502020204030204" pitchFamily="34" charset="0"/>
            </a:endParaRPr>
          </a:p>
        </p:txBody>
      </p:sp>
      <p:sp>
        <p:nvSpPr>
          <p:cNvPr id="9" name="Rectangle 6"/>
          <p:cNvSpPr>
            <a:spLocks noGrp="1" noChangeArrowheads="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fld id="{9A0DB2DC-4C9A-4742-B13C-FB6460FD3503}" type="slidenum">
              <a:rPr lang="pt-BR" sz="1200" noProof="1" dirty="0">
                <a:solidFill>
                  <a:srgbClr val="898989"/>
                </a:solidFill>
                <a:latin typeface="Calibri" panose="020F0502020204030204" pitchFamily="34" charset="0"/>
                <a:ea typeface="Arial" panose="020B0604020202020204" pitchFamily="34" charset="0"/>
                <a:cs typeface="+mn-ea"/>
              </a:rPr>
              <a:t>‹nº›</a:t>
            </a:fld>
            <a:endParaRPr lang="pt-BR" sz="1200" noProof="1">
              <a:solidFill>
                <a:srgbClr val="898989"/>
              </a:solidFill>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e 4 partes de conteúdo">
    <p:bg>
      <p:bgPr>
        <a:solidFill>
          <a:srgbClr val="A3A3A3"/>
        </a:solidFill>
        <a:effectLst/>
      </p:bgPr>
    </p:bg>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914400" y="609600"/>
            <a:ext cx="10363200" cy="1143000"/>
          </a:xfrm>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sz="quarter" idx="1" hasCustomPrompt="1"/>
          </p:nvPr>
        </p:nvSpPr>
        <p:spPr>
          <a:xfrm>
            <a:off x="914400" y="19812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Conteúdo 3"/>
          <p:cNvSpPr>
            <a:spLocks noGrp="1"/>
          </p:cNvSpPr>
          <p:nvPr>
            <p:ph sz="quarter" idx="2" hasCustomPrompt="1"/>
          </p:nvPr>
        </p:nvSpPr>
        <p:spPr>
          <a:xfrm>
            <a:off x="6197600" y="19812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Espaço Reservado para Conteúdo 4"/>
          <p:cNvSpPr>
            <a:spLocks noGrp="1"/>
          </p:cNvSpPr>
          <p:nvPr>
            <p:ph sz="quarter" idx="3" hasCustomPrompt="1"/>
          </p:nvPr>
        </p:nvSpPr>
        <p:spPr>
          <a:xfrm>
            <a:off x="914400" y="41148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6" name="Espaço Reservado para Conteúdo 5"/>
          <p:cNvSpPr>
            <a:spLocks noGrp="1"/>
          </p:cNvSpPr>
          <p:nvPr>
            <p:ph sz="quarter" idx="4" hasCustomPrompt="1"/>
          </p:nvPr>
        </p:nvSpPr>
        <p:spPr>
          <a:xfrm>
            <a:off x="6197600" y="41148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Rectangle 4"/>
          <p:cNvSpPr>
            <a:spLocks noGrp="1" noChangeArrowheads="1"/>
          </p:cNvSpPr>
          <p:nvPr>
            <p:ph type="dt" sz="half" idx="12"/>
          </p:nvPr>
        </p:nvSpPr>
        <p:spPr>
          <a:xfrm>
            <a:off x="838200" y="6356350"/>
            <a:ext cx="2743200" cy="365125"/>
          </a:xfrm>
          <a:prstGeom prst="rect">
            <a:avLst/>
          </a:prstGeom>
        </p:spPr>
        <p:txBody>
          <a:bodyPr vert="horz" lIns="91440" tIns="45720" rIns="91440" bIns="45720" rtlCol="0" anchor="ctr"/>
          <a:lstStyle/>
          <a:p>
            <a:pPr eaLnBrk="1" fontAlgn="base" hangingPunct="1"/>
            <a:endParaRPr sz="1200" noProof="1">
              <a:solidFill>
                <a:srgbClr val="898989"/>
              </a:solidFill>
              <a:latin typeface="Calibri" panose="020F0502020204030204" pitchFamily="34" charset="0"/>
            </a:endParaRPr>
          </a:p>
        </p:txBody>
      </p:sp>
      <p:sp>
        <p:nvSpPr>
          <p:cNvPr id="8" name="Rectangle 5"/>
          <p:cNvSpPr>
            <a:spLocks noGrp="1" noChangeArrowheads="1"/>
          </p:cNvSpPr>
          <p:nvPr>
            <p:ph type="ftr" sz="quarter" idx="13"/>
          </p:nvPr>
        </p:nvSpPr>
        <p:spPr>
          <a:xfrm>
            <a:off x="4038600" y="6356350"/>
            <a:ext cx="4114800" cy="365125"/>
          </a:xfrm>
          <a:prstGeom prst="rect">
            <a:avLst/>
          </a:prstGeom>
        </p:spPr>
        <p:txBody>
          <a:bodyPr vert="horz" lIns="91440" tIns="45720" rIns="91440" bIns="45720" rtlCol="0" anchor="ctr"/>
          <a:lstStyle/>
          <a:p>
            <a:pPr algn="ctr" eaLnBrk="1" fontAlgn="base" hangingPunct="1"/>
            <a:endParaRPr sz="1200" noProof="1">
              <a:solidFill>
                <a:srgbClr val="898989"/>
              </a:solidFill>
              <a:latin typeface="Calibri" panose="020F0502020204030204" pitchFamily="34" charset="0"/>
            </a:endParaRPr>
          </a:p>
        </p:txBody>
      </p:sp>
      <p:sp>
        <p:nvSpPr>
          <p:cNvPr id="9" name="Rectangle 6"/>
          <p:cNvSpPr>
            <a:spLocks noGrp="1" noChangeArrowheads="1"/>
          </p:cNvSpPr>
          <p:nvPr>
            <p:ph type="sldNum" sz="quarter" idx="14"/>
          </p:nvPr>
        </p:nvSpPr>
        <p:spPr>
          <a:xfrm>
            <a:off x="8610600" y="6356350"/>
            <a:ext cx="2743200" cy="365125"/>
          </a:xfrm>
          <a:prstGeom prst="rect">
            <a:avLst/>
          </a:prstGeom>
        </p:spPr>
        <p:txBody>
          <a:bodyPr vert="horz" lIns="91440" tIns="45720" rIns="91440" bIns="45720" rtlCol="0" anchor="ctr"/>
          <a:lstStyle/>
          <a:p>
            <a:pPr algn="r" eaLnBrk="1" fontAlgn="base" hangingPunct="1"/>
            <a:fld id="{9A0DB2DC-4C9A-4742-B13C-FB6460FD3503}" type="slidenum">
              <a:rPr lang="pt-BR" sz="1200" noProof="1" dirty="0">
                <a:solidFill>
                  <a:srgbClr val="898989"/>
                </a:solidFill>
                <a:latin typeface="Calibri" panose="020F0502020204030204" pitchFamily="34" charset="0"/>
                <a:ea typeface="Arial" panose="020B0604020202020204" pitchFamily="34" charset="0"/>
                <a:cs typeface="+mn-ea"/>
              </a:rPr>
              <a:t>‹nº›</a:t>
            </a:fld>
            <a:endParaRPr lang="pt-BR" sz="1200" noProof="1">
              <a:solidFill>
                <a:srgbClr val="898989"/>
              </a:solidFill>
              <a:latin typeface="Calibri" panose="020F050202020403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pPr fontAlgn="base"/>
            <a:r>
              <a:rPr lang="pt-BR" strike="noStrike" noProof="1" smtClean="0"/>
              <a:t>Clique para editar o título mestre</a:t>
            </a:r>
            <a:endParaRPr lang="pt-BR" strike="noStrike" noProof="1"/>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pt-BR" strike="noStrike" noProof="1" smtClean="0"/>
              <a:t>Clique para editar o estilo do subtítulo mestre</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idx="1" hasCustomPrompt="1"/>
          </p:nvPr>
        </p:nvSpPr>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pPr fontAlgn="base"/>
            <a:r>
              <a:rPr lang="pt-BR" strike="noStrike" noProof="1" smtClean="0"/>
              <a:t>Clique para editar o título mestre</a:t>
            </a:r>
            <a:endParaRPr lang="pt-BR" strike="noStrike" noProof="1"/>
          </a:p>
        </p:txBody>
      </p:sp>
      <p:sp>
        <p:nvSpPr>
          <p:cNvPr id="3" name="Espaço Reservado para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pt-BR" strike="noStrike" noProof="1" smtClean="0"/>
              <a:t>Clique para editar o texto mestre</a:t>
            </a:r>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sz="half" idx="1" hasCustomPrompt="1"/>
          </p:nvPr>
        </p:nvSpPr>
        <p:spPr>
          <a:xfrm>
            <a:off x="838200" y="1825625"/>
            <a:ext cx="5181600" cy="435133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Conteúdo 3"/>
          <p:cNvSpPr>
            <a:spLocks noGrp="1"/>
          </p:cNvSpPr>
          <p:nvPr>
            <p:ph sz="half" idx="2" hasCustomPrompt="1"/>
          </p:nvPr>
        </p:nvSpPr>
        <p:spPr>
          <a:xfrm>
            <a:off x="6172200" y="1825625"/>
            <a:ext cx="5181600" cy="435133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pPr fontAlgn="base"/>
            <a:r>
              <a:rPr lang="pt-BR" strike="noStrike" noProof="1" smtClean="0"/>
              <a:t>Clique para editar o título mestre</a:t>
            </a:r>
            <a:endParaRPr lang="pt-BR" strike="noStrike" noProof="1"/>
          </a:p>
        </p:txBody>
      </p:sp>
      <p:sp>
        <p:nvSpPr>
          <p:cNvPr id="3" name="Espaço Reservado para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pt-BR" strike="noStrike" noProof="1" smtClean="0"/>
              <a:t>Clique para editar o texto mestre</a:t>
            </a:r>
          </a:p>
        </p:txBody>
      </p:sp>
      <p:sp>
        <p:nvSpPr>
          <p:cNvPr id="4" name="Espaço Reservado para Conteúdo 3"/>
          <p:cNvSpPr>
            <a:spLocks noGrp="1"/>
          </p:cNvSpPr>
          <p:nvPr>
            <p:ph sz="half" idx="2" hasCustomPrompt="1"/>
          </p:nvPr>
        </p:nvSpPr>
        <p:spPr>
          <a:xfrm>
            <a:off x="839788" y="2505075"/>
            <a:ext cx="5157787" cy="368458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Espaço Reservado para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pt-BR" strike="noStrike" noProof="1" smtClean="0"/>
              <a:t>Clique para editar o texto mestre</a:t>
            </a:r>
          </a:p>
        </p:txBody>
      </p:sp>
      <p:sp>
        <p:nvSpPr>
          <p:cNvPr id="6" name="Espaço Reservado para Conteúdo 5"/>
          <p:cNvSpPr>
            <a:spLocks noGrp="1"/>
          </p:cNvSpPr>
          <p:nvPr>
            <p:ph sz="quarter" idx="4" hasCustomPrompt="1"/>
          </p:nvPr>
        </p:nvSpPr>
        <p:spPr>
          <a:xfrm>
            <a:off x="6172200" y="2505075"/>
            <a:ext cx="5183188" cy="368458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Date Placeholder 6"/>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8" name="Footer Placeholder 7"/>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9" name="Slide Number Placeholder 8"/>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Date Placeholder 2"/>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4" name="Footer Placeholder 3"/>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idx="1" hasCustomPrompt="1"/>
          </p:nvPr>
        </p:nvSpPr>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3" name="Footer Placeholder 2"/>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pt-BR" strike="noStrike" noProof="1" smtClean="0"/>
              <a:t>Clique para editar o texto mestre</a:t>
            </a:r>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pPr fontAlgn="base"/>
            <a:r>
              <a:rPr lang="pt-BR" strike="noStrike" noProof="1" smtClean="0"/>
              <a:t>Clique para editar o título mestre</a:t>
            </a:r>
            <a:endParaRPr lang="pt-BR" strike="noStrike" noProof="1"/>
          </a:p>
        </p:txBody>
      </p:sp>
      <p:sp>
        <p:nvSpPr>
          <p:cNvPr id="3" name="Espaço Reservado para Imagem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pt-BR" sz="3200" b="0" i="0" u="none" strike="noStrike" kern="1200" cap="none" spc="0" normalizeH="0" baseline="0" noProof="0">
              <a:ln>
                <a:noFill/>
              </a:ln>
              <a:solidFill>
                <a:schemeClr val="tx1"/>
              </a:solidFill>
              <a:effectLst/>
              <a:uLnTx/>
              <a:uFillTx/>
              <a:latin typeface="+mn-lt"/>
              <a:ea typeface="+mn-ea"/>
              <a:cs typeface="+mn-cs"/>
            </a:endParaRPr>
          </a:p>
        </p:txBody>
      </p:sp>
      <p:sp>
        <p:nvSpPr>
          <p:cNvPr id="4" name="Espaço Reservado para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pt-BR" strike="noStrike" noProof="1" smtClean="0"/>
              <a:t>Clique para editar o texto mestre</a:t>
            </a:r>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Texto Vertical 2"/>
          <p:cNvSpPr>
            <a:spLocks noGrp="1"/>
          </p:cNvSpPr>
          <p:nvPr>
            <p:ph type="body" orient="vert" idx="1" hasCustomPrompt="1"/>
          </p:nvPr>
        </p:nvSpPr>
        <p:spPr/>
        <p:txBody>
          <a:bodyPr vert="eaVert"/>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pPr fontAlgn="base"/>
            <a:r>
              <a:rPr lang="pt-BR" strike="noStrike" noProof="1" smtClean="0"/>
              <a:t>Clique para editar o título mestre</a:t>
            </a:r>
            <a:endParaRPr lang="pt-BR" strike="noStrike" noProof="1"/>
          </a:p>
        </p:txBody>
      </p:sp>
      <p:sp>
        <p:nvSpPr>
          <p:cNvPr id="3" name="Espaço Reservado para Texto Vertical 2"/>
          <p:cNvSpPr>
            <a:spLocks noGrp="1"/>
          </p:cNvSpPr>
          <p:nvPr>
            <p:ph type="body" orient="vert" idx="1" hasCustomPrompt="1"/>
          </p:nvPr>
        </p:nvSpPr>
        <p:spPr>
          <a:xfrm>
            <a:off x="838200" y="365125"/>
            <a:ext cx="7734300" cy="5811838"/>
          </a:xfrm>
        </p:spPr>
        <p:txBody>
          <a:bodyPr vert="eaVert"/>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údo">
    <p:bg>
      <p:bgPr>
        <a:solidFill>
          <a:srgbClr val="A3A3A3"/>
        </a:solidFill>
        <a:effectLst/>
      </p:bgPr>
    </p:bg>
    <p:spTree>
      <p:nvGrpSpPr>
        <p:cNvPr id="1" name=""/>
        <p:cNvGrpSpPr/>
        <p:nvPr/>
      </p:nvGrpSpPr>
      <p:grpSpPr>
        <a:xfrm>
          <a:off x="0" y="0"/>
          <a:ext cx="0" cy="0"/>
          <a:chOff x="0" y="0"/>
          <a:chExt cx="0" cy="0"/>
        </a:xfrm>
      </p:grpSpPr>
      <p:sp>
        <p:nvSpPr>
          <p:cNvPr id="2" name="Espaço Reservado para Conteúdo 1"/>
          <p:cNvSpPr>
            <a:spLocks noGrp="1"/>
          </p:cNvSpPr>
          <p:nvPr>
            <p:ph hasCustomPrompt="1"/>
          </p:nvPr>
        </p:nvSpPr>
        <p:spPr>
          <a:xfrm>
            <a:off x="914400" y="609600"/>
            <a:ext cx="10363200" cy="54864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Rectangle 4"/>
          <p:cNvSpPr>
            <a:spLocks noGrp="1" noChangeArrowheads="1"/>
          </p:cNvSpPr>
          <p:nvPr>
            <p:ph type="dt" sz="half" idx="2"/>
          </p:nvPr>
        </p:nvSpPr>
        <p:spPr>
          <a:xfrm>
            <a:off x="838200" y="6356350"/>
            <a:ext cx="2743200" cy="365125"/>
          </a:xfrm>
          <a:prstGeom prst="rect">
            <a:avLst/>
          </a:prstGeom>
        </p:spPr>
        <p:txBody>
          <a:bodyPr vert="horz" lIns="91440" tIns="45720" rIns="91440" bIns="45720" rtlCol="0" anchor="ctr"/>
          <a:lstStyle/>
          <a:p>
            <a:pPr eaLnBrk="1" fontAlgn="base" hangingPunct="1"/>
            <a:endParaRPr sz="1200" noProof="1">
              <a:solidFill>
                <a:srgbClr val="898989"/>
              </a:solidFill>
              <a:latin typeface="Calibri" panose="020F0502020204030204" pitchFamily="34" charset="0"/>
            </a:endParaRPr>
          </a:p>
        </p:txBody>
      </p:sp>
      <p:sp>
        <p:nvSpPr>
          <p:cNvPr id="8" name="Rectangle 5"/>
          <p:cNvSpPr>
            <a:spLocks noGrp="1" noChangeArrowheads="1"/>
          </p:cNvSpPr>
          <p:nvPr>
            <p:ph type="ftr" sz="quarter" idx="3"/>
          </p:nvPr>
        </p:nvSpPr>
        <p:spPr>
          <a:xfrm>
            <a:off x="4038600" y="6356350"/>
            <a:ext cx="4114800" cy="365125"/>
          </a:xfrm>
          <a:prstGeom prst="rect">
            <a:avLst/>
          </a:prstGeom>
        </p:spPr>
        <p:txBody>
          <a:bodyPr vert="horz" lIns="91440" tIns="45720" rIns="91440" bIns="45720" rtlCol="0" anchor="ctr"/>
          <a:lstStyle/>
          <a:p>
            <a:pPr algn="ctr" eaLnBrk="1" fontAlgn="base" hangingPunct="1"/>
            <a:endParaRPr sz="1200" noProof="1">
              <a:solidFill>
                <a:srgbClr val="898989"/>
              </a:solidFill>
              <a:latin typeface="Calibri" panose="020F0502020204030204" pitchFamily="34" charset="0"/>
            </a:endParaRPr>
          </a:p>
        </p:txBody>
      </p:sp>
      <p:sp>
        <p:nvSpPr>
          <p:cNvPr id="9" name="Rectangle 6"/>
          <p:cNvSpPr>
            <a:spLocks noGrp="1" noChangeArrowheads="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fld id="{9A0DB2DC-4C9A-4742-B13C-FB6460FD3503}" type="slidenum">
              <a:rPr lang="pt-BR" sz="1200" noProof="1" dirty="0">
                <a:solidFill>
                  <a:srgbClr val="898989"/>
                </a:solidFill>
                <a:latin typeface="Calibri" panose="020F0502020204030204" pitchFamily="34" charset="0"/>
                <a:ea typeface="Arial" panose="020B0604020202020204" pitchFamily="34" charset="0"/>
                <a:cs typeface="+mn-ea"/>
              </a:rPr>
              <a:t>‹nº›</a:t>
            </a:fld>
            <a:endParaRPr lang="pt-BR" sz="1200" noProof="1">
              <a:solidFill>
                <a:srgbClr val="898989"/>
              </a:solidFill>
              <a:latin typeface="Calibri" panose="020F050202020403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ítulo e 4 partes de conteúdo">
    <p:bg>
      <p:bgPr>
        <a:solidFill>
          <a:srgbClr val="A3A3A3"/>
        </a:solidFill>
        <a:effectLst/>
      </p:bgPr>
    </p:bg>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914400" y="609600"/>
            <a:ext cx="10363200" cy="1143000"/>
          </a:xfrm>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sz="quarter" idx="1" hasCustomPrompt="1"/>
          </p:nvPr>
        </p:nvSpPr>
        <p:spPr>
          <a:xfrm>
            <a:off x="914400" y="19812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Conteúdo 3"/>
          <p:cNvSpPr>
            <a:spLocks noGrp="1"/>
          </p:cNvSpPr>
          <p:nvPr>
            <p:ph sz="quarter" idx="2" hasCustomPrompt="1"/>
          </p:nvPr>
        </p:nvSpPr>
        <p:spPr>
          <a:xfrm>
            <a:off x="6197600" y="19812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Espaço Reservado para Conteúdo 4"/>
          <p:cNvSpPr>
            <a:spLocks noGrp="1"/>
          </p:cNvSpPr>
          <p:nvPr>
            <p:ph sz="quarter" idx="3" hasCustomPrompt="1"/>
          </p:nvPr>
        </p:nvSpPr>
        <p:spPr>
          <a:xfrm>
            <a:off x="914400" y="41148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6" name="Espaço Reservado para Conteúdo 5"/>
          <p:cNvSpPr>
            <a:spLocks noGrp="1"/>
          </p:cNvSpPr>
          <p:nvPr>
            <p:ph sz="quarter" idx="4" hasCustomPrompt="1"/>
          </p:nvPr>
        </p:nvSpPr>
        <p:spPr>
          <a:xfrm>
            <a:off x="6197600" y="4114800"/>
            <a:ext cx="5080000" cy="1981200"/>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Rectangle 4"/>
          <p:cNvSpPr>
            <a:spLocks noGrp="1" noChangeArrowheads="1"/>
          </p:cNvSpPr>
          <p:nvPr>
            <p:ph type="dt" sz="half" idx="12"/>
          </p:nvPr>
        </p:nvSpPr>
        <p:spPr>
          <a:xfrm>
            <a:off x="838200" y="6356350"/>
            <a:ext cx="2743200" cy="365125"/>
          </a:xfrm>
          <a:prstGeom prst="rect">
            <a:avLst/>
          </a:prstGeom>
        </p:spPr>
        <p:txBody>
          <a:bodyPr vert="horz" lIns="91440" tIns="45720" rIns="91440" bIns="45720" rtlCol="0" anchor="ctr"/>
          <a:lstStyle/>
          <a:p>
            <a:pPr eaLnBrk="1" fontAlgn="base" hangingPunct="1"/>
            <a:endParaRPr sz="1200" noProof="1">
              <a:solidFill>
                <a:srgbClr val="898989"/>
              </a:solidFill>
              <a:latin typeface="Calibri" panose="020F0502020204030204" pitchFamily="34" charset="0"/>
            </a:endParaRPr>
          </a:p>
        </p:txBody>
      </p:sp>
      <p:sp>
        <p:nvSpPr>
          <p:cNvPr id="8" name="Rectangle 5"/>
          <p:cNvSpPr>
            <a:spLocks noGrp="1" noChangeArrowheads="1"/>
          </p:cNvSpPr>
          <p:nvPr>
            <p:ph type="ftr" sz="quarter" idx="13"/>
          </p:nvPr>
        </p:nvSpPr>
        <p:spPr>
          <a:xfrm>
            <a:off x="4038600" y="6356350"/>
            <a:ext cx="4114800" cy="365125"/>
          </a:xfrm>
          <a:prstGeom prst="rect">
            <a:avLst/>
          </a:prstGeom>
        </p:spPr>
        <p:txBody>
          <a:bodyPr vert="horz" lIns="91440" tIns="45720" rIns="91440" bIns="45720" rtlCol="0" anchor="ctr"/>
          <a:lstStyle/>
          <a:p>
            <a:pPr algn="ctr" eaLnBrk="1" fontAlgn="base" hangingPunct="1"/>
            <a:endParaRPr sz="1200" noProof="1">
              <a:solidFill>
                <a:srgbClr val="898989"/>
              </a:solidFill>
              <a:latin typeface="Calibri" panose="020F0502020204030204" pitchFamily="34" charset="0"/>
            </a:endParaRPr>
          </a:p>
        </p:txBody>
      </p:sp>
      <p:sp>
        <p:nvSpPr>
          <p:cNvPr id="9" name="Rectangle 6"/>
          <p:cNvSpPr>
            <a:spLocks noGrp="1" noChangeArrowheads="1"/>
          </p:cNvSpPr>
          <p:nvPr>
            <p:ph type="sldNum" sz="quarter" idx="14"/>
          </p:nvPr>
        </p:nvSpPr>
        <p:spPr>
          <a:xfrm>
            <a:off x="8610600" y="6356350"/>
            <a:ext cx="2743200" cy="365125"/>
          </a:xfrm>
          <a:prstGeom prst="rect">
            <a:avLst/>
          </a:prstGeom>
        </p:spPr>
        <p:txBody>
          <a:bodyPr vert="horz" lIns="91440" tIns="45720" rIns="91440" bIns="45720" rtlCol="0" anchor="ctr"/>
          <a:lstStyle/>
          <a:p>
            <a:pPr algn="r" eaLnBrk="1" fontAlgn="base" hangingPunct="1"/>
            <a:fld id="{9A0DB2DC-4C9A-4742-B13C-FB6460FD3503}" type="slidenum">
              <a:rPr lang="pt-BR" sz="1200" noProof="1" dirty="0">
                <a:solidFill>
                  <a:srgbClr val="898989"/>
                </a:solidFill>
                <a:latin typeface="Calibri" panose="020F0502020204030204" pitchFamily="34" charset="0"/>
                <a:ea typeface="Arial" panose="020B0604020202020204" pitchFamily="34" charset="0"/>
                <a:cs typeface="+mn-ea"/>
              </a:rPr>
              <a:t>‹nº›</a:t>
            </a:fld>
            <a:endParaRPr lang="pt-BR" sz="1200" noProof="1">
              <a:solidFill>
                <a:srgbClr val="898989"/>
              </a:solidFill>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pPr fontAlgn="base"/>
            <a:r>
              <a:rPr lang="pt-BR" strike="noStrike" noProof="1" smtClean="0"/>
              <a:t>Clique para editar o título mestre</a:t>
            </a:r>
            <a:endParaRPr lang="pt-BR" strike="noStrike" noProof="1"/>
          </a:p>
        </p:txBody>
      </p:sp>
      <p:sp>
        <p:nvSpPr>
          <p:cNvPr id="3" name="Espaço Reservado para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pt-BR" strike="noStrike" noProof="1" smtClean="0"/>
              <a:t>Clique para editar o texto mestre</a:t>
            </a:r>
          </a:p>
        </p:txBody>
      </p:sp>
      <p:sp>
        <p:nvSpPr>
          <p:cNvPr id="4" name="Date Placeholder 3"/>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Footer Placeholder 4"/>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sz="half" idx="1" hasCustomPrompt="1"/>
          </p:nvPr>
        </p:nvSpPr>
        <p:spPr>
          <a:xfrm>
            <a:off x="838200" y="1825625"/>
            <a:ext cx="5181600" cy="435133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Conteúdo 3"/>
          <p:cNvSpPr>
            <a:spLocks noGrp="1"/>
          </p:cNvSpPr>
          <p:nvPr>
            <p:ph sz="half" idx="2" hasCustomPrompt="1"/>
          </p:nvPr>
        </p:nvSpPr>
        <p:spPr>
          <a:xfrm>
            <a:off x="6172200" y="1825625"/>
            <a:ext cx="5181600" cy="435133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pPr fontAlgn="base"/>
            <a:r>
              <a:rPr lang="pt-BR" strike="noStrike" noProof="1" smtClean="0"/>
              <a:t>Clique para editar o título mestre</a:t>
            </a:r>
            <a:endParaRPr lang="pt-BR" strike="noStrike" noProof="1"/>
          </a:p>
        </p:txBody>
      </p:sp>
      <p:sp>
        <p:nvSpPr>
          <p:cNvPr id="3" name="Espaço Reservado para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pt-BR" strike="noStrike" noProof="1" smtClean="0"/>
              <a:t>Clique para editar o texto mestre</a:t>
            </a:r>
          </a:p>
        </p:txBody>
      </p:sp>
      <p:sp>
        <p:nvSpPr>
          <p:cNvPr id="4" name="Espaço Reservado para Conteúdo 3"/>
          <p:cNvSpPr>
            <a:spLocks noGrp="1"/>
          </p:cNvSpPr>
          <p:nvPr>
            <p:ph sz="half" idx="2" hasCustomPrompt="1"/>
          </p:nvPr>
        </p:nvSpPr>
        <p:spPr>
          <a:xfrm>
            <a:off x="839788" y="2505075"/>
            <a:ext cx="5157787" cy="368458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5" name="Espaço Reservado para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pt-BR" strike="noStrike" noProof="1" smtClean="0"/>
              <a:t>Clique para editar o texto mestre</a:t>
            </a:r>
          </a:p>
        </p:txBody>
      </p:sp>
      <p:sp>
        <p:nvSpPr>
          <p:cNvPr id="6" name="Espaço Reservado para Conteúdo 5"/>
          <p:cNvSpPr>
            <a:spLocks noGrp="1"/>
          </p:cNvSpPr>
          <p:nvPr>
            <p:ph sz="quarter" idx="4" hasCustomPrompt="1"/>
          </p:nvPr>
        </p:nvSpPr>
        <p:spPr>
          <a:xfrm>
            <a:off x="6172200" y="2505075"/>
            <a:ext cx="5183188" cy="3684588"/>
          </a:xfrm>
        </p:spPr>
        <p:txBody>
          <a:body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7" name="Date Placeholder 6"/>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8" name="Footer Placeholder 7"/>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9" name="Slide Number Placeholder 8"/>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base"/>
            <a:r>
              <a:rPr lang="pt-BR" strike="noStrike" noProof="1" smtClean="0"/>
              <a:t>Clique para editar o título mestre</a:t>
            </a:r>
            <a:endParaRPr lang="pt-BR" strike="noStrike" noProof="1"/>
          </a:p>
        </p:txBody>
      </p:sp>
      <p:sp>
        <p:nvSpPr>
          <p:cNvPr id="3" name="Date Placeholder 2"/>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4" name="Footer Placeholder 3"/>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3" name="Footer Placeholder 2"/>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pPr fontAlgn="base"/>
            <a:r>
              <a:rPr lang="pt-BR" strike="noStrike" noProof="1" smtClean="0"/>
              <a:t>Clique para editar o título mestre</a:t>
            </a:r>
            <a:endParaRPr lang="pt-BR" strike="noStrike" noProof="1"/>
          </a:p>
        </p:txBody>
      </p:sp>
      <p:sp>
        <p:nvSpPr>
          <p:cNvPr id="3" name="Espaço Reservado para Conteú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pt-BR" strike="noStrike" noProof="1" smtClean="0"/>
              <a:t>Clique para editar o texto mestre</a:t>
            </a:r>
          </a:p>
          <a:p>
            <a:pPr lvl="1" fontAlgn="base"/>
            <a:r>
              <a:rPr lang="pt-BR" strike="noStrike" noProof="1" smtClean="0"/>
              <a:t>Segundo nível</a:t>
            </a:r>
          </a:p>
          <a:p>
            <a:pPr lvl="2" fontAlgn="base"/>
            <a:r>
              <a:rPr lang="pt-BR" strike="noStrike" noProof="1" smtClean="0"/>
              <a:t>Terceiro nível</a:t>
            </a:r>
          </a:p>
          <a:p>
            <a:pPr lvl="3" fontAlgn="base"/>
            <a:r>
              <a:rPr lang="pt-BR" strike="noStrike" noProof="1" smtClean="0"/>
              <a:t>Quarto nível</a:t>
            </a:r>
          </a:p>
          <a:p>
            <a:pPr lvl="4" fontAlgn="base"/>
            <a:r>
              <a:rPr lang="pt-BR" strike="noStrike" noProof="1" smtClean="0"/>
              <a:t>Quinto nível</a:t>
            </a:r>
            <a:endParaRPr lang="pt-BR" strike="noStrike" noProof="1"/>
          </a:p>
        </p:txBody>
      </p:sp>
      <p:sp>
        <p:nvSpPr>
          <p:cNvPr id="4" name="Espaço Reservado para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pt-BR" strike="noStrike" noProof="1" smtClean="0"/>
              <a:t>Clique para editar o texto mestre</a:t>
            </a:r>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pPr fontAlgn="base"/>
            <a:r>
              <a:rPr lang="pt-BR" strike="noStrike" noProof="1" smtClean="0"/>
              <a:t>Clique para editar o título mestre</a:t>
            </a:r>
            <a:endParaRPr lang="pt-BR" strike="noStrike" noProof="1"/>
          </a:p>
        </p:txBody>
      </p:sp>
      <p:sp>
        <p:nvSpPr>
          <p:cNvPr id="3" name="Espaço Reservado para Imagem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pt-BR" sz="3200" b="0" i="0" u="none" strike="noStrike" kern="1200" cap="none" spc="0" normalizeH="0" baseline="0" noProof="0">
              <a:ln>
                <a:noFill/>
              </a:ln>
              <a:solidFill>
                <a:schemeClr val="tx1"/>
              </a:solidFill>
              <a:effectLst/>
              <a:uLnTx/>
              <a:uFillTx/>
              <a:latin typeface="+mn-lt"/>
              <a:ea typeface="+mn-ea"/>
              <a:cs typeface="+mn-cs"/>
            </a:endParaRPr>
          </a:p>
        </p:txBody>
      </p:sp>
      <p:sp>
        <p:nvSpPr>
          <p:cNvPr id="4" name="Espaço Reservado para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pt-BR" strike="noStrike" noProof="1" smtClean="0"/>
              <a:t>Clique para editar o texto mestre</a:t>
            </a:r>
          </a:p>
        </p:txBody>
      </p:sp>
      <p:sp>
        <p:nvSpPr>
          <p:cNvPr id="5" name="Date Placeholder 4"/>
          <p:cNvSpPr>
            <a:spLocks noGrp="1"/>
          </p:cNvSpPr>
          <p:nvPr>
            <p:ph type="dt" sz="half" idx="10"/>
          </p:nvPr>
        </p:nvSpPr>
        <p:spPr/>
        <p:txBody>
          <a:bodyP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6" name="Footer Placeholder 5"/>
          <p:cNvSpPr>
            <a:spLocks noGrp="1"/>
          </p:cNvSpPr>
          <p:nvPr>
            <p:ph type="ftr" sz="quarter" idx="11"/>
          </p:nvPr>
        </p:nvSpPr>
        <p:spPr/>
        <p:txBody>
          <a:bodyPr/>
          <a:lstStyle/>
          <a:p>
            <a:pPr lvl="0" algn="ctr" eaLnBrk="1" fontAlgn="base" hangingPunct="1"/>
            <a:endParaRPr sz="1200" strike="noStrike" noProof="1">
              <a:solidFill>
                <a:srgbClr val="898989"/>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3A3A3"/>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a:xfrm>
            <a:off x="838200" y="365125"/>
            <a:ext cx="10515600" cy="1325563"/>
          </a:xfrm>
          <a:prstGeom prst="rect">
            <a:avLst/>
          </a:prstGeom>
          <a:noFill/>
          <a:ln w="9525">
            <a:noFill/>
            <a:miter/>
          </a:ln>
        </p:spPr>
        <p:txBody>
          <a:bodyPr anchor="ctr"/>
          <a:lstStyle/>
          <a:p>
            <a:pPr lvl="0"/>
            <a:r>
              <a:rPr lang="pt-BR" altLang="pt-BR" dirty="0"/>
              <a:t>Clique para editar o título mestre</a:t>
            </a:r>
          </a:p>
        </p:txBody>
      </p:sp>
      <p:sp>
        <p:nvSpPr>
          <p:cNvPr id="1027" name="Espaço Reservado para Texto 2"/>
          <p:cNvSpPr>
            <a:spLocks noGrp="1"/>
          </p:cNvSpPr>
          <p:nvPr>
            <p:ph type="body"/>
          </p:nvPr>
        </p:nvSpPr>
        <p:spPr>
          <a:xfrm>
            <a:off x="838200" y="1825625"/>
            <a:ext cx="10515600" cy="4351338"/>
          </a:xfrm>
          <a:prstGeom prst="rect">
            <a:avLst/>
          </a:prstGeom>
          <a:noFill/>
          <a:ln w="9525">
            <a:noFill/>
            <a:miter/>
          </a:ln>
        </p:spPr>
        <p:txBody>
          <a:bodyPr anchor="t"/>
          <a:lstStyle/>
          <a:p>
            <a:pPr lvl="0"/>
            <a:r>
              <a:rPr lang="pt-BR" altLang="pt-BR" dirty="0"/>
              <a:t>Clique para editar o texto mestre</a:t>
            </a:r>
          </a:p>
          <a:p>
            <a:pPr lvl="1" indent="-228600"/>
            <a:r>
              <a:rPr lang="pt-BR" altLang="pt-BR" dirty="0"/>
              <a:t>Segundo nível</a:t>
            </a:r>
          </a:p>
          <a:p>
            <a:pPr lvl="2" indent="-228600"/>
            <a:r>
              <a:rPr lang="pt-BR" altLang="pt-BR" dirty="0"/>
              <a:t>Terceiro nível</a:t>
            </a:r>
          </a:p>
          <a:p>
            <a:pPr lvl="3" indent="-228600"/>
            <a:r>
              <a:rPr lang="pt-BR" altLang="pt-BR" dirty="0"/>
              <a:t>Quarto nível</a:t>
            </a:r>
          </a:p>
          <a:p>
            <a:pPr lvl="4" indent="-228600"/>
            <a:r>
              <a:rPr lang="pt-BR" altLang="pt-BR" dirty="0"/>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defRPr>
      </a:lvl2pPr>
      <a:lvl3pPr algn="l" rtl="0" eaLnBrk="0" fontAlgn="base" hangingPunct="0">
        <a:lnSpc>
          <a:spcPct val="90000"/>
        </a:lnSpc>
        <a:spcBef>
          <a:spcPct val="0"/>
        </a:spcBef>
        <a:spcAft>
          <a:spcPct val="0"/>
        </a:spcAft>
        <a:defRPr sz="4400">
          <a:solidFill>
            <a:schemeClr val="tx1"/>
          </a:solidFill>
          <a:latin typeface="Calibri Light" panose="020F0302020204030204"/>
        </a:defRPr>
      </a:lvl3pPr>
      <a:lvl4pPr algn="l" rtl="0" eaLnBrk="0" fontAlgn="base" hangingPunct="0">
        <a:lnSpc>
          <a:spcPct val="90000"/>
        </a:lnSpc>
        <a:spcBef>
          <a:spcPct val="0"/>
        </a:spcBef>
        <a:spcAft>
          <a:spcPct val="0"/>
        </a:spcAft>
        <a:defRPr sz="4400">
          <a:solidFill>
            <a:schemeClr val="tx1"/>
          </a:solidFill>
          <a:latin typeface="Calibri Light" panose="020F0302020204030204"/>
        </a:defRPr>
      </a:lvl4pPr>
      <a:lvl5pPr algn="l" rtl="0" eaLnBrk="0" fontAlgn="base" hangingPunct="0">
        <a:lnSpc>
          <a:spcPct val="90000"/>
        </a:lnSpc>
        <a:spcBef>
          <a:spcPct val="0"/>
        </a:spcBef>
        <a:spcAft>
          <a:spcPct val="0"/>
        </a:spcAft>
        <a:defRPr sz="4400">
          <a:solidFill>
            <a:schemeClr val="tx1"/>
          </a:solidFill>
          <a:latin typeface="Calibri Light" panose="020F0302020204030204"/>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3A3A3"/>
        </a:solidFill>
        <a:effectLst/>
      </p:bgPr>
    </p:bg>
    <p:spTree>
      <p:nvGrpSpPr>
        <p:cNvPr id="1" name=""/>
        <p:cNvGrpSpPr/>
        <p:nvPr/>
      </p:nvGrpSpPr>
      <p:grpSpPr>
        <a:xfrm>
          <a:off x="0" y="0"/>
          <a:ext cx="0" cy="0"/>
          <a:chOff x="0" y="0"/>
          <a:chExt cx="0" cy="0"/>
        </a:xfrm>
      </p:grpSpPr>
      <p:sp>
        <p:nvSpPr>
          <p:cNvPr id="2050" name="Espaço Reservado para Título 1"/>
          <p:cNvSpPr>
            <a:spLocks noGrp="1"/>
          </p:cNvSpPr>
          <p:nvPr>
            <p:ph type="title"/>
          </p:nvPr>
        </p:nvSpPr>
        <p:spPr>
          <a:xfrm>
            <a:off x="838200" y="365125"/>
            <a:ext cx="10515600" cy="1325563"/>
          </a:xfrm>
          <a:prstGeom prst="rect">
            <a:avLst/>
          </a:prstGeom>
          <a:noFill/>
          <a:ln w="9525">
            <a:noFill/>
            <a:miter/>
          </a:ln>
        </p:spPr>
        <p:txBody>
          <a:bodyPr anchor="ctr"/>
          <a:lstStyle/>
          <a:p>
            <a:pPr lvl="0"/>
            <a:r>
              <a:rPr lang="pt-BR" altLang="pt-BR" dirty="0"/>
              <a:t>Clique para editar o título mestre</a:t>
            </a:r>
          </a:p>
        </p:txBody>
      </p:sp>
      <p:sp>
        <p:nvSpPr>
          <p:cNvPr id="2051" name="Espaço Reservado para Texto 2"/>
          <p:cNvSpPr>
            <a:spLocks noGrp="1"/>
          </p:cNvSpPr>
          <p:nvPr>
            <p:ph type="body"/>
          </p:nvPr>
        </p:nvSpPr>
        <p:spPr>
          <a:xfrm>
            <a:off x="838200" y="1825625"/>
            <a:ext cx="10515600" cy="4351338"/>
          </a:xfrm>
          <a:prstGeom prst="rect">
            <a:avLst/>
          </a:prstGeom>
          <a:noFill/>
          <a:ln w="9525">
            <a:noFill/>
            <a:miter/>
          </a:ln>
        </p:spPr>
        <p:txBody>
          <a:bodyPr anchor="t"/>
          <a:lstStyle/>
          <a:p>
            <a:pPr lvl="0"/>
            <a:r>
              <a:rPr lang="pt-BR" altLang="pt-BR" dirty="0"/>
              <a:t>Clique para editar o texto mestre</a:t>
            </a:r>
          </a:p>
          <a:p>
            <a:pPr lvl="1" indent="-228600"/>
            <a:r>
              <a:rPr lang="pt-BR" altLang="pt-BR" dirty="0"/>
              <a:t>Segundo nível</a:t>
            </a:r>
          </a:p>
          <a:p>
            <a:pPr lvl="2" indent="-228600"/>
            <a:r>
              <a:rPr lang="pt-BR" altLang="pt-BR" dirty="0"/>
              <a:t>Terceiro nível</a:t>
            </a:r>
          </a:p>
          <a:p>
            <a:pPr lvl="3" indent="-228600"/>
            <a:r>
              <a:rPr lang="pt-BR" altLang="pt-BR" dirty="0"/>
              <a:t>Quarto nível</a:t>
            </a:r>
          </a:p>
          <a:p>
            <a:pPr lvl="4" indent="-228600"/>
            <a:r>
              <a:rPr lang="pt-BR" altLang="pt-BR" dirty="0"/>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lvl="0" eaLnBrk="1" fontAlgn="base" hangingPunct="1"/>
            <a:endParaRPr lang="pt-BR" altLang="en-US" sz="1200" strike="noStrike" noProof="1">
              <a:solidFill>
                <a:srgbClr val="898989"/>
              </a:solidFill>
              <a:latin typeface="Calibri" panose="020F0502020204030204" pitchFamily="34" charset="0"/>
              <a:ea typeface="Arial" panose="020B0604020202020204" pitchFamily="34" charset="0"/>
              <a:cs typeface="+mn-ea"/>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lvl="0" algn="ctr" eaLnBrk="1" fontAlgn="base" hangingPunct="1"/>
            <a:endParaRPr sz="1200" strike="noStrike" noProof="1">
              <a:solidFill>
                <a:srgbClr val="898989"/>
              </a:solidFill>
              <a:latin typeface="Calibri" panose="020F0502020204030204" pitchFamily="34" charset="0"/>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‹nº›</a:t>
            </a:fld>
            <a:endParaRPr lang="pt-BR" sz="1200" strike="noStrike" noProof="1">
              <a:solidFill>
                <a:srgbClr val="898989"/>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defRPr>
      </a:lvl2pPr>
      <a:lvl3pPr algn="l" rtl="0" eaLnBrk="0" fontAlgn="base" hangingPunct="0">
        <a:lnSpc>
          <a:spcPct val="90000"/>
        </a:lnSpc>
        <a:spcBef>
          <a:spcPct val="0"/>
        </a:spcBef>
        <a:spcAft>
          <a:spcPct val="0"/>
        </a:spcAft>
        <a:defRPr sz="4400">
          <a:solidFill>
            <a:schemeClr val="tx1"/>
          </a:solidFill>
          <a:latin typeface="Calibri Light" panose="020F0302020204030204"/>
        </a:defRPr>
      </a:lvl3pPr>
      <a:lvl4pPr algn="l" rtl="0" eaLnBrk="0" fontAlgn="base" hangingPunct="0">
        <a:lnSpc>
          <a:spcPct val="90000"/>
        </a:lnSpc>
        <a:spcBef>
          <a:spcPct val="0"/>
        </a:spcBef>
        <a:spcAft>
          <a:spcPct val="0"/>
        </a:spcAft>
        <a:defRPr sz="4400">
          <a:solidFill>
            <a:schemeClr val="tx1"/>
          </a:solidFill>
          <a:latin typeface="Calibri Light" panose="020F0302020204030204"/>
        </a:defRPr>
      </a:lvl4pPr>
      <a:lvl5pPr algn="l" rtl="0" eaLnBrk="0" fontAlgn="base" hangingPunct="0">
        <a:lnSpc>
          <a:spcPct val="90000"/>
        </a:lnSpc>
        <a:spcBef>
          <a:spcPct val="0"/>
        </a:spcBef>
        <a:spcAft>
          <a:spcPct val="0"/>
        </a:spcAft>
        <a:defRPr sz="4400">
          <a:solidFill>
            <a:schemeClr val="tx1"/>
          </a:solidFill>
          <a:latin typeface="Calibri Light" panose="020F0302020204030204"/>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gagnoel@gmail.com"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6.GIF"/></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13.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bfte.org.b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eurofinsdiscoveryservices.com/services/in-vitro-assays/gpcrs/binding/"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image" Target="../media/image59.png"/><Relationship Id="rId4" Type="http://schemas.openxmlformats.org/officeDocument/2006/relationships/image" Target="../media/image58.wmf"/></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wmf"/></Relationships>
</file>

<file path=ppt/slides/_rels/slide4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hyperlink" Target="http://www.sbfte.com.or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4.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7"/>
          <p:cNvSpPr txBox="1"/>
          <p:nvPr/>
        </p:nvSpPr>
        <p:spPr>
          <a:xfrm>
            <a:off x="6003925" y="6518275"/>
            <a:ext cx="184150" cy="457200"/>
          </a:xfrm>
          <a:prstGeom prst="rect">
            <a:avLst/>
          </a:prstGeom>
          <a:noFill/>
          <a:ln w="9525">
            <a:noFill/>
            <a:miter/>
          </a:ln>
        </p:spPr>
        <p:txBody>
          <a:bodyPr wrap="none" anchor="t">
            <a:spAutoFit/>
          </a:bodyPr>
          <a:lstStyle/>
          <a:p>
            <a:pPr lvl="0">
              <a:buFont typeface="Arial" panose="020B0604020202020204" pitchFamily="34" charset="0"/>
              <a:buNone/>
            </a:pPr>
            <a:endParaRPr lang="en-US" altLang="pt-BR" sz="2400" dirty="0">
              <a:latin typeface="Times New Roman" panose="02020603050405020304" pitchFamily="18" charset="0"/>
              <a:ea typeface="Arial" panose="020B0604020202020204" pitchFamily="34" charset="0"/>
            </a:endParaRPr>
          </a:p>
        </p:txBody>
      </p:sp>
      <p:sp>
        <p:nvSpPr>
          <p:cNvPr id="3077" name="Retângulo 10"/>
          <p:cNvSpPr>
            <a:spLocks noChangeArrowheads="1"/>
          </p:cNvSpPr>
          <p:nvPr/>
        </p:nvSpPr>
        <p:spPr bwMode="auto">
          <a:xfrm>
            <a:off x="2579427" y="3941436"/>
            <a:ext cx="727425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eaLnBrk="1" fontAlgn="base" hangingPunct="1">
              <a:lnSpc>
                <a:spcPct val="150000"/>
              </a:lnSpc>
            </a:pPr>
            <a:r>
              <a:rPr sz="2800" b="1" i="1" strike="noStrike" noProof="1">
                <a:solidFill>
                  <a:schemeClr val="bg2"/>
                </a:solidFill>
                <a:latin typeface="Arial" panose="020B0604020202020204" pitchFamily="34" charset="0"/>
                <a:ea typeface="Arial" panose="020B0604020202020204" pitchFamily="34" charset="0"/>
                <a:cs typeface="+mn-ea"/>
              </a:rPr>
              <a:t>François </a:t>
            </a:r>
            <a:r>
              <a:rPr sz="2800" b="1" i="1" strike="noStrike" noProof="1" smtClean="0">
                <a:solidFill>
                  <a:schemeClr val="bg2"/>
                </a:solidFill>
                <a:latin typeface="Arial" panose="020B0604020202020204" pitchFamily="34" charset="0"/>
                <a:ea typeface="Arial" panose="020B0604020202020204" pitchFamily="34" charset="0"/>
                <a:cs typeface="+mn-ea"/>
              </a:rPr>
              <a:t>Noël</a:t>
            </a:r>
            <a:endParaRPr lang="pt-BR" sz="2800" b="1" i="1" strike="noStrike" noProof="1" smtClean="0">
              <a:solidFill>
                <a:schemeClr val="bg2"/>
              </a:solidFill>
              <a:latin typeface="Arial" panose="020B0604020202020204" pitchFamily="34" charset="0"/>
              <a:ea typeface="Arial" panose="020B0604020202020204" pitchFamily="34" charset="0"/>
              <a:cs typeface="+mn-ea"/>
            </a:endParaRPr>
          </a:p>
          <a:p>
            <a:pPr algn="ctr">
              <a:lnSpc>
                <a:spcPct val="150000"/>
              </a:lnSpc>
            </a:pPr>
            <a:r>
              <a:rPr lang="en-US" sz="2800" dirty="0" smtClean="0">
                <a:cs typeface="Arial" panose="020B0604020202020204" pitchFamily="34" charset="0"/>
                <a:hlinkClick r:id="rId3"/>
              </a:rPr>
              <a:t>fgagnoel@gmail.com</a:t>
            </a:r>
            <a:endParaRPr lang="en-US" sz="2800" dirty="0" smtClean="0">
              <a:cs typeface="Arial" panose="020B0604020202020204" pitchFamily="34" charset="0"/>
            </a:endParaRPr>
          </a:p>
          <a:p>
            <a:pPr algn="ctr">
              <a:lnSpc>
                <a:spcPct val="150000"/>
              </a:lnSpc>
            </a:pPr>
            <a:endParaRPr lang="en-US" sz="2800" dirty="0">
              <a:cs typeface="Arial" panose="020B0604020202020204" pitchFamily="34" charset="0"/>
            </a:endParaRPr>
          </a:p>
          <a:p>
            <a:pPr lvl="0" algn="ctr" eaLnBrk="1" fontAlgn="base" hangingPunct="1">
              <a:lnSpc>
                <a:spcPct val="150000"/>
              </a:lnSpc>
            </a:pPr>
            <a:endParaRPr sz="2800" b="1" i="1" strike="noStrike" noProof="1">
              <a:solidFill>
                <a:schemeClr val="bg1"/>
              </a:solidFill>
              <a:effectLst>
                <a:outerShdw blurRad="38100" dist="38100" dir="2700000">
                  <a:srgbClr val="000000"/>
                </a:outerShdw>
              </a:effectLst>
              <a:ea typeface="Arial" panose="020B0604020202020204" pitchFamily="34" charset="0"/>
            </a:endParaRPr>
          </a:p>
        </p:txBody>
      </p:sp>
      <p:sp>
        <p:nvSpPr>
          <p:cNvPr id="17414" name="Text Box 7"/>
          <p:cNvSpPr txBox="1">
            <a:spLocks noChangeArrowheads="1"/>
          </p:cNvSpPr>
          <p:nvPr/>
        </p:nvSpPr>
        <p:spPr bwMode="auto">
          <a:xfrm>
            <a:off x="60325" y="178274"/>
            <a:ext cx="120713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4000" dirty="0" smtClean="0">
                <a:solidFill>
                  <a:srgbClr val="00FF00"/>
                </a:solidFill>
                <a:effectLst>
                  <a:outerShdw blurRad="38100" dist="38100" dir="2700000" algn="tl">
                    <a:srgbClr val="000000">
                      <a:alpha val="43137"/>
                    </a:srgbClr>
                  </a:outerShdw>
                </a:effectLst>
              </a:rPr>
              <a:t>D5. Aula final </a:t>
            </a:r>
          </a:p>
          <a:p>
            <a:pPr algn="ctr"/>
            <a:r>
              <a:rPr lang="pt-BR" sz="3200" dirty="0" smtClean="0">
                <a:solidFill>
                  <a:schemeClr val="bg1"/>
                </a:solidFill>
                <a:effectLst>
                  <a:outerShdw blurRad="38100" dist="38100" dir="2700000" algn="tl">
                    <a:srgbClr val="000000">
                      <a:alpha val="43137"/>
                    </a:srgbClr>
                  </a:outerShdw>
                </a:effectLst>
              </a:rPr>
              <a:t>(</a:t>
            </a:r>
            <a:r>
              <a:rPr lang="pt-BR" sz="3200" i="1" dirty="0" smtClean="0">
                <a:solidFill>
                  <a:schemeClr val="bg1"/>
                </a:solidFill>
                <a:effectLst>
                  <a:outerShdw blurRad="38100" dist="38100" dir="2700000" algn="tl">
                    <a:srgbClr val="000000">
                      <a:alpha val="43137"/>
                    </a:srgbClr>
                  </a:outerShdw>
                </a:effectLst>
              </a:rPr>
              <a:t>PPGFQM-UFRJ / 2021</a:t>
            </a:r>
            <a:r>
              <a:rPr lang="pt-BR" sz="3200" dirty="0" smtClean="0">
                <a:solidFill>
                  <a:schemeClr val="bg1"/>
                </a:solidFill>
                <a:effectLst>
                  <a:outerShdw blurRad="38100" dist="38100" dir="2700000" algn="tl">
                    <a:srgbClr val="000000">
                      <a:alpha val="43137"/>
                    </a:srgbClr>
                  </a:outerShdw>
                </a:effectLst>
              </a:rPr>
              <a:t>)</a:t>
            </a:r>
          </a:p>
          <a:p>
            <a:pPr algn="ctr"/>
            <a:endParaRPr lang="pt-BR" sz="2800" dirty="0">
              <a:solidFill>
                <a:schemeClr val="bg1"/>
              </a:solidFill>
              <a:effectLst>
                <a:outerShdw blurRad="38100" dist="38100" dir="2700000" algn="tl">
                  <a:srgbClr val="000000">
                    <a:alpha val="43137"/>
                  </a:srgbClr>
                </a:outerShdw>
              </a:effectLst>
            </a:endParaRPr>
          </a:p>
          <a:p>
            <a:pPr algn="ctr"/>
            <a:endParaRPr lang="pt-BR" sz="2800" dirty="0" smtClean="0">
              <a:solidFill>
                <a:schemeClr val="bg1"/>
              </a:solidFill>
              <a:effectLst>
                <a:outerShdw blurRad="38100" dist="38100" dir="2700000" algn="tl">
                  <a:srgbClr val="000000">
                    <a:alpha val="43137"/>
                  </a:srgbClr>
                </a:outerShdw>
              </a:effectLst>
            </a:endParaRPr>
          </a:p>
          <a:p>
            <a:pPr algn="ctr"/>
            <a:endParaRPr lang="pt-BR" sz="2800" dirty="0">
              <a:solidFill>
                <a:schemeClr val="bg1"/>
              </a:solidFill>
              <a:effectLst>
                <a:outerShdw blurRad="38100" dist="38100" dir="2700000" algn="tl">
                  <a:srgbClr val="000000">
                    <a:alpha val="43137"/>
                  </a:srgbClr>
                </a:outerShdw>
              </a:effectLst>
            </a:endParaRPr>
          </a:p>
          <a:p>
            <a:pPr algn="ctr"/>
            <a:r>
              <a:rPr lang="pt-BR" sz="3600" dirty="0" smtClean="0">
                <a:solidFill>
                  <a:schemeClr val="bg1"/>
                </a:solidFill>
                <a:effectLst>
                  <a:outerShdw blurRad="38100" dist="38100" dir="2700000" algn="tl">
                    <a:srgbClr val="000000">
                      <a:alpha val="43137"/>
                    </a:srgbClr>
                  </a:outerShdw>
                </a:effectLst>
              </a:rPr>
              <a:t>DESCOBERTA &amp; DESENVOLVIMENTO DE FÁRMACOS </a:t>
            </a:r>
            <a:endParaRPr lang="pt-BR" sz="3600" dirty="0" smtClean="0">
              <a:solidFill>
                <a:schemeClr val="bg1"/>
              </a:solidFill>
              <a:effectLst>
                <a:outerShdw blurRad="38100" dist="38100" dir="2700000" algn="tl">
                  <a:srgbClr val="000000">
                    <a:alpha val="43137"/>
                  </a:srgbClr>
                </a:outerShdw>
              </a:effectLst>
            </a:endParaRPr>
          </a:p>
        </p:txBody>
      </p:sp>
      <p:pic>
        <p:nvPicPr>
          <p:cNvPr id="11270" name="Imagem 3"/>
          <p:cNvPicPr>
            <a:picLocks noChangeAspect="1"/>
          </p:cNvPicPr>
          <p:nvPr/>
        </p:nvPicPr>
        <p:blipFill>
          <a:blip r:embed="rId4"/>
          <a:stretch>
            <a:fillRect/>
          </a:stretch>
        </p:blipFill>
        <p:spPr>
          <a:xfrm>
            <a:off x="10210800" y="5111750"/>
            <a:ext cx="2028825" cy="1746250"/>
          </a:xfrm>
          <a:prstGeom prst="rect">
            <a:avLst/>
          </a:prstGeom>
          <a:noFill/>
          <a:ln w="9525">
            <a:noFill/>
            <a:miter/>
          </a:ln>
        </p:spPr>
      </p:pic>
      <p:pic>
        <p:nvPicPr>
          <p:cNvPr id="17" name="Picture 5" descr="ufr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0" y="5134302"/>
            <a:ext cx="2271619" cy="17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ângulo 4"/>
          <p:cNvSpPr>
            <a:spLocks noChangeArrowheads="1"/>
          </p:cNvSpPr>
          <p:nvPr/>
        </p:nvSpPr>
        <p:spPr bwMode="auto">
          <a:xfrm>
            <a:off x="2285999" y="5915977"/>
            <a:ext cx="8115300" cy="830263"/>
          </a:xfrm>
          <a:prstGeom prst="rect">
            <a:avLst/>
          </a:prstGeom>
          <a:noFill/>
          <a:ln>
            <a:noFill/>
          </a:ln>
        </p:spPr>
        <p:txBody>
          <a:bodyPr>
            <a:spAutoFit/>
          </a:bodyPr>
          <a:lstStyle/>
          <a:p>
            <a:pPr algn="ctr">
              <a:defRPr/>
            </a:pPr>
            <a:r>
              <a:rPr lang="pt-BR" sz="2400" cap="small" dirty="0">
                <a:solidFill>
                  <a:schemeClr val="bg2">
                    <a:lumMod val="10000"/>
                  </a:schemeClr>
                </a:solidFill>
                <a:latin typeface="+mj-lt"/>
                <a:cs typeface="Times New Roman" panose="02020603050405020304" pitchFamily="18" charset="0"/>
              </a:rPr>
              <a:t>Laboratório de Farmacologia Bioquímica e Molecular</a:t>
            </a:r>
          </a:p>
          <a:p>
            <a:pPr algn="ctr">
              <a:defRPr/>
            </a:pPr>
            <a:r>
              <a:rPr lang="pt-BR" sz="2400" cap="small" dirty="0">
                <a:solidFill>
                  <a:schemeClr val="bg2">
                    <a:lumMod val="10000"/>
                  </a:schemeClr>
                </a:solidFill>
                <a:latin typeface="+mj-lt"/>
                <a:cs typeface="Times New Roman" panose="02020603050405020304" pitchFamily="18" charset="0"/>
              </a:rPr>
              <a:t>Instituto de Ciências </a:t>
            </a:r>
            <a:r>
              <a:rPr lang="pt-BR" sz="2400" cap="small" dirty="0" smtClean="0">
                <a:solidFill>
                  <a:schemeClr val="bg2">
                    <a:lumMod val="10000"/>
                  </a:schemeClr>
                </a:solidFill>
                <a:latin typeface="+mj-lt"/>
                <a:cs typeface="Times New Roman" panose="02020603050405020304" pitchFamily="18" charset="0"/>
              </a:rPr>
              <a:t>Biomédicas</a:t>
            </a:r>
            <a:endParaRPr lang="pt-BR" sz="2400" cap="small" dirty="0">
              <a:solidFill>
                <a:schemeClr val="bg2">
                  <a:lumMod val="10000"/>
                </a:schemeClr>
              </a:solidFill>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9" y="1234144"/>
            <a:ext cx="9453562" cy="533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30" y="57150"/>
            <a:ext cx="117570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9170648" y="6563443"/>
            <a:ext cx="3041217" cy="307777"/>
          </a:xfrm>
          <a:prstGeom prst="rect">
            <a:avLst/>
          </a:prstGeom>
          <a:noFill/>
        </p:spPr>
        <p:txBody>
          <a:bodyPr wrap="none" rtlCol="0">
            <a:spAutoFit/>
          </a:bodyPr>
          <a:lstStyle/>
          <a:p>
            <a:r>
              <a:rPr lang="pt-BR" sz="1400" i="1" dirty="0" err="1" smtClean="0">
                <a:latin typeface="Arial" panose="020B0604020202020204" pitchFamily="34" charset="0"/>
                <a:cs typeface="Arial" panose="020B0604020202020204" pitchFamily="34" charset="0"/>
              </a:rPr>
              <a:t>Emmerich</a:t>
            </a:r>
            <a:r>
              <a:rPr lang="pt-BR" sz="1400" i="1" dirty="0" smtClean="0">
                <a:latin typeface="Arial" panose="020B0604020202020204" pitchFamily="34" charset="0"/>
                <a:cs typeface="Arial" panose="020B0604020202020204" pitchFamily="34" charset="0"/>
              </a:rPr>
              <a:t> et al., NRDD 20:64, 2021</a:t>
            </a:r>
            <a:endParaRPr lang="en-US" sz="1400" i="1" dirty="0">
              <a:latin typeface="Arial" panose="020B0604020202020204" pitchFamily="34" charset="0"/>
              <a:cs typeface="Arial" panose="020B0604020202020204" pitchFamily="34" charset="0"/>
            </a:endParaRPr>
          </a:p>
        </p:txBody>
      </p:sp>
      <p:sp>
        <p:nvSpPr>
          <p:cNvPr id="7" name="CaixaDeTexto 6"/>
          <p:cNvSpPr txBox="1"/>
          <p:nvPr/>
        </p:nvSpPr>
        <p:spPr>
          <a:xfrm>
            <a:off x="493372" y="685473"/>
            <a:ext cx="11546227" cy="523220"/>
          </a:xfrm>
          <a:prstGeom prst="rect">
            <a:avLst/>
          </a:prstGeom>
          <a:noFill/>
        </p:spPr>
        <p:txBody>
          <a:bodyPr wrap="square" rtlCol="0">
            <a:spAutoFit/>
          </a:bodyPr>
          <a:lstStyle/>
          <a:p>
            <a:r>
              <a:rPr lang="pt-BR" sz="2800" dirty="0" smtClean="0">
                <a:solidFill>
                  <a:schemeClr val="bg1"/>
                </a:solidFill>
              </a:rPr>
              <a:t>GOT-IT: </a:t>
            </a:r>
            <a:r>
              <a:rPr lang="pt-BR" sz="2800" dirty="0" err="1" smtClean="0">
                <a:solidFill>
                  <a:schemeClr val="bg1"/>
                </a:solidFill>
              </a:rPr>
              <a:t>Guidelines</a:t>
            </a:r>
            <a:r>
              <a:rPr lang="pt-BR" sz="2800" dirty="0" smtClean="0">
                <a:solidFill>
                  <a:schemeClr val="bg1"/>
                </a:solidFill>
              </a:rPr>
              <a:t> </a:t>
            </a:r>
            <a:r>
              <a:rPr lang="pt-BR" sz="2800" dirty="0" err="1" smtClean="0">
                <a:solidFill>
                  <a:schemeClr val="bg1"/>
                </a:solidFill>
              </a:rPr>
              <a:t>On</a:t>
            </a:r>
            <a:r>
              <a:rPr lang="pt-BR" sz="2800" dirty="0" smtClean="0">
                <a:solidFill>
                  <a:schemeClr val="bg1"/>
                </a:solidFill>
              </a:rPr>
              <a:t> </a:t>
            </a:r>
            <a:r>
              <a:rPr lang="pt-BR" sz="2800" b="1" dirty="0" smtClean="0">
                <a:solidFill>
                  <a:schemeClr val="bg2"/>
                </a:solidFill>
              </a:rPr>
              <a:t>Target </a:t>
            </a:r>
            <a:r>
              <a:rPr lang="pt-BR" sz="2800" b="1" dirty="0" err="1" smtClean="0">
                <a:solidFill>
                  <a:schemeClr val="bg2"/>
                </a:solidFill>
              </a:rPr>
              <a:t>Assessment</a:t>
            </a:r>
            <a:r>
              <a:rPr lang="pt-BR" sz="2800" b="1" dirty="0" smtClean="0">
                <a:solidFill>
                  <a:schemeClr val="bg2"/>
                </a:solidFill>
              </a:rPr>
              <a:t> </a:t>
            </a:r>
            <a:r>
              <a:rPr lang="pt-BR" sz="2800" dirty="0" smtClean="0">
                <a:solidFill>
                  <a:schemeClr val="bg1"/>
                </a:solidFill>
              </a:rPr>
              <a:t>for </a:t>
            </a:r>
            <a:r>
              <a:rPr lang="pt-BR" sz="2800" dirty="0" err="1" smtClean="0">
                <a:solidFill>
                  <a:schemeClr val="bg1"/>
                </a:solidFill>
              </a:rPr>
              <a:t>Innovative</a:t>
            </a:r>
            <a:r>
              <a:rPr lang="pt-BR" sz="2800" dirty="0" smtClean="0">
                <a:solidFill>
                  <a:schemeClr val="bg1"/>
                </a:solidFill>
              </a:rPr>
              <a:t> </a:t>
            </a:r>
            <a:r>
              <a:rPr lang="pt-BR" sz="2800" dirty="0" err="1" smtClean="0">
                <a:solidFill>
                  <a:schemeClr val="bg1"/>
                </a:solidFill>
              </a:rPr>
              <a:t>Therapeutics</a:t>
            </a:r>
            <a:r>
              <a:rPr lang="pt-BR" sz="2800" dirty="0" smtClean="0">
                <a:solidFill>
                  <a:schemeClr val="bg1"/>
                </a:solidFill>
              </a:rPr>
              <a:t> </a:t>
            </a:r>
            <a:endParaRPr lang="pt-BR" sz="2800" dirty="0">
              <a:solidFill>
                <a:schemeClr val="bg1"/>
              </a:solidFill>
            </a:endParaRPr>
          </a:p>
        </p:txBody>
      </p:sp>
    </p:spTree>
    <p:extLst>
      <p:ext uri="{BB962C8B-B14F-4D97-AF65-F5344CB8AC3E}">
        <p14:creationId xmlns:p14="http://schemas.microsoft.com/office/powerpoint/2010/main" val="29937960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84" y="-10873"/>
            <a:ext cx="81194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ipse 3"/>
          <p:cNvSpPr/>
          <p:nvPr/>
        </p:nvSpPr>
        <p:spPr>
          <a:xfrm>
            <a:off x="557284" y="2647665"/>
            <a:ext cx="3332328" cy="586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ixaDeTexto 8"/>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cxnSp>
        <p:nvCxnSpPr>
          <p:cNvPr id="3" name="Conector reto 2"/>
          <p:cNvCxnSpPr/>
          <p:nvPr/>
        </p:nvCxnSpPr>
        <p:spPr>
          <a:xfrm>
            <a:off x="4616988" y="4176215"/>
            <a:ext cx="937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100</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61062" y="141364"/>
            <a:ext cx="7520007" cy="646331"/>
          </a:xfrm>
          <a:prstGeom prst="rect">
            <a:avLst/>
          </a:prstGeom>
          <a:noFill/>
        </p:spPr>
        <p:txBody>
          <a:bodyPr wrap="none" rtlCol="0">
            <a:spAutoFit/>
          </a:bodyPr>
          <a:lstStyle/>
          <a:p>
            <a:r>
              <a:rPr lang="pt-BR" sz="3600" dirty="0" smtClean="0">
                <a:solidFill>
                  <a:schemeClr val="bg2"/>
                </a:solidFill>
              </a:rPr>
              <a:t>SEGURANÇA: critérios importantes</a:t>
            </a:r>
            <a:endParaRPr lang="en-US" sz="3600" dirty="0">
              <a:solidFill>
                <a:schemeClr val="bg2"/>
              </a:solidFill>
            </a:endParaRPr>
          </a:p>
        </p:txBody>
      </p:sp>
      <p:sp>
        <p:nvSpPr>
          <p:cNvPr id="3" name="CaixaDeTexto 2"/>
          <p:cNvSpPr txBox="1"/>
          <p:nvPr/>
        </p:nvSpPr>
        <p:spPr>
          <a:xfrm>
            <a:off x="1255594" y="2156346"/>
            <a:ext cx="7102201" cy="2217082"/>
          </a:xfrm>
          <a:prstGeom prst="rect">
            <a:avLst/>
          </a:prstGeom>
          <a:noFill/>
        </p:spPr>
        <p:txBody>
          <a:bodyPr wrap="none" rtlCol="0">
            <a:spAutoFit/>
          </a:bodyPr>
          <a:lstStyle/>
          <a:p>
            <a:pPr>
              <a:lnSpc>
                <a:spcPct val="150000"/>
              </a:lnSpc>
            </a:pPr>
            <a:r>
              <a:rPr lang="pt-BR" sz="3200" dirty="0" smtClean="0">
                <a:solidFill>
                  <a:schemeClr val="bg1"/>
                </a:solidFill>
              </a:rPr>
              <a:t>SEVERITY </a:t>
            </a:r>
            <a:r>
              <a:rPr lang="pt-BR" sz="3200" dirty="0" smtClean="0"/>
              <a:t>(Gravidade)</a:t>
            </a:r>
          </a:p>
          <a:p>
            <a:pPr>
              <a:lnSpc>
                <a:spcPct val="150000"/>
              </a:lnSpc>
            </a:pPr>
            <a:r>
              <a:rPr lang="pt-BR" sz="3200" dirty="0" smtClean="0">
                <a:solidFill>
                  <a:schemeClr val="bg1"/>
                </a:solidFill>
              </a:rPr>
              <a:t>REVERSIBILITY </a:t>
            </a:r>
            <a:r>
              <a:rPr lang="pt-BR" sz="3200" dirty="0" smtClean="0"/>
              <a:t>(Reversibilidade)</a:t>
            </a:r>
          </a:p>
          <a:p>
            <a:pPr>
              <a:lnSpc>
                <a:spcPct val="150000"/>
              </a:lnSpc>
            </a:pPr>
            <a:r>
              <a:rPr lang="pt-BR" sz="3200" dirty="0" smtClean="0">
                <a:solidFill>
                  <a:schemeClr val="bg1"/>
                </a:solidFill>
              </a:rPr>
              <a:t>PREDICTIBILITY </a:t>
            </a:r>
            <a:r>
              <a:rPr lang="pt-BR" sz="3200" dirty="0" smtClean="0"/>
              <a:t>(dose-dependência)</a:t>
            </a:r>
            <a:endParaRPr lang="en-US" sz="3200"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101</a:t>
            </a:fld>
            <a:endParaRPr lang="pt-BR" sz="1200" strike="noStrike" noProof="1">
              <a:solidFill>
                <a:srgbClr val="898989"/>
              </a:solidFill>
              <a:latin typeface="Calibri" panose="020F0502020204030204" pitchFamily="34" charset="0"/>
            </a:endParaRPr>
          </a:p>
        </p:txBody>
      </p:sp>
      <p:sp>
        <p:nvSpPr>
          <p:cNvPr id="5" name="Retângulo 4"/>
          <p:cNvSpPr/>
          <p:nvPr/>
        </p:nvSpPr>
        <p:spPr>
          <a:xfrm>
            <a:off x="603996" y="5396877"/>
            <a:ext cx="10506636" cy="1077218"/>
          </a:xfrm>
          <a:prstGeom prst="rect">
            <a:avLst/>
          </a:prstGeom>
        </p:spPr>
        <p:txBody>
          <a:bodyPr wrap="square">
            <a:spAutoFit/>
          </a:bodyPr>
          <a:lstStyle/>
          <a:p>
            <a:r>
              <a:rPr lang="pt-BR" sz="3200" dirty="0" smtClean="0">
                <a:solidFill>
                  <a:schemeClr val="bg2"/>
                </a:solidFill>
              </a:rPr>
              <a:t>!! O nível </a:t>
            </a:r>
            <a:r>
              <a:rPr lang="pt-BR" sz="3200" dirty="0">
                <a:solidFill>
                  <a:schemeClr val="bg2"/>
                </a:solidFill>
              </a:rPr>
              <a:t>de exigência depende muito do tipo de doença </a:t>
            </a:r>
            <a:endParaRPr lang="pt-BR" sz="3200" dirty="0" smtClean="0">
              <a:solidFill>
                <a:schemeClr val="bg2"/>
              </a:solidFill>
            </a:endParaRPr>
          </a:p>
          <a:p>
            <a:r>
              <a:rPr lang="pt-BR" sz="3200" dirty="0"/>
              <a:t>	</a:t>
            </a:r>
            <a:r>
              <a:rPr lang="pt-BR" sz="3200" dirty="0" smtClean="0"/>
              <a:t>(</a:t>
            </a:r>
            <a:r>
              <a:rPr lang="pt-BR" sz="3200" i="1" dirty="0" err="1"/>
              <a:t>ex</a:t>
            </a:r>
            <a:r>
              <a:rPr lang="pt-BR" sz="3200" i="1" dirty="0"/>
              <a:t>: câncer </a:t>
            </a:r>
            <a:r>
              <a:rPr lang="pt-BR" sz="3200" i="1" dirty="0" err="1"/>
              <a:t>vs</a:t>
            </a:r>
            <a:r>
              <a:rPr lang="pt-BR" sz="3200" i="1" dirty="0"/>
              <a:t> aterosclerose</a:t>
            </a:r>
            <a:r>
              <a:rPr lang="pt-BR" sz="3200" dirty="0"/>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7897090" cy="689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ipse 7"/>
          <p:cNvSpPr/>
          <p:nvPr/>
        </p:nvSpPr>
        <p:spPr>
          <a:xfrm>
            <a:off x="40941" y="805214"/>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p:cNvSpPr/>
          <p:nvPr/>
        </p:nvSpPr>
        <p:spPr>
          <a:xfrm>
            <a:off x="43213" y="2104046"/>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p:cNvSpPr/>
          <p:nvPr/>
        </p:nvSpPr>
        <p:spPr>
          <a:xfrm>
            <a:off x="43213" y="5613796"/>
            <a:ext cx="1444393" cy="459457"/>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2" name="CaixaDeTexto 1"/>
          <p:cNvSpPr txBox="1"/>
          <p:nvPr/>
        </p:nvSpPr>
        <p:spPr>
          <a:xfrm>
            <a:off x="7992340" y="244327"/>
            <a:ext cx="4057521" cy="584775"/>
          </a:xfrm>
          <a:prstGeom prst="rect">
            <a:avLst/>
          </a:prstGeom>
          <a:noFill/>
        </p:spPr>
        <p:txBody>
          <a:bodyPr wrap="none" rtlCol="0">
            <a:spAutoFit/>
          </a:bodyPr>
          <a:lstStyle/>
          <a:p>
            <a:r>
              <a:rPr lang="pt-BR" sz="3200" i="1" dirty="0" err="1" smtClean="0">
                <a:solidFill>
                  <a:schemeClr val="bg2"/>
                </a:solidFill>
              </a:rPr>
              <a:t>Mainly</a:t>
            </a:r>
            <a:r>
              <a:rPr lang="pt-BR" sz="3200" i="1" dirty="0" smtClean="0">
                <a:solidFill>
                  <a:schemeClr val="bg2"/>
                </a:solidFill>
              </a:rPr>
              <a:t> In vivo </a:t>
            </a:r>
            <a:r>
              <a:rPr lang="pt-BR" sz="3200" i="1" dirty="0" err="1" smtClean="0">
                <a:solidFill>
                  <a:schemeClr val="bg2"/>
                </a:solidFill>
              </a:rPr>
              <a:t>assays</a:t>
            </a:r>
            <a:endParaRPr lang="en-US" sz="3200" i="1" dirty="0">
              <a:solidFill>
                <a:schemeClr val="bg2"/>
              </a:solidFill>
            </a:endParaRPr>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7897090" cy="689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ipse 7"/>
          <p:cNvSpPr/>
          <p:nvPr/>
        </p:nvSpPr>
        <p:spPr>
          <a:xfrm>
            <a:off x="40941" y="805214"/>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p:cNvSpPr/>
          <p:nvPr/>
        </p:nvSpPr>
        <p:spPr>
          <a:xfrm>
            <a:off x="43213" y="2104046"/>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p:cNvSpPr/>
          <p:nvPr/>
        </p:nvSpPr>
        <p:spPr>
          <a:xfrm>
            <a:off x="43213" y="5613796"/>
            <a:ext cx="1444393" cy="459457"/>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10" name="Retângulo 9"/>
          <p:cNvSpPr/>
          <p:nvPr/>
        </p:nvSpPr>
        <p:spPr>
          <a:xfrm>
            <a:off x="3452884" y="1951630"/>
            <a:ext cx="805217" cy="30254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http://www.ibiscanada.com/DSIsystem_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400" y="2404300"/>
            <a:ext cx="4098717" cy="306989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
            <a:ext cx="7897090" cy="689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ector reto 3"/>
          <p:cNvCxnSpPr/>
          <p:nvPr/>
        </p:nvCxnSpPr>
        <p:spPr>
          <a:xfrm>
            <a:off x="109181" y="2565779"/>
            <a:ext cx="696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3466531" y="2402006"/>
            <a:ext cx="1651379" cy="518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ector reto 6"/>
          <p:cNvCxnSpPr/>
          <p:nvPr/>
        </p:nvCxnSpPr>
        <p:spPr>
          <a:xfrm>
            <a:off x="109181" y="2920621"/>
            <a:ext cx="12419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40941" y="805214"/>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p:cNvSpPr/>
          <p:nvPr/>
        </p:nvSpPr>
        <p:spPr>
          <a:xfrm>
            <a:off x="43213" y="2104046"/>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p:cNvSpPr/>
          <p:nvPr/>
        </p:nvSpPr>
        <p:spPr>
          <a:xfrm>
            <a:off x="43213" y="5613796"/>
            <a:ext cx="1444393" cy="459457"/>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9" name="Retângulo 8"/>
          <p:cNvSpPr/>
          <p:nvPr/>
        </p:nvSpPr>
        <p:spPr>
          <a:xfrm>
            <a:off x="3466531" y="3248167"/>
            <a:ext cx="709684" cy="19758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Resultado de imagem para rota 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627" y="1337481"/>
            <a:ext cx="4047297" cy="22766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m para rota 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683" y="3957845"/>
            <a:ext cx="4089183" cy="1314751"/>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104</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804546" y="6488668"/>
            <a:ext cx="6387454" cy="369332"/>
          </a:xfrm>
          <a:prstGeom prst="rect">
            <a:avLst/>
          </a:prstGeom>
          <a:noFill/>
        </p:spPr>
        <p:txBody>
          <a:bodyPr wrap="none" rtlCol="0">
            <a:spAutoFit/>
          </a:bodyPr>
          <a:lstStyle/>
          <a:p>
            <a:r>
              <a:rPr lang="pt-BR" i="1" dirty="0" err="1" smtClean="0"/>
              <a:t>Hamdam</a:t>
            </a:r>
            <a:r>
              <a:rPr lang="pt-BR" i="1" dirty="0" smtClean="0"/>
              <a:t> et al. </a:t>
            </a:r>
            <a:r>
              <a:rPr lang="pt-BR" i="1" dirty="0" err="1" smtClean="0"/>
              <a:t>Toxicol</a:t>
            </a:r>
            <a:r>
              <a:rPr lang="pt-BR" i="1" dirty="0" smtClean="0"/>
              <a:t>. </a:t>
            </a:r>
            <a:r>
              <a:rPr lang="pt-BR" i="1" dirty="0" err="1" smtClean="0"/>
              <a:t>Appl</a:t>
            </a:r>
            <a:r>
              <a:rPr lang="pt-BR" i="1" dirty="0" smtClean="0"/>
              <a:t>. </a:t>
            </a:r>
            <a:r>
              <a:rPr lang="pt-BR" i="1" dirty="0" err="1" smtClean="0"/>
              <a:t>Pharmacol</a:t>
            </a:r>
            <a:r>
              <a:rPr lang="pt-BR" i="1" dirty="0" smtClean="0"/>
              <a:t>. 273: 229-241, 2013</a:t>
            </a:r>
            <a:endParaRPr lang="en-US" i="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80" y="1103391"/>
            <a:ext cx="11676184" cy="528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93569" y="-75305"/>
            <a:ext cx="11562909" cy="1138773"/>
          </a:xfrm>
          <a:prstGeom prst="rect">
            <a:avLst/>
          </a:prstGeom>
          <a:noFill/>
        </p:spPr>
        <p:txBody>
          <a:bodyPr wrap="none" rtlCol="0">
            <a:spAutoFit/>
          </a:bodyPr>
          <a:lstStyle/>
          <a:p>
            <a:r>
              <a:rPr lang="pt-BR" sz="3600" dirty="0" smtClean="0">
                <a:solidFill>
                  <a:schemeClr val="bg2"/>
                </a:solidFill>
              </a:rPr>
              <a:t>Teste de Irwin </a:t>
            </a:r>
            <a:r>
              <a:rPr lang="pt-BR" sz="3200" dirty="0" smtClean="0">
                <a:solidFill>
                  <a:schemeClr val="bg1"/>
                </a:solidFill>
              </a:rPr>
              <a:t>modificado &amp; bateria de observação funcional:</a:t>
            </a:r>
          </a:p>
          <a:p>
            <a:pPr algn="ctr"/>
            <a:r>
              <a:rPr lang="pt-BR" sz="3200" dirty="0">
                <a:solidFill>
                  <a:schemeClr val="bg1"/>
                </a:solidFill>
              </a:rPr>
              <a:t>p</a:t>
            </a:r>
            <a:r>
              <a:rPr lang="pt-BR" sz="3200" dirty="0" smtClean="0">
                <a:solidFill>
                  <a:schemeClr val="bg1"/>
                </a:solidFill>
              </a:rPr>
              <a:t>arâmetros avaliados</a:t>
            </a:r>
            <a:endParaRPr lang="en-US" sz="3200" dirty="0">
              <a:solidFill>
                <a:schemeClr val="bg1"/>
              </a:solidFill>
            </a:endParaRP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105</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7897090" cy="689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ipse 7"/>
          <p:cNvSpPr/>
          <p:nvPr/>
        </p:nvSpPr>
        <p:spPr>
          <a:xfrm>
            <a:off x="40941" y="805214"/>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p:cNvSpPr/>
          <p:nvPr/>
        </p:nvSpPr>
        <p:spPr>
          <a:xfrm>
            <a:off x="43213" y="2104046"/>
            <a:ext cx="1241947" cy="300254"/>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p:cNvSpPr/>
          <p:nvPr/>
        </p:nvSpPr>
        <p:spPr>
          <a:xfrm>
            <a:off x="43213" y="5613796"/>
            <a:ext cx="1444393" cy="459457"/>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p:cNvSpPr txBox="1"/>
          <p:nvPr/>
        </p:nvSpPr>
        <p:spPr>
          <a:xfrm>
            <a:off x="8200612" y="6342405"/>
            <a:ext cx="3850221" cy="307777"/>
          </a:xfrm>
          <a:prstGeom prst="rect">
            <a:avLst/>
          </a:prstGeom>
          <a:noFill/>
        </p:spPr>
        <p:txBody>
          <a:bodyPr wrap="none" rtlCol="0">
            <a:spAutoFit/>
          </a:bodyPr>
          <a:lstStyle/>
          <a:p>
            <a:r>
              <a:rPr lang="pt-BR" sz="1400" i="1" dirty="0" err="1" smtClean="0"/>
              <a:t>Hoymann</a:t>
            </a:r>
            <a:r>
              <a:rPr lang="pt-BR" sz="1400" i="1" dirty="0" smtClean="0"/>
              <a:t>, </a:t>
            </a:r>
            <a:r>
              <a:rPr lang="pt-BR" sz="1400" i="1" dirty="0" err="1" smtClean="0"/>
              <a:t>Frontiers</a:t>
            </a:r>
            <a:r>
              <a:rPr lang="pt-BR" sz="1400" i="1" dirty="0" smtClean="0"/>
              <a:t> </a:t>
            </a:r>
            <a:r>
              <a:rPr lang="pt-BR" sz="1400" i="1" dirty="0" err="1" smtClean="0"/>
              <a:t>Pharmacol</a:t>
            </a:r>
            <a:r>
              <a:rPr lang="pt-BR" sz="1400" i="1" dirty="0" smtClean="0"/>
              <a:t>. 3:  1-11, 2012</a:t>
            </a:r>
            <a:endParaRPr lang="en-US" sz="1400" i="1"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62" y="-32422"/>
            <a:ext cx="4091072" cy="363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445" y="3703833"/>
            <a:ext cx="2470553" cy="25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3446585" y="6073253"/>
            <a:ext cx="1266092" cy="269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106</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107</a:t>
            </a:fld>
            <a:endParaRPr lang="pt-BR" sz="1200" strike="noStrike" noProof="1">
              <a:solidFill>
                <a:srgbClr val="898989"/>
              </a:solidFill>
              <a:latin typeface="Calibri" panose="020F0502020204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21" y="721222"/>
            <a:ext cx="10689021" cy="549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108</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8" y="2273"/>
            <a:ext cx="12128950" cy="653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8576435" y="6605741"/>
            <a:ext cx="3716082" cy="307777"/>
          </a:xfrm>
          <a:prstGeom prst="rect">
            <a:avLst/>
          </a:prstGeom>
          <a:noFill/>
        </p:spPr>
        <p:txBody>
          <a:bodyPr wrap="none" rtlCol="0">
            <a:spAutoFit/>
          </a:bodyPr>
          <a:lstStyle/>
          <a:p>
            <a:r>
              <a:rPr lang="pt-BR" sz="1400" i="1" dirty="0" smtClean="0"/>
              <a:t>Braz. J. Med. Biol. Res. 49(12): e5646, 2016</a:t>
            </a:r>
            <a:endParaRPr lang="en-US" sz="1400" i="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109</a:t>
            </a:fld>
            <a:endParaRPr lang="pt-BR" sz="1200" strike="noStrike" noProof="1">
              <a:solidFill>
                <a:srgbClr val="898989"/>
              </a:solidFill>
              <a:latin typeface="Calibri" panose="020F0502020204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371"/>
            <a:ext cx="12192000" cy="529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238704" y="5927834"/>
            <a:ext cx="8624477" cy="523220"/>
          </a:xfrm>
          <a:prstGeom prst="rect">
            <a:avLst/>
          </a:prstGeom>
          <a:noFill/>
        </p:spPr>
        <p:txBody>
          <a:bodyPr wrap="none" rtlCol="0">
            <a:spAutoFit/>
          </a:bodyPr>
          <a:lstStyle/>
          <a:p>
            <a:r>
              <a:rPr lang="pt-BR" sz="2800" dirty="0" smtClean="0">
                <a:solidFill>
                  <a:srgbClr val="FFFFFF"/>
                </a:solidFill>
              </a:rPr>
              <a:t>Fonte interessante para diferentes </a:t>
            </a:r>
            <a:r>
              <a:rPr lang="pt-BR" sz="2800" dirty="0" err="1" smtClean="0">
                <a:solidFill>
                  <a:srgbClr val="FFFFFF"/>
                </a:solidFill>
              </a:rPr>
              <a:t>Guidelines</a:t>
            </a:r>
            <a:r>
              <a:rPr lang="pt-BR" sz="2800" dirty="0" smtClean="0">
                <a:solidFill>
                  <a:srgbClr val="FFFFFF"/>
                </a:solidFill>
              </a:rPr>
              <a:t> atuais </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1895475" y="15875"/>
            <a:ext cx="83503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buFontTx/>
              <a:buNone/>
            </a:pPr>
            <a:r>
              <a:rPr lang="pt-BR" altLang="en-US" sz="4000" b="1" dirty="0" smtClean="0">
                <a:solidFill>
                  <a:srgbClr val="66FF66"/>
                </a:solidFill>
                <a:effectLst>
                  <a:outerShdw blurRad="38100" dist="38100" dir="2700000" algn="tl">
                    <a:srgbClr val="000000">
                      <a:alpha val="43137"/>
                    </a:srgbClr>
                  </a:outerShdw>
                </a:effectLst>
                <a:latin typeface="Arial" pitchFamily="34" charset="0"/>
                <a:cs typeface="Arial" pitchFamily="34" charset="0"/>
              </a:rPr>
              <a:t>+ Problema de </a:t>
            </a:r>
            <a:r>
              <a:rPr lang="pt-BR" altLang="en-US" sz="4000" b="1" dirty="0" err="1" smtClean="0">
                <a:solidFill>
                  <a:srgbClr val="66FF66"/>
                </a:solidFill>
                <a:effectLst>
                  <a:outerShdw blurRad="38100" dist="38100" dir="2700000" algn="tl">
                    <a:srgbClr val="000000">
                      <a:alpha val="43137"/>
                    </a:srgbClr>
                  </a:outerShdw>
                </a:effectLst>
                <a:latin typeface="Arial" pitchFamily="34" charset="0"/>
                <a:cs typeface="Arial" pitchFamily="34" charset="0"/>
              </a:rPr>
              <a:t>translacionalidade</a:t>
            </a:r>
            <a:endParaRPr lang="pt-BR" altLang="en-US" sz="4000" b="1" dirty="0">
              <a:solidFill>
                <a:srgbClr val="66FF66"/>
              </a:solidFill>
              <a:effectLst>
                <a:outerShdw blurRad="38100" dist="38100" dir="2700000" algn="tl">
                  <a:srgbClr val="000000">
                    <a:alpha val="43137"/>
                  </a:srgbClr>
                </a:outerShdw>
              </a:effectLst>
              <a:latin typeface="Arial" pitchFamily="34" charset="0"/>
              <a:cs typeface="Arial" pitchFamily="34" charset="0"/>
            </a:endParaRPr>
          </a:p>
        </p:txBody>
      </p:sp>
      <p:pic>
        <p:nvPicPr>
          <p:cNvPr id="46083" name="Picture 4" descr="daVin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126" y="1157289"/>
            <a:ext cx="517794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4" y="1157288"/>
            <a:ext cx="5000625"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ector de seta reta 4"/>
          <p:cNvCxnSpPr/>
          <p:nvPr/>
        </p:nvCxnSpPr>
        <p:spPr>
          <a:xfrm>
            <a:off x="5457828" y="3302001"/>
            <a:ext cx="1246716" cy="0"/>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46086" name="CaixaDeTexto 1"/>
          <p:cNvSpPr txBox="1">
            <a:spLocks noChangeArrowheads="1"/>
          </p:cNvSpPr>
          <p:nvPr/>
        </p:nvSpPr>
        <p:spPr bwMode="auto">
          <a:xfrm>
            <a:off x="7900114" y="6380163"/>
            <a:ext cx="328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r>
              <a:rPr lang="pt-BR" i="1" dirty="0"/>
              <a:t>Homem </a:t>
            </a:r>
            <a:r>
              <a:rPr lang="pt-BR" i="1" dirty="0" err="1"/>
              <a:t>Vitruviano</a:t>
            </a:r>
            <a:r>
              <a:rPr lang="pt-BR" i="1" dirty="0"/>
              <a:t>, 1490</a:t>
            </a:r>
          </a:p>
        </p:txBody>
      </p:sp>
    </p:spTree>
    <p:extLst>
      <p:ext uri="{BB962C8B-B14F-4D97-AF65-F5344CB8AC3E}">
        <p14:creationId xmlns:p14="http://schemas.microsoft.com/office/powerpoint/2010/main" val="20618303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p:nvPr/>
        </p:nvSpPr>
        <p:spPr>
          <a:xfrm>
            <a:off x="9074150" y="6508029"/>
            <a:ext cx="3089275" cy="368300"/>
          </a:xfrm>
          <a:prstGeom prst="rect">
            <a:avLst/>
          </a:prstGeom>
          <a:noFill/>
          <a:ln w="12700">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1800" i="1" dirty="0">
                <a:ea typeface="Times New Roman" panose="02020603050405020304" pitchFamily="18" charset="0"/>
              </a:rPr>
              <a:t>CNS, Resolução N</a:t>
            </a:r>
            <a:r>
              <a:rPr lang="en-US" altLang="en-US" sz="1800" i="1" baseline="30000" dirty="0">
                <a:ea typeface="Times New Roman" panose="02020603050405020304" pitchFamily="18" charset="0"/>
              </a:rPr>
              <a:t>0 </a:t>
            </a:r>
            <a:r>
              <a:rPr lang="en-US" altLang="en-US" sz="1800" i="1" dirty="0">
                <a:ea typeface="Times New Roman" panose="02020603050405020304" pitchFamily="18" charset="0"/>
              </a:rPr>
              <a:t>251 de 1998</a:t>
            </a:r>
            <a:r>
              <a:rPr lang="pt-BR" altLang="en-US" sz="1600" i="1" dirty="0"/>
              <a:t> </a:t>
            </a:r>
          </a:p>
        </p:txBody>
      </p:sp>
      <p:sp>
        <p:nvSpPr>
          <p:cNvPr id="28675" name="Text Box 3"/>
          <p:cNvSpPr txBox="1"/>
          <p:nvPr/>
        </p:nvSpPr>
        <p:spPr>
          <a:xfrm>
            <a:off x="3124200" y="64471"/>
            <a:ext cx="6263446" cy="646331"/>
          </a:xfrm>
          <a:prstGeom prst="rect">
            <a:avLst/>
          </a:prstGeom>
          <a:noFill/>
          <a:ln w="9525">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600" dirty="0">
                <a:solidFill>
                  <a:schemeClr val="bg1"/>
                </a:solidFill>
                <a:latin typeface="Arial" panose="020B0604020202020204" pitchFamily="34" charset="0"/>
              </a:rPr>
              <a:t>ENSAIO CLÍNICO DE FASE I</a:t>
            </a:r>
            <a:endParaRPr lang="pt-BR" altLang="en-US" sz="3600" dirty="0">
              <a:solidFill>
                <a:schemeClr val="bg1"/>
              </a:solidFill>
              <a:latin typeface="Arial" panose="020B0604020202020204" pitchFamily="34" charset="0"/>
            </a:endParaRPr>
          </a:p>
        </p:txBody>
      </p:sp>
      <p:sp>
        <p:nvSpPr>
          <p:cNvPr id="35844" name="Text Box 4"/>
          <p:cNvSpPr txBox="1">
            <a:spLocks noChangeArrowheads="1"/>
          </p:cNvSpPr>
          <p:nvPr/>
        </p:nvSpPr>
        <p:spPr bwMode="auto">
          <a:xfrm>
            <a:off x="429491" y="758289"/>
            <a:ext cx="11277600" cy="669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eaLnBrk="1" hangingPunct="1">
              <a:lnSpc>
                <a:spcPts val="3700"/>
              </a:lnSpc>
              <a:buChar char="•"/>
            </a:pPr>
            <a:r>
              <a:rPr lang="en-US" altLang="x-none" sz="2800" i="1" dirty="0">
                <a:latin typeface="Arial" panose="020B0604020202020204" pitchFamily="34" charset="0"/>
              </a:rPr>
              <a:t> </a:t>
            </a:r>
            <a:r>
              <a:rPr lang="en-US" altLang="x-none" sz="2800" dirty="0">
                <a:latin typeface="Arial" panose="020B0604020202020204" pitchFamily="34" charset="0"/>
              </a:rPr>
              <a:t>Primeiro estudo envolvendo seres humanos 	com </a:t>
            </a:r>
            <a:endParaRPr lang="en-US" altLang="x-none" sz="2800" dirty="0" smtClean="0">
              <a:latin typeface="Arial" panose="020B0604020202020204" pitchFamily="34" charset="0"/>
            </a:endParaRPr>
          </a:p>
          <a:p>
            <a:pPr lvl="0" algn="just" eaLnBrk="1" hangingPunct="1">
              <a:lnSpc>
                <a:spcPts val="3700"/>
              </a:lnSpc>
            </a:pPr>
            <a:r>
              <a:rPr lang="en-US" altLang="x-none" sz="2800" dirty="0"/>
              <a:t>	</a:t>
            </a:r>
            <a:r>
              <a:rPr lang="en-US" altLang="x-none" sz="2800" dirty="0" smtClean="0">
                <a:latin typeface="Arial" panose="020B0604020202020204" pitchFamily="34" charset="0"/>
              </a:rPr>
              <a:t>novo </a:t>
            </a:r>
            <a:r>
              <a:rPr lang="en-US" altLang="x-none" sz="2800" dirty="0" err="1">
                <a:latin typeface="Arial" panose="020B0604020202020204" pitchFamily="34" charset="0"/>
              </a:rPr>
              <a:t>fármaco</a:t>
            </a:r>
            <a:r>
              <a:rPr lang="en-US" altLang="x-none" sz="2800" dirty="0">
                <a:latin typeface="Arial" panose="020B0604020202020204" pitchFamily="34" charset="0"/>
              </a:rPr>
              <a:t> </a:t>
            </a:r>
            <a:r>
              <a:rPr lang="en-US" altLang="x-none" sz="2800" dirty="0" smtClean="0">
                <a:latin typeface="Arial" panose="020B0604020202020204" pitchFamily="34" charset="0"/>
              </a:rPr>
              <a:t>(</a:t>
            </a:r>
            <a:r>
              <a:rPr lang="en-US" altLang="x-none" sz="2800" dirty="0">
                <a:latin typeface="Arial" panose="020B0604020202020204" pitchFamily="34" charset="0"/>
              </a:rPr>
              <a:t>ou </a:t>
            </a:r>
            <a:r>
              <a:rPr lang="en-US" altLang="x-none" sz="2800" dirty="0" err="1">
                <a:latin typeface="Arial" panose="020B0604020202020204" pitchFamily="34" charset="0"/>
              </a:rPr>
              <a:t>formulação</a:t>
            </a:r>
            <a:r>
              <a:rPr lang="en-US" altLang="x-none" sz="2800" dirty="0" smtClean="0">
                <a:latin typeface="Arial" panose="020B0604020202020204" pitchFamily="34" charset="0"/>
              </a:rPr>
              <a:t>)</a:t>
            </a:r>
            <a:endParaRPr lang="en-US" altLang="x-none" sz="2800" dirty="0">
              <a:latin typeface="Arial" panose="020B0604020202020204" pitchFamily="34" charset="0"/>
            </a:endParaRPr>
          </a:p>
          <a:p>
            <a:pPr lvl="0" algn="just" eaLnBrk="1" hangingPunct="1">
              <a:lnSpc>
                <a:spcPts val="3700"/>
              </a:lnSpc>
              <a:buChar char="•"/>
            </a:pPr>
            <a:r>
              <a:rPr lang="en-US" altLang="x-none" sz="2800" dirty="0">
                <a:latin typeface="Arial" panose="020B0604020202020204" pitchFamily="34" charset="0"/>
              </a:rPr>
              <a:t> Pequeno grupo de voluntários: 20-80</a:t>
            </a:r>
          </a:p>
          <a:p>
            <a:pPr lvl="0" algn="just" eaLnBrk="1" hangingPunct="1">
              <a:lnSpc>
                <a:spcPts val="3700"/>
              </a:lnSpc>
              <a:buChar char="•"/>
            </a:pPr>
            <a:r>
              <a:rPr lang="en-US" altLang="x-none" sz="2800" dirty="0">
                <a:latin typeface="Arial" panose="020B0604020202020204" pitchFamily="34" charset="0"/>
              </a:rPr>
              <a:t> Voluntários </a:t>
            </a:r>
            <a:r>
              <a:rPr lang="en-US" altLang="x-none" sz="2800" dirty="0">
                <a:solidFill>
                  <a:schemeClr val="accent6">
                    <a:lumMod val="20000"/>
                    <a:lumOff val="80000"/>
                  </a:schemeClr>
                </a:solidFill>
                <a:latin typeface="Arial" panose="020B0604020202020204" pitchFamily="34" charset="0"/>
              </a:rPr>
              <a:t>SADIOS</a:t>
            </a:r>
            <a:r>
              <a:rPr lang="en-US" altLang="x-none" sz="2800" dirty="0">
                <a:latin typeface="Arial" panose="020B0604020202020204" pitchFamily="34" charset="0"/>
              </a:rPr>
              <a:t> (geralmente)</a:t>
            </a:r>
          </a:p>
          <a:p>
            <a:pPr lvl="0" algn="just" eaLnBrk="1" hangingPunct="1">
              <a:lnSpc>
                <a:spcPts val="3700"/>
              </a:lnSpc>
              <a:buChar char="•"/>
            </a:pPr>
            <a:r>
              <a:rPr lang="en-US" altLang="x-none" sz="2800" dirty="0">
                <a:latin typeface="Arial" panose="020B0604020202020204" pitchFamily="34" charset="0"/>
              </a:rPr>
              <a:t> Não controlado, nem cego</a:t>
            </a:r>
          </a:p>
          <a:p>
            <a:pPr lvl="0" algn="just" eaLnBrk="1" hangingPunct="1">
              <a:lnSpc>
                <a:spcPts val="3700"/>
              </a:lnSpc>
              <a:buChar char="•"/>
            </a:pPr>
            <a:r>
              <a:rPr lang="en-US" altLang="x-none" sz="2800" dirty="0">
                <a:latin typeface="Arial" panose="020B0604020202020204" pitchFamily="34" charset="0"/>
              </a:rPr>
              <a:t> </a:t>
            </a:r>
            <a:r>
              <a:rPr lang="en-US" altLang="x-none" sz="2800" dirty="0" err="1">
                <a:latin typeface="Arial" panose="020B0604020202020204" pitchFamily="34" charset="0"/>
              </a:rPr>
              <a:t>Várias</a:t>
            </a:r>
            <a:r>
              <a:rPr lang="en-US" altLang="x-none" sz="2800" dirty="0">
                <a:latin typeface="Arial" panose="020B0604020202020204" pitchFamily="34" charset="0"/>
              </a:rPr>
              <a:t> </a:t>
            </a:r>
            <a:r>
              <a:rPr lang="en-US" altLang="x-none" sz="2800" dirty="0" smtClean="0">
                <a:latin typeface="Arial" panose="020B0604020202020204" pitchFamily="34" charset="0"/>
              </a:rPr>
              <a:t>doses</a:t>
            </a:r>
          </a:p>
          <a:p>
            <a:pPr lvl="0" algn="just" eaLnBrk="1" hangingPunct="1">
              <a:lnSpc>
                <a:spcPts val="3700"/>
              </a:lnSpc>
              <a:buChar char="•"/>
            </a:pPr>
            <a:r>
              <a:rPr lang="pt-BR" altLang="x-none" sz="2800" dirty="0"/>
              <a:t> </a:t>
            </a:r>
            <a:r>
              <a:rPr lang="pt-BR" altLang="x-none" sz="2800" dirty="0" smtClean="0"/>
              <a:t>4 semanas</a:t>
            </a:r>
            <a:endParaRPr lang="en-US" altLang="x-none" sz="2800" dirty="0">
              <a:latin typeface="Arial" panose="020B0604020202020204" pitchFamily="34" charset="0"/>
            </a:endParaRPr>
          </a:p>
          <a:p>
            <a:pPr lvl="0" algn="just" eaLnBrk="1" hangingPunct="1">
              <a:lnSpc>
                <a:spcPts val="3700"/>
              </a:lnSpc>
            </a:pPr>
            <a:endParaRPr lang="en-US" altLang="x-none" sz="2800" dirty="0">
              <a:latin typeface="Arial" panose="020B0604020202020204" pitchFamily="34" charset="0"/>
            </a:endParaRPr>
          </a:p>
          <a:p>
            <a:pPr lvl="0" algn="just" eaLnBrk="1" hangingPunct="1">
              <a:lnSpc>
                <a:spcPts val="3700"/>
              </a:lnSpc>
            </a:pPr>
            <a:r>
              <a:rPr lang="en-US" altLang="x-none" sz="2800" u="sng" dirty="0" smtClean="0">
                <a:solidFill>
                  <a:schemeClr val="bg2"/>
                </a:solidFill>
                <a:effectLst>
                  <a:outerShdw blurRad="38100" dist="38100" dir="2700000">
                    <a:srgbClr val="C0C0C0"/>
                  </a:outerShdw>
                </a:effectLst>
                <a:latin typeface="Arial" panose="020B0604020202020204" pitchFamily="34" charset="0"/>
              </a:rPr>
              <a:t>OBJETIVOS</a:t>
            </a:r>
            <a:r>
              <a:rPr lang="en-US" altLang="x-none" sz="2800" dirty="0">
                <a:solidFill>
                  <a:schemeClr val="bg2"/>
                </a:solidFill>
                <a:effectLst>
                  <a:outerShdw blurRad="38100" dist="38100" dir="2700000">
                    <a:srgbClr val="C0C0C0"/>
                  </a:outerShdw>
                </a:effectLst>
                <a:latin typeface="Arial" panose="020B0604020202020204" pitchFamily="34" charset="0"/>
              </a:rPr>
              <a:t>:</a:t>
            </a:r>
            <a:r>
              <a:rPr lang="en-US" altLang="x-none" sz="2800" dirty="0">
                <a:latin typeface="Arial" panose="020B0604020202020204" pitchFamily="34" charset="0"/>
              </a:rPr>
              <a:t> </a:t>
            </a:r>
            <a:endParaRPr lang="en-US" altLang="x-none" sz="2800" dirty="0" smtClean="0">
              <a:latin typeface="Arial" panose="020B0604020202020204" pitchFamily="34" charset="0"/>
            </a:endParaRPr>
          </a:p>
          <a:p>
            <a:pPr lvl="0" algn="just" eaLnBrk="1" hangingPunct="1">
              <a:lnSpc>
                <a:spcPts val="3700"/>
              </a:lnSpc>
              <a:buChar char="•"/>
            </a:pPr>
            <a:endParaRPr lang="en-US" altLang="x-none" sz="2800" dirty="0">
              <a:latin typeface="Arial" panose="020B0604020202020204" pitchFamily="34" charset="0"/>
            </a:endParaRPr>
          </a:p>
          <a:p>
            <a:pPr lvl="0" algn="just" eaLnBrk="1" hangingPunct="1">
              <a:lnSpc>
                <a:spcPts val="3700"/>
              </a:lnSpc>
            </a:pPr>
            <a:r>
              <a:rPr lang="en-US" altLang="x-none" sz="2800" dirty="0">
                <a:latin typeface="Arial" panose="020B0604020202020204" pitchFamily="34" charset="0"/>
              </a:rPr>
              <a:t>	1. avaliação preliminar da </a:t>
            </a:r>
            <a:r>
              <a:rPr lang="en-US" altLang="x-none" sz="2800" dirty="0" smtClean="0">
                <a:solidFill>
                  <a:schemeClr val="accent6">
                    <a:lumMod val="20000"/>
                    <a:lumOff val="80000"/>
                  </a:schemeClr>
                </a:solidFill>
                <a:latin typeface="Arial" panose="020B0604020202020204" pitchFamily="34" charset="0"/>
              </a:rPr>
              <a:t>SEGURANÇA</a:t>
            </a:r>
            <a:r>
              <a:rPr lang="en-US" altLang="x-none" sz="2800" dirty="0" smtClean="0">
                <a:latin typeface="Arial" panose="020B0604020202020204" pitchFamily="34" charset="0"/>
              </a:rPr>
              <a:t> </a:t>
            </a:r>
            <a:r>
              <a:rPr lang="en-US" altLang="x-none" sz="2800" i="1" dirty="0">
                <a:latin typeface="Arial" panose="020B0604020202020204" pitchFamily="34" charset="0"/>
              </a:rPr>
              <a:t>(e não eficácia)</a:t>
            </a:r>
          </a:p>
          <a:p>
            <a:pPr lvl="0" algn="just" eaLnBrk="1" hangingPunct="1">
              <a:lnSpc>
                <a:spcPts val="3700"/>
              </a:lnSpc>
            </a:pPr>
            <a:r>
              <a:rPr lang="en-US" altLang="x-none" sz="2800" dirty="0">
                <a:latin typeface="Arial" panose="020B0604020202020204" pitchFamily="34" charset="0"/>
              </a:rPr>
              <a:t>	2. PERFIL FARMACOCINÉTICO</a:t>
            </a:r>
          </a:p>
          <a:p>
            <a:pPr lvl="0" algn="just" eaLnBrk="1" hangingPunct="1">
              <a:lnSpc>
                <a:spcPts val="3700"/>
              </a:lnSpc>
            </a:pPr>
            <a:r>
              <a:rPr lang="en-US" altLang="x-none" sz="2800" dirty="0">
                <a:latin typeface="Arial" panose="020B0604020202020204" pitchFamily="34" charset="0"/>
              </a:rPr>
              <a:t>	3. Perfil farmacodinâmico</a:t>
            </a:r>
            <a:r>
              <a:rPr lang="en-US" altLang="x-none" sz="2800" i="1" dirty="0">
                <a:latin typeface="Arial" panose="020B0604020202020204" pitchFamily="34" charset="0"/>
              </a:rPr>
              <a:t> (</a:t>
            </a:r>
            <a:r>
              <a:rPr lang="en-US" altLang="x-none" sz="2000" i="1" dirty="0">
                <a:latin typeface="Arial" panose="020B0604020202020204" pitchFamily="34" charset="0"/>
              </a:rPr>
              <a:t>se </a:t>
            </a:r>
            <a:r>
              <a:rPr lang="en-US" altLang="x-none" sz="2000" i="1" dirty="0" err="1" smtClean="0">
                <a:latin typeface="Arial" panose="020B0604020202020204" pitchFamily="34" charset="0"/>
              </a:rPr>
              <a:t>possível</a:t>
            </a:r>
            <a:r>
              <a:rPr lang="en-US" altLang="x-none" sz="2000" i="1" dirty="0" smtClean="0"/>
              <a:t>: </a:t>
            </a:r>
            <a:r>
              <a:rPr lang="en-US" altLang="x-none" sz="2000" i="1" dirty="0" smtClean="0">
                <a:latin typeface="Arial" panose="020B0604020202020204" pitchFamily="34" charset="0"/>
              </a:rPr>
              <a:t>POC </a:t>
            </a:r>
            <a:r>
              <a:rPr lang="en-US" altLang="x-none" sz="2000" i="1" dirty="0" err="1" smtClean="0">
                <a:latin typeface="Arial" panose="020B0604020202020204" pitchFamily="34" charset="0"/>
              </a:rPr>
              <a:t>precoce</a:t>
            </a:r>
            <a:r>
              <a:rPr lang="en-US" altLang="x-none" sz="2000" i="1" dirty="0" smtClean="0">
                <a:latin typeface="Arial" panose="020B0604020202020204" pitchFamily="34" charset="0"/>
              </a:rPr>
              <a:t>)</a:t>
            </a:r>
            <a:endParaRPr lang="en-US" altLang="x-none" sz="2000" i="1" dirty="0">
              <a:latin typeface="Arial" panose="020B0604020202020204" pitchFamily="34" charset="0"/>
            </a:endParaRPr>
          </a:p>
          <a:p>
            <a:pPr lvl="0" algn="just" eaLnBrk="1" hangingPunct="1"/>
            <a:endParaRPr sz="2000" i="1" dirty="0">
              <a:latin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0" y="191821"/>
            <a:ext cx="1705841" cy="234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110</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0"/>
            <a:ext cx="12534201" cy="646331"/>
          </a:xfrm>
          <a:prstGeom prst="rect">
            <a:avLst/>
          </a:prstGeom>
          <a:noFill/>
        </p:spPr>
        <p:txBody>
          <a:bodyPr wrap="none" rtlCol="0">
            <a:spAutoFit/>
          </a:bodyPr>
          <a:lstStyle/>
          <a:p>
            <a:r>
              <a:rPr lang="pt-BR" sz="3600" dirty="0" smtClean="0">
                <a:solidFill>
                  <a:schemeClr val="bg2"/>
                </a:solidFill>
              </a:rPr>
              <a:t>Dose ?  (MRSD = </a:t>
            </a:r>
            <a:r>
              <a:rPr lang="pt-BR" sz="3600" i="1" dirty="0" err="1" smtClean="0">
                <a:solidFill>
                  <a:schemeClr val="bg2"/>
                </a:solidFill>
              </a:rPr>
              <a:t>Maximum</a:t>
            </a:r>
            <a:r>
              <a:rPr lang="pt-BR" sz="3600" i="1" dirty="0" smtClean="0">
                <a:solidFill>
                  <a:schemeClr val="bg2"/>
                </a:solidFill>
              </a:rPr>
              <a:t> </a:t>
            </a:r>
            <a:r>
              <a:rPr lang="pt-BR" sz="3600" i="1" dirty="0" err="1" smtClean="0">
                <a:solidFill>
                  <a:schemeClr val="bg2"/>
                </a:solidFill>
              </a:rPr>
              <a:t>Recommended</a:t>
            </a:r>
            <a:r>
              <a:rPr lang="pt-BR" sz="3600" i="1" dirty="0" smtClean="0">
                <a:solidFill>
                  <a:schemeClr val="bg2"/>
                </a:solidFill>
              </a:rPr>
              <a:t> </a:t>
            </a:r>
            <a:r>
              <a:rPr lang="pt-BR" sz="3600" i="1" dirty="0" err="1" smtClean="0">
                <a:solidFill>
                  <a:schemeClr val="bg2"/>
                </a:solidFill>
              </a:rPr>
              <a:t>Starting</a:t>
            </a:r>
            <a:r>
              <a:rPr lang="pt-BR" sz="3600" i="1" dirty="0" smtClean="0">
                <a:solidFill>
                  <a:schemeClr val="bg2"/>
                </a:solidFill>
              </a:rPr>
              <a:t> Dose</a:t>
            </a:r>
            <a:r>
              <a:rPr lang="pt-BR" sz="3600" dirty="0" smtClean="0">
                <a:solidFill>
                  <a:schemeClr val="bg2"/>
                </a:solidFill>
              </a:rPr>
              <a:t>)  </a:t>
            </a:r>
            <a:endParaRPr lang="en-US" sz="3600" dirty="0">
              <a:solidFill>
                <a:schemeClr val="bg2"/>
              </a:solidFill>
            </a:endParaRPr>
          </a:p>
        </p:txBody>
      </p:sp>
      <p:sp>
        <p:nvSpPr>
          <p:cNvPr id="3" name="CaixaDeTexto 2"/>
          <p:cNvSpPr txBox="1"/>
          <p:nvPr/>
        </p:nvSpPr>
        <p:spPr>
          <a:xfrm>
            <a:off x="259308" y="1121125"/>
            <a:ext cx="11697165" cy="4093428"/>
          </a:xfrm>
          <a:prstGeom prst="rect">
            <a:avLst/>
          </a:prstGeom>
          <a:noFill/>
        </p:spPr>
        <p:txBody>
          <a:bodyPr wrap="square" rtlCol="0">
            <a:spAutoFit/>
          </a:bodyPr>
          <a:lstStyle/>
          <a:p>
            <a:r>
              <a:rPr lang="pt-BR" sz="2800" dirty="0" smtClean="0">
                <a:solidFill>
                  <a:schemeClr val="bg1"/>
                </a:solidFill>
              </a:rPr>
              <a:t>“</a:t>
            </a:r>
            <a:r>
              <a:rPr lang="pt-BR" sz="3600" dirty="0" smtClean="0">
                <a:solidFill>
                  <a:schemeClr val="bg1"/>
                </a:solidFill>
              </a:rPr>
              <a:t>Baseada” na NOAEL</a:t>
            </a:r>
          </a:p>
          <a:p>
            <a:endParaRPr lang="pt-BR" sz="2800" dirty="0">
              <a:solidFill>
                <a:schemeClr val="bg1"/>
              </a:solidFill>
            </a:endParaRPr>
          </a:p>
          <a:p>
            <a:r>
              <a:rPr lang="pt-BR" sz="2800" dirty="0" smtClean="0">
                <a:solidFill>
                  <a:schemeClr val="bg1"/>
                </a:solidFill>
              </a:rPr>
              <a:t>	</a:t>
            </a:r>
            <a:r>
              <a:rPr lang="pt-BR" sz="2800" dirty="0" smtClean="0">
                <a:solidFill>
                  <a:srgbClr val="66FF33"/>
                </a:solidFill>
              </a:rPr>
              <a:t>1/10 </a:t>
            </a:r>
            <a:r>
              <a:rPr lang="pt-BR" sz="2800" dirty="0">
                <a:solidFill>
                  <a:srgbClr val="66FF33"/>
                </a:solidFill>
              </a:rPr>
              <a:t>x </a:t>
            </a:r>
            <a:r>
              <a:rPr lang="pt-BR" sz="2800" dirty="0"/>
              <a:t>dose equivalente a NOAEL </a:t>
            </a:r>
            <a:r>
              <a:rPr lang="pt-BR" sz="2800" dirty="0" smtClean="0"/>
              <a:t>(</a:t>
            </a:r>
            <a:r>
              <a:rPr lang="pt-BR" sz="2800" i="1" u="sng" dirty="0" smtClean="0"/>
              <a:t>FDA </a:t>
            </a:r>
            <a:r>
              <a:rPr lang="pt-BR" sz="2800" i="1" u="sng" dirty="0" err="1" smtClean="0"/>
              <a:t>recommendation</a:t>
            </a:r>
            <a:r>
              <a:rPr lang="pt-BR" sz="2800" dirty="0" smtClean="0"/>
              <a:t>)</a:t>
            </a:r>
          </a:p>
          <a:p>
            <a:pPr lvl="1"/>
            <a:r>
              <a:rPr lang="pt-BR" sz="2800" dirty="0" smtClean="0"/>
              <a:t>	</a:t>
            </a:r>
            <a:r>
              <a:rPr lang="pt-BR" sz="2800" dirty="0" smtClean="0">
                <a:solidFill>
                  <a:srgbClr val="66FF33"/>
                </a:solidFill>
              </a:rPr>
              <a:t>1/25-30 </a:t>
            </a:r>
            <a:r>
              <a:rPr lang="pt-BR" sz="2800" dirty="0">
                <a:solidFill>
                  <a:srgbClr val="66FF33"/>
                </a:solidFill>
              </a:rPr>
              <a:t>x</a:t>
            </a:r>
            <a:r>
              <a:rPr lang="pt-BR" sz="2800" dirty="0"/>
              <a:t> </a:t>
            </a:r>
            <a:r>
              <a:rPr lang="pt-BR" sz="2800" dirty="0" smtClean="0"/>
              <a:t>para </a:t>
            </a:r>
            <a:r>
              <a:rPr lang="pt-BR" sz="2800" dirty="0"/>
              <a:t>PD-</a:t>
            </a:r>
            <a:r>
              <a:rPr lang="pt-BR" sz="2800" dirty="0" err="1"/>
              <a:t>relevant</a:t>
            </a:r>
            <a:r>
              <a:rPr lang="pt-BR" sz="2800" dirty="0"/>
              <a:t> </a:t>
            </a:r>
            <a:r>
              <a:rPr lang="pt-BR" sz="2800" dirty="0" err="1" smtClean="0"/>
              <a:t>toxicity</a:t>
            </a:r>
            <a:endParaRPr lang="pt-BR" sz="2800" dirty="0"/>
          </a:p>
          <a:p>
            <a:pPr lvl="1"/>
            <a:r>
              <a:rPr lang="pt-BR" sz="2800" dirty="0" smtClean="0"/>
              <a:t>						(</a:t>
            </a:r>
            <a:r>
              <a:rPr lang="pt-BR" sz="2800" i="1" dirty="0" smtClean="0"/>
              <a:t>dica &lt; </a:t>
            </a:r>
            <a:r>
              <a:rPr lang="pt-BR" sz="2400" i="1" dirty="0" smtClean="0"/>
              <a:t>Novartis IUPHAR </a:t>
            </a:r>
            <a:r>
              <a:rPr lang="pt-BR" sz="2400" i="1" dirty="0" err="1" smtClean="0"/>
              <a:t>course</a:t>
            </a:r>
            <a:r>
              <a:rPr lang="pt-BR" sz="2800" dirty="0" smtClean="0"/>
              <a:t>)</a:t>
            </a:r>
          </a:p>
          <a:p>
            <a:pPr lvl="1"/>
            <a:r>
              <a:rPr lang="pt-BR" sz="2800" dirty="0"/>
              <a:t> </a:t>
            </a:r>
            <a:r>
              <a:rPr lang="pt-BR" sz="2800" dirty="0" smtClean="0"/>
              <a:t> </a:t>
            </a:r>
            <a:endParaRPr lang="pt-BR" sz="2800" dirty="0"/>
          </a:p>
          <a:p>
            <a:r>
              <a:rPr lang="pt-BR" sz="3600" dirty="0" smtClean="0">
                <a:solidFill>
                  <a:schemeClr val="bg1"/>
                </a:solidFill>
              </a:rPr>
              <a:t>Conceito de ALOMETRIA</a:t>
            </a:r>
          </a:p>
          <a:p>
            <a:pPr lvl="1"/>
            <a:r>
              <a:rPr lang="pt-BR" sz="2400" dirty="0" smtClean="0"/>
              <a:t> </a:t>
            </a:r>
          </a:p>
          <a:p>
            <a:pPr lvl="1"/>
            <a:r>
              <a:rPr lang="pt-BR" sz="2400" dirty="0" smtClean="0"/>
              <a:t>ramo </a:t>
            </a:r>
            <a:r>
              <a:rPr lang="pt-BR" sz="2400" dirty="0"/>
              <a:t>da  </a:t>
            </a:r>
            <a:r>
              <a:rPr lang="pt-BR" sz="2400" dirty="0" smtClean="0"/>
              <a:t>biologia que </a:t>
            </a:r>
            <a:r>
              <a:rPr lang="pt-BR" sz="2400" dirty="0"/>
              <a:t>estuda relações </a:t>
            </a:r>
            <a:r>
              <a:rPr lang="pt-BR" sz="2400" dirty="0" smtClean="0"/>
              <a:t>de escala para atributos, </a:t>
            </a:r>
            <a:r>
              <a:rPr lang="pt-BR" sz="2400" dirty="0" err="1" smtClean="0"/>
              <a:t>eg</a:t>
            </a:r>
            <a:r>
              <a:rPr lang="pt-BR" sz="2400" dirty="0" smtClean="0"/>
              <a:t>  fisiológicos</a:t>
            </a:r>
            <a:r>
              <a:rPr lang="pt-BR" sz="2400" dirty="0"/>
              <a:t> </a:t>
            </a:r>
            <a:endParaRPr lang="en-US" sz="2400"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111</a:t>
            </a:fld>
            <a:endParaRPr lang="pt-BR" sz="1200" strike="noStrike" noProof="1">
              <a:solidFill>
                <a:srgbClr val="898989"/>
              </a:solidFill>
              <a:latin typeface="Calibri" panose="020F0502020204030204" pitchFamily="34" charset="0"/>
            </a:endParaRPr>
          </a:p>
        </p:txBody>
      </p:sp>
      <p:sp>
        <p:nvSpPr>
          <p:cNvPr id="5" name="CaixaDeTexto 4"/>
          <p:cNvSpPr txBox="1"/>
          <p:nvPr/>
        </p:nvSpPr>
        <p:spPr>
          <a:xfrm>
            <a:off x="1132941" y="5638242"/>
            <a:ext cx="9238427" cy="954107"/>
          </a:xfrm>
          <a:prstGeom prst="rect">
            <a:avLst/>
          </a:prstGeom>
          <a:noFill/>
        </p:spPr>
        <p:txBody>
          <a:bodyPr wrap="none" rtlCol="0">
            <a:spAutoFit/>
          </a:bodyPr>
          <a:lstStyle/>
          <a:p>
            <a:pPr algn="ctr"/>
            <a:r>
              <a:rPr lang="pt-BR" sz="2800" b="1" dirty="0">
                <a:solidFill>
                  <a:schemeClr val="accent2"/>
                </a:solidFill>
                <a:effectLst>
                  <a:outerShdw blurRad="38100" dist="38100" dir="2700000" algn="tl">
                    <a:srgbClr val="000000">
                      <a:alpha val="43137"/>
                    </a:srgbClr>
                  </a:outerShdw>
                </a:effectLst>
              </a:rPr>
              <a:t>Podemos escalonar doses de fármaco entre espécie </a:t>
            </a:r>
            <a:endParaRPr lang="pt-BR" sz="2800" b="1" dirty="0" smtClean="0">
              <a:solidFill>
                <a:schemeClr val="accent2"/>
              </a:solidFill>
              <a:effectLst>
                <a:outerShdw blurRad="38100" dist="38100" dir="2700000" algn="tl">
                  <a:srgbClr val="000000">
                    <a:alpha val="43137"/>
                  </a:srgbClr>
                </a:outerShdw>
              </a:effectLst>
            </a:endParaRPr>
          </a:p>
          <a:p>
            <a:pPr algn="ctr"/>
            <a:r>
              <a:rPr lang="pt-BR" sz="2800" b="1" dirty="0" smtClean="0">
                <a:solidFill>
                  <a:schemeClr val="accent2"/>
                </a:solidFill>
                <a:effectLst>
                  <a:outerShdw blurRad="38100" dist="38100" dir="2700000" algn="tl">
                    <a:srgbClr val="000000">
                      <a:alpha val="43137"/>
                    </a:srgbClr>
                  </a:outerShdw>
                </a:effectLst>
              </a:rPr>
              <a:t>Somente </a:t>
            </a:r>
            <a:r>
              <a:rPr lang="pt-BR" sz="2800" b="1" u="sng" dirty="0" smtClean="0">
                <a:solidFill>
                  <a:schemeClr val="accent2"/>
                </a:solidFill>
                <a:effectLst>
                  <a:outerShdw blurRad="38100" dist="38100" dir="2700000" algn="tl">
                    <a:srgbClr val="000000">
                      <a:alpha val="43137"/>
                    </a:srgbClr>
                  </a:outerShdw>
                </a:effectLst>
              </a:rPr>
              <a:t>baseado </a:t>
            </a:r>
            <a:r>
              <a:rPr lang="pt-BR" sz="2800" b="1" u="sng" dirty="0">
                <a:solidFill>
                  <a:schemeClr val="accent2"/>
                </a:solidFill>
                <a:effectLst>
                  <a:outerShdw blurRad="38100" dist="38100" dir="2700000" algn="tl">
                    <a:srgbClr val="000000">
                      <a:alpha val="43137"/>
                    </a:srgbClr>
                  </a:outerShdw>
                </a:effectLst>
              </a:rPr>
              <a:t>no </a:t>
            </a:r>
            <a:r>
              <a:rPr lang="pt-BR" sz="2800" b="1" u="sng" dirty="0" smtClean="0">
                <a:solidFill>
                  <a:schemeClr val="accent2"/>
                </a:solidFill>
                <a:effectLst>
                  <a:outerShdw blurRad="38100" dist="38100" dir="2700000" algn="tl">
                    <a:srgbClr val="000000">
                      <a:alpha val="43137"/>
                    </a:srgbClr>
                  </a:outerShdw>
                </a:effectLst>
              </a:rPr>
              <a:t>peso </a:t>
            </a:r>
            <a:r>
              <a:rPr lang="pt-BR" sz="2800" b="1" dirty="0">
                <a:solidFill>
                  <a:schemeClr val="accent2"/>
                </a:solidFill>
                <a:effectLst>
                  <a:outerShdw blurRad="38100" dist="38100" dir="2700000" algn="tl">
                    <a:srgbClr val="000000">
                      <a:alpha val="43137"/>
                    </a:srgbClr>
                  </a:outerShdw>
                </a:effectLst>
              </a:rPr>
              <a:t>?</a:t>
            </a:r>
            <a:endParaRPr lang="en-US" sz="2800" b="1" dirty="0">
              <a:solidFill>
                <a:schemeClr val="accent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0132"/>
            <a:ext cx="2043954" cy="2060987"/>
          </a:xfrm>
          <a:prstGeom prst="rect">
            <a:avLst/>
          </a:prstGeom>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112</a:t>
            </a:fld>
            <a:endParaRPr lang="pt-BR" sz="1200" strike="noStrike" noProof="1">
              <a:solidFill>
                <a:srgbClr val="898989"/>
              </a:solidFill>
              <a:latin typeface="Calibri" panose="020F0502020204030204" pitchFamily="34" charset="0"/>
            </a:endParaRPr>
          </a:p>
        </p:txBody>
      </p:sp>
      <p:pic>
        <p:nvPicPr>
          <p:cNvPr id="3" name="Picture 6" descr="http://www.how-to-draw-cartoons-online.com/image-files/cartoon-cat-7.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7" y="1625167"/>
            <a:ext cx="1249339" cy="12493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562292" y="2065170"/>
            <a:ext cx="1957780" cy="369332"/>
          </a:xfrm>
          <a:prstGeom prst="rect">
            <a:avLst/>
          </a:prstGeom>
          <a:noFill/>
        </p:spPr>
        <p:txBody>
          <a:bodyPr wrap="none" rtlCol="0">
            <a:spAutoFit/>
          </a:bodyPr>
          <a:lstStyle/>
          <a:p>
            <a:r>
              <a:rPr lang="pt-BR" dirty="0"/>
              <a:t>Dose = 0,15 mg/Kg</a:t>
            </a:r>
          </a:p>
        </p:txBody>
      </p:sp>
      <p:pic>
        <p:nvPicPr>
          <p:cNvPr id="5" name="Picture 8" descr="http://www.clker.com/cliparts/f/f/4/4/121617897960609915lemmling_2D_cartoon_elephant.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63422"/>
            <a:ext cx="1498272" cy="108874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620802" y="3523128"/>
            <a:ext cx="1840760" cy="369332"/>
          </a:xfrm>
          <a:prstGeom prst="rect">
            <a:avLst/>
          </a:prstGeom>
          <a:noFill/>
        </p:spPr>
        <p:txBody>
          <a:bodyPr wrap="none" rtlCol="0">
            <a:spAutoFit/>
          </a:bodyPr>
          <a:lstStyle/>
          <a:p>
            <a:r>
              <a:rPr lang="pt-BR" dirty="0"/>
              <a:t>Dose = 0,1 mg/Kg</a:t>
            </a:r>
          </a:p>
        </p:txBody>
      </p:sp>
      <p:sp>
        <p:nvSpPr>
          <p:cNvPr id="7" name="Explosão: 14 Pontos 7"/>
          <p:cNvSpPr/>
          <p:nvPr/>
        </p:nvSpPr>
        <p:spPr>
          <a:xfrm>
            <a:off x="2217075" y="5326724"/>
            <a:ext cx="2605993" cy="110780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297 mg de </a:t>
            </a:r>
            <a:r>
              <a:rPr lang="pt-BR" u="sng" dirty="0"/>
              <a:t>LSD</a:t>
            </a:r>
          </a:p>
        </p:txBody>
      </p:sp>
      <p:sp>
        <p:nvSpPr>
          <p:cNvPr id="8" name="CaixaDeTexto 7"/>
          <p:cNvSpPr txBox="1"/>
          <p:nvPr/>
        </p:nvSpPr>
        <p:spPr>
          <a:xfrm>
            <a:off x="0" y="350061"/>
            <a:ext cx="5849471" cy="892552"/>
          </a:xfrm>
          <a:prstGeom prst="rect">
            <a:avLst/>
          </a:prstGeom>
          <a:noFill/>
        </p:spPr>
        <p:txBody>
          <a:bodyPr wrap="square" rtlCol="0">
            <a:spAutoFit/>
          </a:bodyPr>
          <a:lstStyle/>
          <a:p>
            <a:r>
              <a:rPr lang="pt-BR" sz="2800" dirty="0" smtClean="0">
                <a:solidFill>
                  <a:schemeClr val="bg1"/>
                </a:solidFill>
              </a:rPr>
              <a:t>1962: </a:t>
            </a:r>
            <a:r>
              <a:rPr lang="pt-BR" sz="2800" dirty="0" err="1" smtClean="0">
                <a:solidFill>
                  <a:schemeClr val="bg1"/>
                </a:solidFill>
              </a:rPr>
              <a:t>Shot</a:t>
            </a:r>
            <a:r>
              <a:rPr lang="pt-BR" sz="2800" dirty="0" smtClean="0">
                <a:solidFill>
                  <a:schemeClr val="bg1"/>
                </a:solidFill>
              </a:rPr>
              <a:t> </a:t>
            </a:r>
            <a:r>
              <a:rPr lang="pt-BR" sz="2800" dirty="0" err="1" smtClean="0">
                <a:solidFill>
                  <a:schemeClr val="bg1"/>
                </a:solidFill>
              </a:rPr>
              <a:t>of</a:t>
            </a:r>
            <a:r>
              <a:rPr lang="pt-BR" sz="2800" dirty="0" smtClean="0">
                <a:solidFill>
                  <a:schemeClr val="bg1"/>
                </a:solidFill>
              </a:rPr>
              <a:t> </a:t>
            </a:r>
            <a:r>
              <a:rPr lang="pt-BR" sz="2800" dirty="0" err="1" smtClean="0">
                <a:solidFill>
                  <a:schemeClr val="bg1"/>
                </a:solidFill>
              </a:rPr>
              <a:t>drug</a:t>
            </a:r>
            <a:r>
              <a:rPr lang="pt-BR" sz="2800" dirty="0" smtClean="0">
                <a:solidFill>
                  <a:schemeClr val="bg1"/>
                </a:solidFill>
              </a:rPr>
              <a:t> </a:t>
            </a:r>
            <a:r>
              <a:rPr lang="pt-BR" sz="2800" dirty="0" err="1" smtClean="0">
                <a:solidFill>
                  <a:schemeClr val="bg1"/>
                </a:solidFill>
              </a:rPr>
              <a:t>kills</a:t>
            </a:r>
            <a:r>
              <a:rPr lang="pt-BR" sz="2800" dirty="0" smtClean="0">
                <a:solidFill>
                  <a:schemeClr val="bg1"/>
                </a:solidFill>
              </a:rPr>
              <a:t> </a:t>
            </a:r>
            <a:r>
              <a:rPr lang="pt-BR" sz="2800" dirty="0" err="1" smtClean="0">
                <a:solidFill>
                  <a:schemeClr val="bg1"/>
                </a:solidFill>
              </a:rPr>
              <a:t>Tusko</a:t>
            </a:r>
            <a:r>
              <a:rPr lang="pt-BR" dirty="0" smtClean="0">
                <a:solidFill>
                  <a:schemeClr val="bg1"/>
                </a:solidFill>
              </a:rPr>
              <a:t>,</a:t>
            </a:r>
          </a:p>
          <a:p>
            <a:r>
              <a:rPr lang="pt-BR" sz="2400" dirty="0" smtClean="0"/>
              <a:t> a </a:t>
            </a:r>
            <a:r>
              <a:rPr lang="en-US" sz="2400" dirty="0" smtClean="0"/>
              <a:t>14-year-old </a:t>
            </a:r>
            <a:r>
              <a:rPr lang="en-US" sz="2400" dirty="0"/>
              <a:t>male Indian </a:t>
            </a:r>
            <a:r>
              <a:rPr lang="en-US" sz="2400" dirty="0" smtClean="0"/>
              <a:t>elephant</a:t>
            </a:r>
            <a:endParaRPr lang="en-US" sz="2400" dirty="0"/>
          </a:p>
        </p:txBody>
      </p:sp>
      <p:sp>
        <p:nvSpPr>
          <p:cNvPr id="9" name="CaixaDeTexto 8"/>
          <p:cNvSpPr txBox="1"/>
          <p:nvPr/>
        </p:nvSpPr>
        <p:spPr>
          <a:xfrm>
            <a:off x="699247" y="3523129"/>
            <a:ext cx="184731" cy="369332"/>
          </a:xfrm>
          <a:prstGeom prst="rect">
            <a:avLst/>
          </a:prstGeom>
          <a:noFill/>
        </p:spPr>
        <p:txBody>
          <a:bodyPr wrap="none" rtlCol="0">
            <a:spAutoFit/>
          </a:bodyPr>
          <a:lstStyle/>
          <a:p>
            <a:endParaRPr lang="en-US" dirty="0"/>
          </a:p>
        </p:txBody>
      </p:sp>
      <p:sp>
        <p:nvSpPr>
          <p:cNvPr id="13"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4" name="AutoShape 4" descr="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4809791"/>
            <a:ext cx="2043954" cy="2060987"/>
          </a:xfrm>
          <a:prstGeom prst="rect">
            <a:avLst/>
          </a:prstGeom>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113</a:t>
            </a:fld>
            <a:endParaRPr lang="pt-BR" sz="1200" strike="noStrike" noProof="1">
              <a:solidFill>
                <a:srgbClr val="898989"/>
              </a:solidFill>
              <a:latin typeface="Calibri" panose="020F0502020204030204" pitchFamily="34" charset="0"/>
            </a:endParaRPr>
          </a:p>
        </p:txBody>
      </p:sp>
      <p:pic>
        <p:nvPicPr>
          <p:cNvPr id="3" name="Picture 6" descr="http://www.how-to-draw-cartoons-online.com/image-files/cartoon-cat-7.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65" y="1625167"/>
            <a:ext cx="1249339" cy="12493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562292" y="2065170"/>
            <a:ext cx="1957780" cy="369332"/>
          </a:xfrm>
          <a:prstGeom prst="rect">
            <a:avLst/>
          </a:prstGeom>
          <a:noFill/>
        </p:spPr>
        <p:txBody>
          <a:bodyPr wrap="none" rtlCol="0">
            <a:spAutoFit/>
          </a:bodyPr>
          <a:lstStyle/>
          <a:p>
            <a:r>
              <a:rPr lang="pt-BR" dirty="0"/>
              <a:t>Dose = 0,15 mg/Kg</a:t>
            </a:r>
          </a:p>
        </p:txBody>
      </p:sp>
      <p:pic>
        <p:nvPicPr>
          <p:cNvPr id="5" name="Picture 8" descr="http://www.clker.com/cliparts/f/f/4/4/121617897960609915lemmling_2D_cartoon_elephant.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4" y="3163422"/>
            <a:ext cx="1498272" cy="108874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620802" y="3523128"/>
            <a:ext cx="1840760" cy="369332"/>
          </a:xfrm>
          <a:prstGeom prst="rect">
            <a:avLst/>
          </a:prstGeom>
          <a:noFill/>
        </p:spPr>
        <p:txBody>
          <a:bodyPr wrap="none" rtlCol="0">
            <a:spAutoFit/>
          </a:bodyPr>
          <a:lstStyle/>
          <a:p>
            <a:r>
              <a:rPr lang="pt-BR" dirty="0"/>
              <a:t>Dose = 0,1 mg/Kg</a:t>
            </a:r>
          </a:p>
        </p:txBody>
      </p:sp>
      <p:sp>
        <p:nvSpPr>
          <p:cNvPr id="7" name="Explosão: 14 Pontos 7"/>
          <p:cNvSpPr/>
          <p:nvPr/>
        </p:nvSpPr>
        <p:spPr>
          <a:xfrm>
            <a:off x="2217075" y="5326724"/>
            <a:ext cx="2605993" cy="110780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297 mg de </a:t>
            </a:r>
            <a:r>
              <a:rPr lang="pt-BR" u="sng" dirty="0"/>
              <a:t>LSD</a:t>
            </a:r>
          </a:p>
        </p:txBody>
      </p:sp>
      <p:sp>
        <p:nvSpPr>
          <p:cNvPr id="8" name="CaixaDeTexto 7"/>
          <p:cNvSpPr txBox="1"/>
          <p:nvPr/>
        </p:nvSpPr>
        <p:spPr>
          <a:xfrm>
            <a:off x="0" y="350061"/>
            <a:ext cx="5849471" cy="892552"/>
          </a:xfrm>
          <a:prstGeom prst="rect">
            <a:avLst/>
          </a:prstGeom>
          <a:noFill/>
        </p:spPr>
        <p:txBody>
          <a:bodyPr wrap="square" rtlCol="0">
            <a:spAutoFit/>
          </a:bodyPr>
          <a:lstStyle/>
          <a:p>
            <a:r>
              <a:rPr lang="pt-BR" sz="2800" dirty="0" smtClean="0">
                <a:solidFill>
                  <a:schemeClr val="bg1"/>
                </a:solidFill>
              </a:rPr>
              <a:t>1962: </a:t>
            </a:r>
            <a:r>
              <a:rPr lang="pt-BR" sz="2800" dirty="0" err="1" smtClean="0">
                <a:solidFill>
                  <a:schemeClr val="bg1"/>
                </a:solidFill>
              </a:rPr>
              <a:t>Shot</a:t>
            </a:r>
            <a:r>
              <a:rPr lang="pt-BR" sz="2800" dirty="0" smtClean="0">
                <a:solidFill>
                  <a:schemeClr val="bg1"/>
                </a:solidFill>
              </a:rPr>
              <a:t> </a:t>
            </a:r>
            <a:r>
              <a:rPr lang="pt-BR" sz="2800" dirty="0" err="1" smtClean="0">
                <a:solidFill>
                  <a:schemeClr val="bg1"/>
                </a:solidFill>
              </a:rPr>
              <a:t>of</a:t>
            </a:r>
            <a:r>
              <a:rPr lang="pt-BR" sz="2800" dirty="0" smtClean="0">
                <a:solidFill>
                  <a:schemeClr val="bg1"/>
                </a:solidFill>
              </a:rPr>
              <a:t> </a:t>
            </a:r>
            <a:r>
              <a:rPr lang="pt-BR" sz="2800" dirty="0" err="1" smtClean="0">
                <a:solidFill>
                  <a:schemeClr val="bg1"/>
                </a:solidFill>
              </a:rPr>
              <a:t>drug</a:t>
            </a:r>
            <a:r>
              <a:rPr lang="pt-BR" sz="2800" dirty="0" smtClean="0">
                <a:solidFill>
                  <a:schemeClr val="bg1"/>
                </a:solidFill>
              </a:rPr>
              <a:t> </a:t>
            </a:r>
            <a:r>
              <a:rPr lang="pt-BR" sz="2800" dirty="0" err="1" smtClean="0">
                <a:solidFill>
                  <a:schemeClr val="bg1"/>
                </a:solidFill>
              </a:rPr>
              <a:t>kills</a:t>
            </a:r>
            <a:r>
              <a:rPr lang="pt-BR" sz="2800" dirty="0" smtClean="0">
                <a:solidFill>
                  <a:schemeClr val="bg1"/>
                </a:solidFill>
              </a:rPr>
              <a:t> </a:t>
            </a:r>
            <a:r>
              <a:rPr lang="pt-BR" sz="2800" dirty="0" err="1" smtClean="0">
                <a:solidFill>
                  <a:schemeClr val="bg1"/>
                </a:solidFill>
              </a:rPr>
              <a:t>Tusko</a:t>
            </a:r>
            <a:r>
              <a:rPr lang="pt-BR" dirty="0" smtClean="0">
                <a:solidFill>
                  <a:schemeClr val="bg1"/>
                </a:solidFill>
              </a:rPr>
              <a:t>,</a:t>
            </a:r>
          </a:p>
          <a:p>
            <a:r>
              <a:rPr lang="pt-BR" sz="2400" dirty="0" smtClean="0"/>
              <a:t> a </a:t>
            </a:r>
            <a:r>
              <a:rPr lang="en-US" sz="2400" dirty="0" smtClean="0"/>
              <a:t>14-year-old </a:t>
            </a:r>
            <a:r>
              <a:rPr lang="en-US" sz="2400" dirty="0"/>
              <a:t>male Indian </a:t>
            </a:r>
            <a:r>
              <a:rPr lang="en-US" sz="2400" dirty="0" smtClean="0"/>
              <a:t>elephant</a:t>
            </a:r>
            <a:endParaRPr lang="en-US" sz="2400" dirty="0"/>
          </a:p>
        </p:txBody>
      </p:sp>
      <p:sp>
        <p:nvSpPr>
          <p:cNvPr id="9" name="CaixaDeTexto 8"/>
          <p:cNvSpPr txBox="1"/>
          <p:nvPr/>
        </p:nvSpPr>
        <p:spPr>
          <a:xfrm>
            <a:off x="699247" y="3523129"/>
            <a:ext cx="184731" cy="369332"/>
          </a:xfrm>
          <a:prstGeom prst="rect">
            <a:avLst/>
          </a:prstGeom>
          <a:noFill/>
        </p:spPr>
        <p:txBody>
          <a:bodyPr wrap="none" rtlCol="0">
            <a:spAutoFit/>
          </a:bodyPr>
          <a:lstStyle/>
          <a:p>
            <a:endParaRPr lang="en-US" dirty="0"/>
          </a:p>
        </p:txBody>
      </p:sp>
      <p:sp>
        <p:nvSpPr>
          <p:cNvPr id="13"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4" name="AutoShape 4" descr="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nvGrpSpPr>
          <p:cNvPr id="16" name="Grupo 15"/>
          <p:cNvGrpSpPr/>
          <p:nvPr/>
        </p:nvGrpSpPr>
        <p:grpSpPr>
          <a:xfrm>
            <a:off x="5459506" y="79656"/>
            <a:ext cx="6562254" cy="6590086"/>
            <a:chOff x="155575" y="2039475"/>
            <a:chExt cx="5267138" cy="4816619"/>
          </a:xfrm>
        </p:grpSpPr>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2039475"/>
              <a:ext cx="5267138" cy="481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ângulo 11"/>
            <p:cNvSpPr/>
            <p:nvPr/>
          </p:nvSpPr>
          <p:spPr>
            <a:xfrm>
              <a:off x="1681816" y="2272551"/>
              <a:ext cx="2474259" cy="268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aixaDeTexto 9"/>
          <p:cNvSpPr txBox="1"/>
          <p:nvPr/>
        </p:nvSpPr>
        <p:spPr>
          <a:xfrm>
            <a:off x="9312566" y="6541787"/>
            <a:ext cx="2749535" cy="369332"/>
          </a:xfrm>
          <a:prstGeom prst="rect">
            <a:avLst/>
          </a:prstGeom>
          <a:noFill/>
        </p:spPr>
        <p:txBody>
          <a:bodyPr wrap="none" rtlCol="0">
            <a:spAutoFit/>
          </a:bodyPr>
          <a:lstStyle/>
          <a:p>
            <a:r>
              <a:rPr lang="pt-BR" i="1" dirty="0" smtClean="0"/>
              <a:t>FDA </a:t>
            </a:r>
            <a:r>
              <a:rPr lang="pt-BR" i="1" dirty="0" err="1" smtClean="0"/>
              <a:t>guidance</a:t>
            </a:r>
            <a:r>
              <a:rPr lang="pt-BR" i="1" dirty="0" smtClean="0"/>
              <a:t>, July 2005</a:t>
            </a:r>
            <a:endParaRPr lang="en-US" i="1" dirty="0"/>
          </a:p>
        </p:txBody>
      </p:sp>
      <p:cxnSp>
        <p:nvCxnSpPr>
          <p:cNvPr id="17" name="Conector de seta reta 16"/>
          <p:cNvCxnSpPr/>
          <p:nvPr/>
        </p:nvCxnSpPr>
        <p:spPr>
          <a:xfrm>
            <a:off x="2541182" y="2662518"/>
            <a:ext cx="0" cy="8606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2693582" y="4173065"/>
            <a:ext cx="0" cy="8606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Elipse 17"/>
          <p:cNvSpPr/>
          <p:nvPr/>
        </p:nvSpPr>
        <p:spPr>
          <a:xfrm>
            <a:off x="5459506" y="3203763"/>
            <a:ext cx="470647" cy="359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ipse 20"/>
          <p:cNvSpPr/>
          <p:nvPr/>
        </p:nvSpPr>
        <p:spPr>
          <a:xfrm>
            <a:off x="9524983" y="3208246"/>
            <a:ext cx="470647" cy="359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111</a:t>
            </a:r>
            <a:endParaRPr lang="en-US" dirty="0"/>
          </a:p>
        </p:txBody>
      </p:sp>
      <p:sp>
        <p:nvSpPr>
          <p:cNvPr id="22" name="Elipse 21"/>
          <p:cNvSpPr/>
          <p:nvPr/>
        </p:nvSpPr>
        <p:spPr>
          <a:xfrm>
            <a:off x="5517777" y="2616578"/>
            <a:ext cx="654423" cy="359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ipse 22"/>
          <p:cNvSpPr/>
          <p:nvPr/>
        </p:nvSpPr>
        <p:spPr>
          <a:xfrm>
            <a:off x="9453283" y="2621061"/>
            <a:ext cx="614066" cy="359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111</a:t>
            </a:r>
            <a:endParaRPr lang="en-US" dirty="0"/>
          </a:p>
        </p:txBody>
      </p:sp>
      <p:cxnSp>
        <p:nvCxnSpPr>
          <p:cNvPr id="20" name="Conector reto 19"/>
          <p:cNvCxnSpPr/>
          <p:nvPr/>
        </p:nvCxnSpPr>
        <p:spPr>
          <a:xfrm>
            <a:off x="5517777" y="4603370"/>
            <a:ext cx="4935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9513538" y="4603370"/>
            <a:ext cx="4935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114</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358" y="863599"/>
            <a:ext cx="8771542" cy="580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659791" y="84666"/>
            <a:ext cx="10660675" cy="584775"/>
          </a:xfrm>
          <a:prstGeom prst="rect">
            <a:avLst/>
          </a:prstGeom>
          <a:noFill/>
        </p:spPr>
        <p:txBody>
          <a:bodyPr wrap="none" rtlCol="0">
            <a:spAutoFit/>
          </a:bodyPr>
          <a:lstStyle/>
          <a:p>
            <a:r>
              <a:rPr lang="pt-BR" sz="3200" dirty="0" smtClean="0">
                <a:solidFill>
                  <a:schemeClr val="bg1"/>
                </a:solidFill>
              </a:rPr>
              <a:t>ENSAIO TÍPICO DE FASE I: </a:t>
            </a:r>
            <a:r>
              <a:rPr lang="pt-BR" sz="3200" dirty="0" smtClean="0">
                <a:solidFill>
                  <a:srgbClr val="FFFF00"/>
                </a:solidFill>
              </a:rPr>
              <a:t>single </a:t>
            </a:r>
            <a:r>
              <a:rPr lang="pt-BR" sz="3200" dirty="0" err="1" smtClean="0">
                <a:solidFill>
                  <a:srgbClr val="FFFF00"/>
                </a:solidFill>
              </a:rPr>
              <a:t>ascending</a:t>
            </a:r>
            <a:r>
              <a:rPr lang="pt-BR" sz="3200" dirty="0" smtClean="0">
                <a:solidFill>
                  <a:srgbClr val="FFFF00"/>
                </a:solidFill>
              </a:rPr>
              <a:t> dose </a:t>
            </a:r>
            <a:r>
              <a:rPr lang="pt-BR" sz="3200" dirty="0" err="1" smtClean="0">
                <a:solidFill>
                  <a:srgbClr val="FFFF00"/>
                </a:solidFill>
              </a:rPr>
              <a:t>study</a:t>
            </a:r>
            <a:endParaRPr lang="pt-BR" sz="3200" dirty="0">
              <a:solidFill>
                <a:srgbClr val="FFFF00"/>
              </a:solidFill>
            </a:endParaRPr>
          </a:p>
        </p:txBody>
      </p:sp>
      <p:sp>
        <p:nvSpPr>
          <p:cNvPr id="4" name="CaixaDeTexto 3"/>
          <p:cNvSpPr txBox="1"/>
          <p:nvPr/>
        </p:nvSpPr>
        <p:spPr>
          <a:xfrm>
            <a:off x="9929842" y="6602968"/>
            <a:ext cx="2262158" cy="369332"/>
          </a:xfrm>
          <a:prstGeom prst="rect">
            <a:avLst/>
          </a:prstGeom>
          <a:noFill/>
        </p:spPr>
        <p:txBody>
          <a:bodyPr wrap="none" rtlCol="0">
            <a:spAutoFit/>
          </a:bodyPr>
          <a:lstStyle/>
          <a:p>
            <a:r>
              <a:rPr lang="pt-BR" dirty="0" err="1" smtClean="0"/>
              <a:t>Blass</a:t>
            </a:r>
            <a:r>
              <a:rPr lang="pt-BR" dirty="0" smtClean="0"/>
              <a:t>, 2015 – Cap.9</a:t>
            </a:r>
            <a:endParaRPr lang="pt-BR" dirty="0"/>
          </a:p>
        </p:txBody>
      </p:sp>
      <p:sp>
        <p:nvSpPr>
          <p:cNvPr id="5" name="CaixaDeTexto 4"/>
          <p:cNvSpPr txBox="1"/>
          <p:nvPr/>
        </p:nvSpPr>
        <p:spPr>
          <a:xfrm>
            <a:off x="169913" y="2353734"/>
            <a:ext cx="979755" cy="1292662"/>
          </a:xfrm>
          <a:prstGeom prst="rect">
            <a:avLst/>
          </a:prstGeom>
          <a:noFill/>
        </p:spPr>
        <p:txBody>
          <a:bodyPr wrap="none" rtlCol="0">
            <a:spAutoFit/>
          </a:bodyPr>
          <a:lstStyle/>
          <a:p>
            <a:pPr algn="ctr"/>
            <a:r>
              <a:rPr lang="pt-BR" sz="2400" dirty="0" smtClean="0">
                <a:solidFill>
                  <a:srgbClr val="FFFF00"/>
                </a:solidFill>
                <a:effectLst>
                  <a:outerShdw blurRad="38100" dist="38100" dir="2700000" algn="tl">
                    <a:srgbClr val="000000">
                      <a:alpha val="43137"/>
                    </a:srgbClr>
                  </a:outerShdw>
                </a:effectLst>
              </a:rPr>
              <a:t>DLT: </a:t>
            </a:r>
          </a:p>
          <a:p>
            <a:r>
              <a:rPr lang="pt-BR" dirty="0" smtClean="0"/>
              <a:t>Dose</a:t>
            </a:r>
          </a:p>
          <a:p>
            <a:r>
              <a:rPr lang="pt-BR" dirty="0" err="1" smtClean="0"/>
              <a:t>Limiting</a:t>
            </a:r>
            <a:endParaRPr lang="pt-BR" dirty="0" smtClean="0"/>
          </a:p>
          <a:p>
            <a:r>
              <a:rPr lang="pt-BR" dirty="0" err="1" smtClean="0"/>
              <a:t>Toxicity</a:t>
            </a:r>
            <a:endParaRPr lang="pt-BR" dirty="0"/>
          </a:p>
        </p:txBody>
      </p:sp>
    </p:spTree>
    <p:extLst>
      <p:ext uri="{BB962C8B-B14F-4D97-AF65-F5344CB8AC3E}">
        <p14:creationId xmlns:p14="http://schemas.microsoft.com/office/powerpoint/2010/main" val="30340979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p:nvPr/>
        </p:nvSpPr>
        <p:spPr>
          <a:xfrm>
            <a:off x="9066241" y="6503988"/>
            <a:ext cx="3089275" cy="368300"/>
          </a:xfrm>
          <a:prstGeom prst="rect">
            <a:avLst/>
          </a:prstGeom>
          <a:noFill/>
          <a:ln w="12700">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1800" i="1" dirty="0">
                <a:ea typeface="Times New Roman" panose="02020603050405020304" pitchFamily="18" charset="0"/>
              </a:rPr>
              <a:t>CNS, Resolução N</a:t>
            </a:r>
            <a:r>
              <a:rPr lang="en-US" altLang="en-US" sz="1800" i="1" baseline="30000" dirty="0">
                <a:ea typeface="Times New Roman" panose="02020603050405020304" pitchFamily="18" charset="0"/>
              </a:rPr>
              <a:t>0 </a:t>
            </a:r>
            <a:r>
              <a:rPr lang="en-US" altLang="en-US" sz="1800" i="1" dirty="0">
                <a:ea typeface="Times New Roman" panose="02020603050405020304" pitchFamily="18" charset="0"/>
              </a:rPr>
              <a:t>251 de 1998</a:t>
            </a:r>
            <a:r>
              <a:rPr lang="pt-BR" altLang="en-US" sz="1600" i="1" dirty="0"/>
              <a:t> </a:t>
            </a:r>
          </a:p>
        </p:txBody>
      </p:sp>
      <p:sp>
        <p:nvSpPr>
          <p:cNvPr id="31747" name="Text Box 3"/>
          <p:cNvSpPr txBox="1"/>
          <p:nvPr/>
        </p:nvSpPr>
        <p:spPr>
          <a:xfrm>
            <a:off x="3124200" y="119063"/>
            <a:ext cx="6391686" cy="646331"/>
          </a:xfrm>
          <a:prstGeom prst="rect">
            <a:avLst/>
          </a:prstGeom>
          <a:noFill/>
          <a:ln w="9525">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600" dirty="0">
                <a:solidFill>
                  <a:schemeClr val="bg1"/>
                </a:solidFill>
                <a:latin typeface="Arial" panose="020B0604020202020204" pitchFamily="34" charset="0"/>
              </a:rPr>
              <a:t>ENSAIO CLÍNICO DE FASE II</a:t>
            </a:r>
            <a:endParaRPr lang="pt-BR" altLang="en-US" sz="3600" dirty="0">
              <a:solidFill>
                <a:schemeClr val="bg1"/>
              </a:solidFill>
              <a:latin typeface="Arial" panose="020B0604020202020204" pitchFamily="34" charset="0"/>
            </a:endParaRPr>
          </a:p>
        </p:txBody>
      </p:sp>
      <p:sp>
        <p:nvSpPr>
          <p:cNvPr id="15364" name="Text Box 4"/>
          <p:cNvSpPr txBox="1">
            <a:spLocks noChangeArrowheads="1"/>
          </p:cNvSpPr>
          <p:nvPr/>
        </p:nvSpPr>
        <p:spPr bwMode="auto">
          <a:xfrm>
            <a:off x="221671" y="1270663"/>
            <a:ext cx="10958945" cy="565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lvl="0" indent="-457200" algn="just" eaLnBrk="1" hangingPunct="1">
              <a:lnSpc>
                <a:spcPts val="3700"/>
              </a:lnSpc>
              <a:buChar char="•"/>
            </a:pPr>
            <a:r>
              <a:rPr lang="en-US" altLang="x-none" sz="2800" i="1" dirty="0">
                <a:latin typeface="Arial" panose="020B0604020202020204" pitchFamily="34" charset="0"/>
              </a:rPr>
              <a:t> </a:t>
            </a:r>
            <a:r>
              <a:rPr lang="en-US" altLang="x-none" sz="2800" dirty="0">
                <a:latin typeface="Arial" panose="020B0604020202020204" pitchFamily="34" charset="0"/>
              </a:rPr>
              <a:t>Estudo terapêutico piloto</a:t>
            </a:r>
          </a:p>
          <a:p>
            <a:pPr marL="457200" lvl="0" indent="-457200" algn="just" eaLnBrk="1" hangingPunct="1">
              <a:lnSpc>
                <a:spcPts val="3700"/>
              </a:lnSpc>
              <a:buChar char="•"/>
            </a:pPr>
            <a:r>
              <a:rPr lang="en-US" altLang="x-none" sz="2800" dirty="0">
                <a:latin typeface="Arial" panose="020B0604020202020204" pitchFamily="34" charset="0"/>
              </a:rPr>
              <a:t> Pequeno grupo de </a:t>
            </a:r>
            <a:r>
              <a:rPr lang="en-US" altLang="x-none" sz="2800" dirty="0">
                <a:solidFill>
                  <a:schemeClr val="accent6">
                    <a:lumMod val="20000"/>
                    <a:lumOff val="80000"/>
                  </a:schemeClr>
                </a:solidFill>
                <a:latin typeface="Arial" panose="020B0604020202020204" pitchFamily="34" charset="0"/>
              </a:rPr>
              <a:t>PACIENTES</a:t>
            </a:r>
            <a:r>
              <a:rPr lang="en-US" altLang="x-none" sz="2800" dirty="0">
                <a:latin typeface="Arial" panose="020B0604020202020204" pitchFamily="34" charset="0"/>
              </a:rPr>
              <a:t>: 100-300</a:t>
            </a:r>
          </a:p>
          <a:p>
            <a:pPr marL="457200" lvl="0" indent="-457200" algn="just" eaLnBrk="1" hangingPunct="1">
              <a:lnSpc>
                <a:spcPts val="3700"/>
              </a:lnSpc>
              <a:buChar char="•"/>
            </a:pPr>
            <a:r>
              <a:rPr lang="en-US" altLang="x-none" sz="2800" dirty="0">
                <a:latin typeface="Arial" panose="020B0604020202020204" pitchFamily="34" charset="0"/>
              </a:rPr>
              <a:t> Estudo controlado e </a:t>
            </a:r>
            <a:r>
              <a:rPr lang="en-US" altLang="x-none" sz="2800" dirty="0" err="1" smtClean="0">
                <a:latin typeface="Arial" panose="020B0604020202020204" pitchFamily="34" charset="0"/>
              </a:rPr>
              <a:t>duplo-cego</a:t>
            </a:r>
            <a:endParaRPr lang="en-US" altLang="x-none" sz="2800" dirty="0" smtClean="0">
              <a:latin typeface="Arial" panose="020B0604020202020204" pitchFamily="34" charset="0"/>
            </a:endParaRPr>
          </a:p>
          <a:p>
            <a:pPr marL="457200" lvl="0" indent="-457200" algn="just" eaLnBrk="1" hangingPunct="1">
              <a:lnSpc>
                <a:spcPts val="3700"/>
              </a:lnSpc>
              <a:buChar char="•"/>
            </a:pPr>
            <a:r>
              <a:rPr lang="pt-BR" altLang="x-none" sz="2800" dirty="0"/>
              <a:t> </a:t>
            </a:r>
            <a:r>
              <a:rPr lang="pt-BR" altLang="x-none" sz="2800" dirty="0" smtClean="0"/>
              <a:t>Duas etapas: IIA: </a:t>
            </a:r>
            <a:r>
              <a:rPr lang="pt-BR" altLang="x-none" sz="2800" dirty="0" err="1" smtClean="0"/>
              <a:t>PoC</a:t>
            </a:r>
            <a:r>
              <a:rPr lang="pt-BR" altLang="x-none" sz="2800" dirty="0" smtClean="0"/>
              <a:t> (prova de conceito)</a:t>
            </a:r>
          </a:p>
          <a:p>
            <a:pPr lvl="0" algn="just" eaLnBrk="1" hangingPunct="1">
              <a:lnSpc>
                <a:spcPts val="3700"/>
              </a:lnSpc>
            </a:pPr>
            <a:r>
              <a:rPr lang="pt-BR" altLang="x-none" sz="2800" dirty="0"/>
              <a:t>	</a:t>
            </a:r>
            <a:r>
              <a:rPr lang="pt-BR" altLang="x-none" sz="2800" dirty="0" smtClean="0"/>
              <a:t>		IIB: refinar: curva dose-efeito</a:t>
            </a:r>
            <a:endParaRPr lang="en-US" altLang="x-none" sz="2800" dirty="0">
              <a:latin typeface="Arial" panose="020B0604020202020204" pitchFamily="34" charset="0"/>
            </a:endParaRPr>
          </a:p>
          <a:p>
            <a:pPr lvl="0" algn="just" eaLnBrk="1" hangingPunct="1"/>
            <a:endParaRPr lang="en-US" altLang="x-none" sz="2800" dirty="0"/>
          </a:p>
          <a:p>
            <a:pPr lvl="0" algn="just" eaLnBrk="1" hangingPunct="1"/>
            <a:r>
              <a:rPr lang="en-US" altLang="x-none" sz="2800" u="sng" dirty="0" smtClean="0">
                <a:solidFill>
                  <a:schemeClr val="bg2"/>
                </a:solidFill>
                <a:effectLst>
                  <a:outerShdw blurRad="38100" dist="38100" dir="2700000">
                    <a:srgbClr val="C0C0C0"/>
                  </a:outerShdw>
                </a:effectLst>
                <a:latin typeface="Arial" panose="020B0604020202020204" pitchFamily="34" charset="0"/>
              </a:rPr>
              <a:t>OBJETIVOS</a:t>
            </a:r>
            <a:r>
              <a:rPr lang="en-US" altLang="x-none" sz="2800" dirty="0">
                <a:solidFill>
                  <a:schemeClr val="bg2"/>
                </a:solidFill>
                <a:effectLst>
                  <a:outerShdw blurRad="38100" dist="38100" dir="2700000">
                    <a:srgbClr val="C0C0C0"/>
                  </a:outerShdw>
                </a:effectLst>
                <a:latin typeface="Arial" panose="020B0604020202020204" pitchFamily="34" charset="0"/>
              </a:rPr>
              <a:t>:</a:t>
            </a:r>
            <a:r>
              <a:rPr lang="en-US" altLang="x-none" sz="2800" dirty="0">
                <a:effectLst>
                  <a:outerShdw blurRad="38100" dist="38100" dir="2700000">
                    <a:srgbClr val="C0C0C0"/>
                  </a:outerShdw>
                </a:effectLst>
                <a:latin typeface="Arial" panose="020B0604020202020204" pitchFamily="34" charset="0"/>
              </a:rPr>
              <a:t> </a:t>
            </a:r>
            <a:endParaRPr lang="en-US" altLang="x-none" sz="2800" dirty="0" smtClean="0">
              <a:effectLst>
                <a:outerShdw blurRad="38100" dist="38100" dir="2700000">
                  <a:srgbClr val="C0C0C0"/>
                </a:outerShdw>
              </a:effectLst>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1. Demonstrar </a:t>
            </a:r>
            <a:r>
              <a:rPr lang="en-US" altLang="x-none" sz="2800" dirty="0">
                <a:solidFill>
                  <a:schemeClr val="accent6">
                    <a:lumMod val="20000"/>
                    <a:lumOff val="80000"/>
                  </a:schemeClr>
                </a:solidFill>
                <a:latin typeface="Arial" panose="020B0604020202020204" pitchFamily="34" charset="0"/>
              </a:rPr>
              <a:t>EFICÁCIA</a:t>
            </a:r>
            <a:r>
              <a:rPr lang="en-US" altLang="x-none" sz="2800" dirty="0">
                <a:latin typeface="Arial" panose="020B0604020202020204" pitchFamily="34" charset="0"/>
              </a:rPr>
              <a:t>  </a:t>
            </a:r>
            <a:r>
              <a:rPr lang="en-US" altLang="x-none" sz="2800" dirty="0" smtClean="0">
                <a:latin typeface="Arial" panose="020B0604020202020204" pitchFamily="34" charset="0"/>
              </a:rPr>
              <a:t>(</a:t>
            </a:r>
            <a:r>
              <a:rPr lang="en-US" altLang="x-none" sz="2800" b="1" dirty="0" smtClean="0">
                <a:solidFill>
                  <a:srgbClr val="66FF33"/>
                </a:solidFill>
                <a:latin typeface="Arial" panose="020B0604020202020204" pitchFamily="34" charset="0"/>
              </a:rPr>
              <a:t>dose </a:t>
            </a:r>
            <a:r>
              <a:rPr lang="en-US" altLang="x-none" sz="2800" b="1" dirty="0" err="1" smtClean="0">
                <a:solidFill>
                  <a:srgbClr val="66FF33"/>
                </a:solidFill>
                <a:latin typeface="Arial" panose="020B0604020202020204" pitchFamily="34" charset="0"/>
              </a:rPr>
              <a:t>mínima</a:t>
            </a:r>
            <a:r>
              <a:rPr lang="en-US" altLang="x-none" sz="2800" b="1" dirty="0" smtClean="0">
                <a:solidFill>
                  <a:srgbClr val="66FF33"/>
                </a:solidFill>
                <a:latin typeface="Arial" panose="020B0604020202020204" pitchFamily="34" charset="0"/>
              </a:rPr>
              <a:t> </a:t>
            </a:r>
            <a:r>
              <a:rPr lang="en-US" altLang="x-none" sz="2800" b="1" dirty="0" err="1" smtClean="0">
                <a:solidFill>
                  <a:srgbClr val="66FF33"/>
                </a:solidFill>
                <a:latin typeface="Arial" panose="020B0604020202020204" pitchFamily="34" charset="0"/>
              </a:rPr>
              <a:t>eficaz</a:t>
            </a:r>
            <a:r>
              <a:rPr lang="en-US" altLang="x-none" sz="2800" b="1" dirty="0" smtClean="0">
                <a:solidFill>
                  <a:srgbClr val="66FF33"/>
                </a:solidFill>
                <a:latin typeface="Arial" panose="020B0604020202020204" pitchFamily="34" charset="0"/>
              </a:rPr>
              <a:t> </a:t>
            </a:r>
            <a:r>
              <a:rPr lang="en-US" altLang="x-none" sz="2800" dirty="0" smtClean="0">
                <a:latin typeface="Arial" panose="020B0604020202020204" pitchFamily="34" charset="0"/>
              </a:rPr>
              <a:t>?) = </a:t>
            </a:r>
            <a:r>
              <a:rPr lang="en-US" altLang="x-none" sz="2800" b="1" dirty="0" err="1" smtClean="0">
                <a:solidFill>
                  <a:srgbClr val="66FF33"/>
                </a:solidFill>
                <a:latin typeface="Arial" panose="020B0604020202020204" pitchFamily="34" charset="0"/>
              </a:rPr>
              <a:t>PoCo</a:t>
            </a:r>
            <a:r>
              <a:rPr lang="en-US" altLang="x-none" sz="2800" dirty="0" smtClean="0">
                <a:latin typeface="Arial" panose="020B0604020202020204" pitchFamily="34" charset="0"/>
              </a:rPr>
              <a:t> (IIA)</a:t>
            </a:r>
            <a:endParaRPr lang="en-US" altLang="x-none" sz="2800" dirty="0">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2. </a:t>
            </a:r>
            <a:r>
              <a:rPr lang="en-US" altLang="x-none" sz="2800" dirty="0">
                <a:solidFill>
                  <a:schemeClr val="accent6">
                    <a:lumMod val="20000"/>
                    <a:lumOff val="80000"/>
                  </a:schemeClr>
                </a:solidFill>
                <a:latin typeface="Arial" panose="020B0604020202020204" pitchFamily="34" charset="0"/>
              </a:rPr>
              <a:t>SEGURANÇA A CURTO PRAZO</a:t>
            </a:r>
            <a:r>
              <a:rPr lang="en-US" altLang="x-none" sz="2800" dirty="0">
                <a:latin typeface="Arial" panose="020B0604020202020204" pitchFamily="34" charset="0"/>
              </a:rPr>
              <a:t>, </a:t>
            </a:r>
            <a:r>
              <a:rPr lang="en-US" altLang="x-none" sz="2800" dirty="0" err="1">
                <a:latin typeface="Arial" panose="020B0604020202020204" pitchFamily="34" charset="0"/>
              </a:rPr>
              <a:t>em</a:t>
            </a:r>
            <a:r>
              <a:rPr lang="en-US" altLang="x-none" sz="2800" dirty="0">
                <a:latin typeface="Arial" panose="020B0604020202020204" pitchFamily="34" charset="0"/>
              </a:rPr>
              <a:t> </a:t>
            </a:r>
            <a:r>
              <a:rPr lang="en-US" altLang="x-none" sz="2800" dirty="0" err="1" smtClean="0">
                <a:latin typeface="Arial" panose="020B0604020202020204" pitchFamily="34" charset="0"/>
              </a:rPr>
              <a:t>pacientes</a:t>
            </a:r>
            <a:r>
              <a:rPr lang="en-US" altLang="x-none" sz="2800" dirty="0" smtClean="0">
                <a:latin typeface="Arial" panose="020B0604020202020204" pitchFamily="34" charset="0"/>
              </a:rPr>
              <a:t> </a:t>
            </a:r>
            <a:r>
              <a:rPr lang="en-US" altLang="x-none" sz="2800" dirty="0">
                <a:latin typeface="Arial" panose="020B0604020202020204" pitchFamily="34" charset="0"/>
              </a:rPr>
              <a:t>com </a:t>
            </a:r>
            <a:r>
              <a:rPr lang="en-US" altLang="x-none" sz="2800" dirty="0" err="1">
                <a:latin typeface="Arial" panose="020B0604020202020204" pitchFamily="34" charset="0"/>
              </a:rPr>
              <a:t>uma</a:t>
            </a:r>
            <a:r>
              <a:rPr lang="en-US" altLang="x-none" sz="2800" dirty="0">
                <a:latin typeface="Arial" panose="020B0604020202020204" pitchFamily="34" charset="0"/>
              </a:rPr>
              <a:t> </a:t>
            </a:r>
            <a:r>
              <a:rPr lang="en-US" altLang="x-none" sz="2800" dirty="0" smtClean="0">
                <a:latin typeface="Arial" panose="020B0604020202020204" pitchFamily="34" charset="0"/>
              </a:rPr>
              <a:t>			</a:t>
            </a:r>
            <a:r>
              <a:rPr lang="en-US" altLang="x-none" sz="2800" dirty="0" err="1" smtClean="0">
                <a:latin typeface="Arial" panose="020B0604020202020204" pitchFamily="34" charset="0"/>
              </a:rPr>
              <a:t>determinada</a:t>
            </a:r>
            <a:r>
              <a:rPr lang="en-US" altLang="x-none" sz="2800" dirty="0" smtClean="0">
                <a:latin typeface="Arial" panose="020B0604020202020204" pitchFamily="34" charset="0"/>
              </a:rPr>
              <a:t> </a:t>
            </a:r>
            <a:r>
              <a:rPr lang="en-US" altLang="x-none" sz="2800" dirty="0" err="1" smtClean="0">
                <a:latin typeface="Arial" panose="020B0604020202020204" pitchFamily="34" charset="0"/>
              </a:rPr>
              <a:t>enfermidade</a:t>
            </a:r>
            <a:endParaRPr lang="en-US" altLang="x-none" sz="2800" dirty="0">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3. Estabelecer </a:t>
            </a:r>
            <a:r>
              <a:rPr lang="en-US" altLang="x-none" sz="2800" dirty="0" err="1">
                <a:latin typeface="Arial" panose="020B0604020202020204" pitchFamily="34" charset="0"/>
              </a:rPr>
              <a:t>relação</a:t>
            </a:r>
            <a:r>
              <a:rPr lang="en-US" altLang="x-none" sz="2800" dirty="0">
                <a:latin typeface="Arial" panose="020B0604020202020204" pitchFamily="34" charset="0"/>
              </a:rPr>
              <a:t> </a:t>
            </a:r>
            <a:r>
              <a:rPr lang="en-US" altLang="x-none" sz="2800" dirty="0" smtClean="0">
                <a:latin typeface="Arial" panose="020B0604020202020204" pitchFamily="34" charset="0"/>
              </a:rPr>
              <a:t>dose-</a:t>
            </a:r>
            <a:r>
              <a:rPr lang="en-US" altLang="x-none" sz="2800" dirty="0" err="1" smtClean="0">
                <a:latin typeface="Arial" panose="020B0604020202020204" pitchFamily="34" charset="0"/>
              </a:rPr>
              <a:t>resposta</a:t>
            </a:r>
            <a:r>
              <a:rPr lang="en-US" altLang="x-none" sz="2800" dirty="0" smtClean="0">
                <a:latin typeface="Arial" panose="020B0604020202020204" pitchFamily="34" charset="0"/>
              </a:rPr>
              <a:t> (IIB)</a:t>
            </a:r>
            <a:endParaRPr lang="en-US" altLang="x-none" sz="2800" dirty="0">
              <a:latin typeface="Arial" panose="020B0604020202020204" pitchFamily="34" charset="0"/>
            </a:endParaRPr>
          </a:p>
          <a:p>
            <a:pPr marL="457200" lvl="0" indent="-457200" algn="just" eaLnBrk="1" hangingPunct="1">
              <a:buAutoNum type="arabicPeriod"/>
            </a:pPr>
            <a:endParaRPr sz="2800" i="1" dirty="0">
              <a:latin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4101" y="296981"/>
            <a:ext cx="1822332" cy="231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115</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p:nvPr/>
        </p:nvSpPr>
        <p:spPr>
          <a:xfrm>
            <a:off x="9072418" y="6491288"/>
            <a:ext cx="3089275" cy="368300"/>
          </a:xfrm>
          <a:prstGeom prst="rect">
            <a:avLst/>
          </a:prstGeom>
          <a:noFill/>
          <a:ln w="12700">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1800" i="1" dirty="0">
                <a:ea typeface="Times New Roman" panose="02020603050405020304" pitchFamily="18" charset="0"/>
              </a:rPr>
              <a:t>CNS, Resolução N</a:t>
            </a:r>
            <a:r>
              <a:rPr lang="en-US" altLang="en-US" sz="1800" i="1" baseline="30000" dirty="0">
                <a:ea typeface="Times New Roman" panose="02020603050405020304" pitchFamily="18" charset="0"/>
              </a:rPr>
              <a:t>0 </a:t>
            </a:r>
            <a:r>
              <a:rPr lang="en-US" altLang="en-US" sz="1800" i="1" dirty="0">
                <a:ea typeface="Times New Roman" panose="02020603050405020304" pitchFamily="18" charset="0"/>
              </a:rPr>
              <a:t>251 de 1998</a:t>
            </a:r>
            <a:r>
              <a:rPr lang="pt-BR" altLang="en-US" sz="1600" i="1" dirty="0"/>
              <a:t> </a:t>
            </a:r>
          </a:p>
        </p:txBody>
      </p:sp>
      <p:sp>
        <p:nvSpPr>
          <p:cNvPr id="32771" name="Text Box 3"/>
          <p:cNvSpPr txBox="1"/>
          <p:nvPr/>
        </p:nvSpPr>
        <p:spPr>
          <a:xfrm>
            <a:off x="3124200" y="44450"/>
            <a:ext cx="6519926" cy="646331"/>
          </a:xfrm>
          <a:prstGeom prst="rect">
            <a:avLst/>
          </a:prstGeom>
          <a:noFill/>
          <a:ln w="9525">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600" dirty="0">
                <a:solidFill>
                  <a:schemeClr val="bg1"/>
                </a:solidFill>
                <a:latin typeface="Arial" panose="020B0604020202020204" pitchFamily="34" charset="0"/>
              </a:rPr>
              <a:t>ENSAIO CLÍNICO DE FASE III</a:t>
            </a:r>
            <a:endParaRPr lang="pt-BR" altLang="en-US" sz="3600" dirty="0">
              <a:solidFill>
                <a:schemeClr val="bg1"/>
              </a:solidFill>
              <a:latin typeface="Arial" panose="020B0604020202020204" pitchFamily="34" charset="0"/>
            </a:endParaRPr>
          </a:p>
        </p:txBody>
      </p:sp>
      <p:sp>
        <p:nvSpPr>
          <p:cNvPr id="16388" name="Text Box 4"/>
          <p:cNvSpPr txBox="1">
            <a:spLocks noChangeArrowheads="1"/>
          </p:cNvSpPr>
          <p:nvPr/>
        </p:nvSpPr>
        <p:spPr bwMode="auto">
          <a:xfrm>
            <a:off x="207818" y="1101445"/>
            <a:ext cx="11953875" cy="617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lvl="0" indent="-457200" algn="just" eaLnBrk="1" hangingPunct="1">
              <a:lnSpc>
                <a:spcPts val="3700"/>
              </a:lnSpc>
              <a:buChar char="•"/>
            </a:pPr>
            <a:r>
              <a:rPr lang="en-US" altLang="x-none" sz="2800" i="1" dirty="0">
                <a:latin typeface="Arial" panose="020B0604020202020204" pitchFamily="34" charset="0"/>
              </a:rPr>
              <a:t> </a:t>
            </a:r>
            <a:r>
              <a:rPr lang="en-US" altLang="x-none" sz="2800" dirty="0">
                <a:latin typeface="Arial" panose="020B0604020202020204" pitchFamily="34" charset="0"/>
              </a:rPr>
              <a:t>Estudo terapêutico ampliado</a:t>
            </a:r>
          </a:p>
          <a:p>
            <a:pPr marL="457200" lvl="0" indent="-457200" algn="just">
              <a:lnSpc>
                <a:spcPts val="3700"/>
              </a:lnSpc>
              <a:buChar char="•"/>
            </a:pPr>
            <a:r>
              <a:rPr lang="en-US" altLang="x-none" sz="2800" dirty="0" smtClean="0">
                <a:latin typeface="Arial" panose="020B0604020202020204" pitchFamily="34" charset="0"/>
              </a:rPr>
              <a:t> </a:t>
            </a:r>
            <a:r>
              <a:rPr lang="en-US" altLang="x-none" sz="2800" dirty="0" err="1" smtClean="0">
                <a:latin typeface="Arial" panose="020B0604020202020204" pitchFamily="34" charset="0"/>
              </a:rPr>
              <a:t>Grupos</a:t>
            </a:r>
            <a:r>
              <a:rPr lang="en-US" altLang="x-none" sz="2800" dirty="0" smtClean="0"/>
              <a:t> </a:t>
            </a:r>
            <a:r>
              <a:rPr lang="en-US" altLang="x-none" sz="2800" dirty="0" err="1" smtClean="0"/>
              <a:t>grandes</a:t>
            </a:r>
            <a:r>
              <a:rPr lang="en-US" altLang="x-none" sz="2800" dirty="0" smtClean="0"/>
              <a:t> </a:t>
            </a:r>
            <a:r>
              <a:rPr lang="en-US" altLang="x-none" sz="2800" dirty="0"/>
              <a:t>e </a:t>
            </a:r>
            <a:r>
              <a:rPr lang="en-US" altLang="x-none" sz="2800" dirty="0" err="1"/>
              <a:t>variados</a:t>
            </a:r>
            <a:r>
              <a:rPr lang="en-US" altLang="x-none" sz="2800" dirty="0"/>
              <a:t> </a:t>
            </a:r>
            <a:r>
              <a:rPr lang="en-US" altLang="x-none" sz="2800" dirty="0">
                <a:latin typeface="Arial" panose="020B0604020202020204" pitchFamily="34" charset="0"/>
              </a:rPr>
              <a:t>de 	PACIENTES </a:t>
            </a:r>
            <a:endParaRPr lang="en-US" altLang="x-none" sz="2800" dirty="0" smtClean="0">
              <a:latin typeface="Arial" panose="020B0604020202020204" pitchFamily="34" charset="0"/>
            </a:endParaRPr>
          </a:p>
          <a:p>
            <a:pPr lvl="0" algn="just" eaLnBrk="1" hangingPunct="1">
              <a:lnSpc>
                <a:spcPts val="3700"/>
              </a:lnSpc>
            </a:pPr>
            <a:r>
              <a:rPr lang="en-US" altLang="x-none" sz="2800" dirty="0"/>
              <a:t>	</a:t>
            </a:r>
            <a:r>
              <a:rPr lang="en-US" altLang="x-none" sz="2800" dirty="0" smtClean="0">
                <a:latin typeface="Arial" panose="020B0604020202020204" pitchFamily="34" charset="0"/>
              </a:rPr>
              <a:t>(</a:t>
            </a:r>
            <a:r>
              <a:rPr lang="en-US" altLang="x-none" sz="2800" dirty="0">
                <a:solidFill>
                  <a:schemeClr val="accent6">
                    <a:lumMod val="20000"/>
                    <a:lumOff val="80000"/>
                  </a:schemeClr>
                </a:solidFill>
                <a:latin typeface="Arial" panose="020B0604020202020204" pitchFamily="34" charset="0"/>
              </a:rPr>
              <a:t>estudos multicêntricos</a:t>
            </a:r>
            <a:r>
              <a:rPr lang="en-US" altLang="x-none" sz="2800" dirty="0">
                <a:latin typeface="Arial" panose="020B0604020202020204" pitchFamily="34" charset="0"/>
              </a:rPr>
              <a:t>): 1000-5000</a:t>
            </a:r>
          </a:p>
          <a:p>
            <a:pPr marL="457200" lvl="0" indent="-457200" algn="just" eaLnBrk="1" hangingPunct="1">
              <a:lnSpc>
                <a:spcPts val="3700"/>
              </a:lnSpc>
            </a:pPr>
            <a:endParaRPr lang="en-US" altLang="x-none" sz="2800" dirty="0">
              <a:latin typeface="Arial" panose="020B0604020202020204" pitchFamily="34" charset="0"/>
            </a:endParaRPr>
          </a:p>
          <a:p>
            <a:pPr marL="457200" lvl="0" indent="-457200" algn="just" eaLnBrk="1" hangingPunct="1">
              <a:lnSpc>
                <a:spcPts val="3700"/>
              </a:lnSpc>
            </a:pPr>
            <a:r>
              <a:rPr lang="en-US" altLang="x-none" sz="2800" u="sng" dirty="0">
                <a:solidFill>
                  <a:schemeClr val="bg2"/>
                </a:solidFill>
                <a:effectLst>
                  <a:outerShdw blurRad="38100" dist="38100" dir="2700000">
                    <a:srgbClr val="C0C0C0"/>
                  </a:outerShdw>
                </a:effectLst>
                <a:latin typeface="Arial" panose="020B0604020202020204" pitchFamily="34" charset="0"/>
              </a:rPr>
              <a:t>OBJETIVOS</a:t>
            </a:r>
            <a:r>
              <a:rPr lang="en-US" altLang="x-none" sz="2800" dirty="0">
                <a:solidFill>
                  <a:schemeClr val="bg2"/>
                </a:solidFill>
                <a:effectLst>
                  <a:outerShdw blurRad="38100" dist="38100" dir="2700000">
                    <a:srgbClr val="C0C0C0"/>
                  </a:outerShdw>
                </a:effectLst>
                <a:latin typeface="Arial" panose="020B0604020202020204" pitchFamily="34" charset="0"/>
              </a:rPr>
              <a:t>:</a:t>
            </a:r>
            <a:r>
              <a:rPr lang="en-US" altLang="x-none" sz="2800" dirty="0">
                <a:effectLst>
                  <a:outerShdw blurRad="38100" dist="38100" dir="2700000">
                    <a:srgbClr val="C0C0C0"/>
                  </a:outerShdw>
                </a:effectLst>
                <a:latin typeface="Arial" panose="020B0604020202020204" pitchFamily="34" charset="0"/>
              </a:rPr>
              <a:t> </a:t>
            </a:r>
            <a:endParaRPr lang="en-US" altLang="x-none" sz="2800" dirty="0" smtClean="0">
              <a:effectLst>
                <a:outerShdw blurRad="38100" dist="38100" dir="2700000">
                  <a:srgbClr val="C0C0C0"/>
                </a:outerShdw>
              </a:effectLst>
              <a:latin typeface="Arial" panose="020B0604020202020204" pitchFamily="34" charset="0"/>
            </a:endParaRPr>
          </a:p>
          <a:p>
            <a:pPr marL="457200" lvl="0" indent="-457200" algn="just" eaLnBrk="1" hangingPunct="1">
              <a:lnSpc>
                <a:spcPts val="3700"/>
              </a:lnSpc>
            </a:pPr>
            <a:endParaRPr lang="en-US" altLang="x-none" sz="2800" dirty="0">
              <a:effectLst>
                <a:outerShdw blurRad="38100" dist="38100" dir="2700000">
                  <a:srgbClr val="C0C0C0"/>
                </a:outerShdw>
              </a:effectLst>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1. Avaliar </a:t>
            </a:r>
            <a:r>
              <a:rPr lang="en-US" altLang="x-none" sz="2800" dirty="0">
                <a:solidFill>
                  <a:schemeClr val="accent6">
                    <a:lumMod val="20000"/>
                    <a:lumOff val="80000"/>
                  </a:schemeClr>
                </a:solidFill>
                <a:latin typeface="Arial" panose="020B0604020202020204" pitchFamily="34" charset="0"/>
              </a:rPr>
              <a:t>RISCO-BENEFÍCIO</a:t>
            </a:r>
            <a:r>
              <a:rPr lang="en-US" altLang="x-none" sz="2800" dirty="0">
                <a:solidFill>
                  <a:schemeClr val="accent2"/>
                </a:solidFill>
                <a:latin typeface="Arial" panose="020B0604020202020204" pitchFamily="34" charset="0"/>
              </a:rPr>
              <a:t> </a:t>
            </a:r>
            <a:r>
              <a:rPr lang="en-US" altLang="x-none" sz="2800" dirty="0">
                <a:latin typeface="Arial" panose="020B0604020202020204" pitchFamily="34" charset="0"/>
              </a:rPr>
              <a:t>(eficácia e </a:t>
            </a:r>
            <a:r>
              <a:rPr lang="en-US" altLang="x-none" sz="2800" dirty="0" err="1" smtClean="0">
                <a:latin typeface="Arial" panose="020B0604020202020204" pitchFamily="34" charset="0"/>
              </a:rPr>
              <a:t>segurança</a:t>
            </a:r>
            <a:r>
              <a:rPr lang="en-US" altLang="x-none" sz="2800" dirty="0">
                <a:latin typeface="Arial" panose="020B0604020202020204" pitchFamily="34" charset="0"/>
              </a:rPr>
              <a:t>) </a:t>
            </a:r>
            <a:endParaRPr lang="en-US" altLang="x-none" sz="2800" dirty="0" smtClean="0">
              <a:latin typeface="Arial" panose="020B0604020202020204" pitchFamily="34" charset="0"/>
            </a:endParaRPr>
          </a:p>
          <a:p>
            <a:pPr marL="457200" lvl="0" indent="-457200" algn="just" eaLnBrk="1" hangingPunct="1">
              <a:lnSpc>
                <a:spcPts val="3700"/>
              </a:lnSpc>
            </a:pPr>
            <a:r>
              <a:rPr lang="en-US" altLang="x-none" sz="2800" dirty="0"/>
              <a:t>	</a:t>
            </a:r>
            <a:r>
              <a:rPr lang="en-US" altLang="x-none" sz="2800" dirty="0" smtClean="0"/>
              <a:t>	</a:t>
            </a:r>
            <a:r>
              <a:rPr lang="en-US" altLang="x-none" sz="2800" dirty="0" smtClean="0">
                <a:latin typeface="Arial" panose="020B0604020202020204" pitchFamily="34" charset="0"/>
              </a:rPr>
              <a:t>a </a:t>
            </a:r>
            <a:r>
              <a:rPr lang="en-US" altLang="x-none" sz="2800" dirty="0">
                <a:latin typeface="Arial" panose="020B0604020202020204" pitchFamily="34" charset="0"/>
              </a:rPr>
              <a:t>curto e LONGO prazo </a:t>
            </a:r>
          </a:p>
          <a:p>
            <a:pPr marL="457200" lvl="0" indent="-457200" algn="just" eaLnBrk="1" hangingPunct="1">
              <a:lnSpc>
                <a:spcPts val="3700"/>
              </a:lnSpc>
            </a:pPr>
            <a:r>
              <a:rPr lang="en-US" altLang="x-none" sz="2800" dirty="0">
                <a:latin typeface="Arial" panose="020B0604020202020204" pitchFamily="34" charset="0"/>
              </a:rPr>
              <a:t>	2. Estabelecer valor terapêutico absoluto e 	</a:t>
            </a:r>
            <a:r>
              <a:rPr lang="en-US" altLang="x-none" sz="2800" dirty="0" err="1" smtClean="0">
                <a:latin typeface="Arial" panose="020B0604020202020204" pitchFamily="34" charset="0"/>
              </a:rPr>
              <a:t>relativo</a:t>
            </a:r>
            <a:endParaRPr lang="en-US" altLang="x-none" sz="2800" dirty="0">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3. Tipo e perfil das reações adversas mais 	</a:t>
            </a:r>
            <a:r>
              <a:rPr lang="en-US" altLang="x-none" sz="2800" dirty="0" err="1" smtClean="0">
                <a:latin typeface="Arial" panose="020B0604020202020204" pitchFamily="34" charset="0"/>
              </a:rPr>
              <a:t>freqüentes</a:t>
            </a:r>
            <a:endParaRPr lang="en-US" altLang="x-none" sz="2800" dirty="0">
              <a:latin typeface="Arial" panose="020B0604020202020204" pitchFamily="34" charset="0"/>
            </a:endParaRPr>
          </a:p>
          <a:p>
            <a:pPr marL="457200" lvl="0" indent="-457200" algn="just" eaLnBrk="1" hangingPunct="1">
              <a:lnSpc>
                <a:spcPts val="3700"/>
              </a:lnSpc>
            </a:pPr>
            <a:r>
              <a:rPr lang="en-US" altLang="x-none" sz="2800" dirty="0">
                <a:latin typeface="Arial" panose="020B0604020202020204" pitchFamily="34" charset="0"/>
              </a:rPr>
              <a:t>	4. Condições mais próximas possíveis das 	</a:t>
            </a:r>
            <a:r>
              <a:rPr lang="en-US" altLang="x-none" sz="2800" dirty="0" err="1" smtClean="0">
                <a:latin typeface="Arial" panose="020B0604020202020204" pitchFamily="34" charset="0"/>
              </a:rPr>
              <a:t>condições</a:t>
            </a:r>
            <a:r>
              <a:rPr lang="en-US" altLang="x-none" sz="2800" dirty="0" smtClean="0">
                <a:latin typeface="Arial" panose="020B0604020202020204" pitchFamily="34" charset="0"/>
              </a:rPr>
              <a:t> de </a:t>
            </a:r>
            <a:r>
              <a:rPr lang="en-US" altLang="x-none" sz="2800" dirty="0">
                <a:latin typeface="Arial" panose="020B0604020202020204" pitchFamily="34" charset="0"/>
              </a:rPr>
              <a:t>uso normal</a:t>
            </a:r>
          </a:p>
          <a:p>
            <a:pPr marL="457200" lvl="0" indent="-457200" algn="just" eaLnBrk="1" hangingPunct="1">
              <a:buAutoNum type="arabicPeriod"/>
            </a:pPr>
            <a:endParaRPr lang="en-US" altLang="x-none" sz="2800" dirty="0">
              <a:latin typeface="Arial" panose="020B0604020202020204" pitchFamily="34" charset="0"/>
            </a:endParaRPr>
          </a:p>
          <a:p>
            <a:pPr marL="457200" lvl="0" indent="-457200" algn="just" eaLnBrk="1" hangingPunct="1">
              <a:buAutoNum type="arabicPeriod"/>
            </a:pPr>
            <a:endParaRPr sz="2800" i="1" dirty="0">
              <a:latin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48" y="182282"/>
            <a:ext cx="18002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116</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ângulo 2"/>
          <p:cNvSpPr>
            <a:spLocks noChangeArrowheads="1"/>
          </p:cNvSpPr>
          <p:nvPr/>
        </p:nvSpPr>
        <p:spPr bwMode="auto">
          <a:xfrm>
            <a:off x="95739" y="-280988"/>
            <a:ext cx="1204936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pt-BR" b="1" dirty="0"/>
              <a:t>		</a:t>
            </a:r>
            <a:r>
              <a:rPr lang="pt-BR" i="1" dirty="0"/>
              <a:t>  </a:t>
            </a:r>
            <a:endParaRPr lang="pt-BR" dirty="0"/>
          </a:p>
          <a:p>
            <a:pPr>
              <a:spcAft>
                <a:spcPts val="600"/>
              </a:spcAft>
              <a:defRPr/>
            </a:pPr>
            <a:r>
              <a:rPr lang="pt-BR" sz="3000" b="1" dirty="0">
                <a:solidFill>
                  <a:srgbClr val="FFFF00"/>
                </a:solidFill>
              </a:rPr>
              <a:t>Medicina Baseada em Evidências </a:t>
            </a:r>
            <a:r>
              <a:rPr lang="pt-BR" sz="2800" dirty="0"/>
              <a:t>(Dr. </a:t>
            </a:r>
            <a:r>
              <a:rPr lang="pt-BR" sz="2800" dirty="0" err="1"/>
              <a:t>Sackett</a:t>
            </a:r>
            <a:r>
              <a:rPr lang="pt-BR" sz="2800" dirty="0"/>
              <a:t>, 1996) </a:t>
            </a:r>
          </a:p>
          <a:p>
            <a:pPr algn="ctr">
              <a:spcAft>
                <a:spcPts val="600"/>
              </a:spcAft>
              <a:defRPr/>
            </a:pPr>
            <a:r>
              <a:rPr lang="pt-BR" sz="2800" b="1" dirty="0"/>
              <a:t>“</a:t>
            </a:r>
            <a:r>
              <a:rPr lang="pt-BR" sz="2800" b="1" i="1" dirty="0"/>
              <a:t>O uso consciente, explícito e criterioso das </a:t>
            </a:r>
            <a:r>
              <a:rPr lang="pt-BR" sz="2800" b="1" i="1" dirty="0">
                <a:solidFill>
                  <a:srgbClr val="FFFF00"/>
                </a:solidFill>
              </a:rPr>
              <a:t>melhores evidências atuais</a:t>
            </a:r>
            <a:r>
              <a:rPr lang="pt-BR" sz="2800" b="1" i="1" dirty="0"/>
              <a:t> na tomada de decisões sobre o atendimento de pacientes individuais</a:t>
            </a:r>
            <a:r>
              <a:rPr lang="pt-BR" sz="2800" b="1" dirty="0"/>
              <a:t>”.</a:t>
            </a:r>
          </a:p>
          <a:p>
            <a:pPr>
              <a:spcAft>
                <a:spcPts val="1200"/>
              </a:spcAft>
              <a:defRPr/>
            </a:pPr>
            <a:endParaRPr lang="pt-BR" sz="2400" b="1" dirty="0"/>
          </a:p>
          <a:p>
            <a:pPr>
              <a:defRPr/>
            </a:pPr>
            <a:r>
              <a:rPr lang="pt-BR" sz="2800" dirty="0"/>
              <a:t>“</a:t>
            </a:r>
            <a:r>
              <a:rPr lang="pt-BR" sz="2800" u="sng" dirty="0">
                <a:effectLst>
                  <a:outerShdw blurRad="38100" dist="38100" dir="2700000" algn="tl">
                    <a:srgbClr val="000000">
                      <a:alpha val="43137"/>
                    </a:srgbClr>
                  </a:outerShdw>
                </a:effectLst>
              </a:rPr>
              <a:t>Padrão ouro</a:t>
            </a:r>
            <a:r>
              <a:rPr lang="pt-BR" sz="2800" dirty="0"/>
              <a:t>“ atual para julgar a eficácia e segurança de </a:t>
            </a:r>
            <a:r>
              <a:rPr lang="pt-BR" sz="2800" dirty="0" smtClean="0"/>
              <a:t>um tratamento</a:t>
            </a:r>
            <a:endParaRPr lang="pt-BR" sz="2800" b="1" dirty="0">
              <a:solidFill>
                <a:srgbClr val="66FF33"/>
              </a:solidFill>
            </a:endParaRPr>
          </a:p>
        </p:txBody>
      </p:sp>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7" y="3057526"/>
            <a:ext cx="6312876" cy="38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de cantos arredondados 2"/>
          <p:cNvSpPr/>
          <p:nvPr/>
        </p:nvSpPr>
        <p:spPr>
          <a:xfrm>
            <a:off x="4077678" y="3116264"/>
            <a:ext cx="2282092"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9701" name="CaixaDeTexto 3"/>
          <p:cNvSpPr txBox="1">
            <a:spLocks noChangeArrowheads="1"/>
          </p:cNvSpPr>
          <p:nvPr/>
        </p:nvSpPr>
        <p:spPr bwMode="auto">
          <a:xfrm>
            <a:off x="6350245" y="3290888"/>
            <a:ext cx="620541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pt-BR" sz="2800" b="1" u="sng" dirty="0">
                <a:solidFill>
                  <a:srgbClr val="66FF33"/>
                </a:solidFill>
                <a:effectLst>
                  <a:outerShdw blurRad="38100" dist="38100" dir="2700000" algn="tl">
                    <a:srgbClr val="000000">
                      <a:alpha val="43137"/>
                    </a:srgbClr>
                  </a:outerShdw>
                </a:effectLst>
              </a:rPr>
              <a:t>E</a:t>
            </a:r>
            <a:r>
              <a:rPr lang="pt-BR" sz="2800" b="1" dirty="0">
                <a:solidFill>
                  <a:srgbClr val="66FF33"/>
                </a:solidFill>
                <a:effectLst>
                  <a:outerShdw blurRad="38100" dist="38100" dir="2700000" algn="tl">
                    <a:srgbClr val="000000">
                      <a:alpha val="43137"/>
                    </a:srgbClr>
                  </a:outerShdw>
                </a:effectLst>
              </a:rPr>
              <a:t>studos </a:t>
            </a:r>
            <a:r>
              <a:rPr lang="pt-BR" sz="2800" b="1" u="sng" dirty="0">
                <a:solidFill>
                  <a:srgbClr val="66FF33"/>
                </a:solidFill>
                <a:effectLst>
                  <a:outerShdw blurRad="38100" dist="38100" dir="2700000" algn="tl">
                    <a:srgbClr val="000000">
                      <a:alpha val="43137"/>
                    </a:srgbClr>
                  </a:outerShdw>
                </a:effectLst>
              </a:rPr>
              <a:t>C</a:t>
            </a:r>
            <a:r>
              <a:rPr lang="pt-BR" sz="2800" b="1" dirty="0">
                <a:solidFill>
                  <a:srgbClr val="66FF33"/>
                </a:solidFill>
                <a:effectLst>
                  <a:outerShdw blurRad="38100" dist="38100" dir="2700000" algn="tl">
                    <a:srgbClr val="000000">
                      <a:alpha val="43137"/>
                    </a:srgbClr>
                  </a:outerShdw>
                </a:effectLst>
              </a:rPr>
              <a:t>línicos </a:t>
            </a:r>
            <a:r>
              <a:rPr lang="pt-BR" sz="2800" b="1" u="sng" dirty="0">
                <a:solidFill>
                  <a:srgbClr val="66FF33"/>
                </a:solidFill>
                <a:effectLst>
                  <a:outerShdw blurRad="38100" dist="38100" dir="2700000" algn="tl">
                    <a:srgbClr val="000000">
                      <a:alpha val="43137"/>
                    </a:srgbClr>
                  </a:outerShdw>
                </a:effectLst>
              </a:rPr>
              <a:t>C</a:t>
            </a:r>
            <a:r>
              <a:rPr lang="pt-BR" sz="2800" b="1" dirty="0">
                <a:solidFill>
                  <a:srgbClr val="66FF33"/>
                </a:solidFill>
                <a:effectLst>
                  <a:outerShdw blurRad="38100" dist="38100" dir="2700000" algn="tl">
                    <a:srgbClr val="000000">
                      <a:alpha val="43137"/>
                    </a:srgbClr>
                  </a:outerShdw>
                </a:effectLst>
              </a:rPr>
              <a:t>ontrolados </a:t>
            </a:r>
          </a:p>
          <a:p>
            <a:pPr algn="ctr"/>
            <a:r>
              <a:rPr lang="pt-BR" sz="2800" b="1" dirty="0">
                <a:solidFill>
                  <a:srgbClr val="66FF33"/>
                </a:solidFill>
                <a:effectLst>
                  <a:outerShdw blurRad="38100" dist="38100" dir="2700000" algn="tl">
                    <a:srgbClr val="000000">
                      <a:alpha val="43137"/>
                    </a:srgbClr>
                  </a:outerShdw>
                </a:effectLst>
              </a:rPr>
              <a:t>e </a:t>
            </a:r>
            <a:r>
              <a:rPr lang="pt-BR" sz="2800" b="1" u="sng" dirty="0">
                <a:solidFill>
                  <a:srgbClr val="66FF33"/>
                </a:solidFill>
                <a:effectLst>
                  <a:outerShdw blurRad="38100" dist="38100" dir="2700000" algn="tl">
                    <a:srgbClr val="000000">
                      <a:alpha val="43137"/>
                    </a:srgbClr>
                  </a:outerShdw>
                </a:effectLst>
              </a:rPr>
              <a:t>R</a:t>
            </a:r>
            <a:r>
              <a:rPr lang="pt-BR" sz="2800" b="1" dirty="0">
                <a:solidFill>
                  <a:srgbClr val="66FF33"/>
                </a:solidFill>
                <a:effectLst>
                  <a:outerShdw blurRad="38100" dist="38100" dir="2700000" algn="tl">
                    <a:srgbClr val="000000">
                      <a:alpha val="43137"/>
                    </a:srgbClr>
                  </a:outerShdw>
                </a:effectLst>
              </a:rPr>
              <a:t>andomizados realizados</a:t>
            </a:r>
          </a:p>
          <a:p>
            <a:pPr algn="ctr"/>
            <a:r>
              <a:rPr lang="pt-BR" sz="2800" b="1" dirty="0">
                <a:solidFill>
                  <a:srgbClr val="66FF33"/>
                </a:solidFill>
                <a:effectLst>
                  <a:outerShdw blurRad="38100" dist="38100" dir="2700000" algn="tl">
                    <a:srgbClr val="000000">
                      <a:alpha val="43137"/>
                    </a:srgbClr>
                  </a:outerShdw>
                </a:effectLst>
              </a:rPr>
              <a:t>	em duplo-cego</a:t>
            </a:r>
            <a:endParaRPr lang="pt-BR" sz="2800" dirty="0">
              <a:solidFill>
                <a:srgbClr val="66FF33"/>
              </a:solidFill>
              <a:effectLst>
                <a:outerShdw blurRad="38100" dist="38100" dir="2700000" algn="tl">
                  <a:srgbClr val="000000">
                    <a:alpha val="43137"/>
                  </a:srgbClr>
                </a:outerShdw>
              </a:effectLst>
            </a:endParaRPr>
          </a:p>
          <a:p>
            <a:endParaRPr lang="pt-BR" dirty="0"/>
          </a:p>
        </p:txBody>
      </p:sp>
    </p:spTree>
    <p:extLst>
      <p:ext uri="{BB962C8B-B14F-4D97-AF65-F5344CB8AC3E}">
        <p14:creationId xmlns:p14="http://schemas.microsoft.com/office/powerpoint/2010/main" val="5067528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ixaDeTexto 1"/>
          <p:cNvSpPr txBox="1"/>
          <p:nvPr/>
        </p:nvSpPr>
        <p:spPr>
          <a:xfrm>
            <a:off x="9625013" y="6553200"/>
            <a:ext cx="2598420" cy="304800"/>
          </a:xfrm>
          <a:prstGeom prst="rect">
            <a:avLst/>
          </a:prstGeom>
          <a:noFill/>
          <a:ln w="9525">
            <a:noFill/>
            <a:miter/>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pt-BR" altLang="en-US" sz="1400" i="1" dirty="0">
                <a:latin typeface="Arial" panose="020B0604020202020204" pitchFamily="34" charset="0"/>
                <a:ea typeface="Arial" panose="020B0604020202020204" pitchFamily="34" charset="0"/>
              </a:rPr>
              <a:t>Khanna – DDT 17: 1088, 2012</a:t>
            </a:r>
          </a:p>
        </p:txBody>
      </p:sp>
      <p:pic>
        <p:nvPicPr>
          <p:cNvPr id="33795" name="Picture 3"/>
          <p:cNvPicPr>
            <a:picLocks noChangeAspect="1"/>
          </p:cNvPicPr>
          <p:nvPr/>
        </p:nvPicPr>
        <p:blipFill>
          <a:blip r:embed="rId2"/>
          <a:stretch>
            <a:fillRect/>
          </a:stretch>
        </p:blipFill>
        <p:spPr>
          <a:xfrm>
            <a:off x="1787236" y="20385"/>
            <a:ext cx="7532977" cy="6796056"/>
          </a:xfrm>
          <a:prstGeom prst="rect">
            <a:avLst/>
          </a:prstGeom>
          <a:noFill/>
          <a:ln w="9525">
            <a:noFill/>
            <a:miter/>
          </a:ln>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118</a:t>
            </a:fld>
            <a:endParaRPr lang="pt-BR" sz="1200" strike="noStrike" noProof="1">
              <a:solidFill>
                <a:srgbClr val="898989"/>
              </a:solidFill>
              <a:latin typeface="Calibri" panose="020F0502020204030204" pitchFamily="34" charset="0"/>
            </a:endParaRPr>
          </a:p>
        </p:txBody>
      </p:sp>
      <p:sp>
        <p:nvSpPr>
          <p:cNvPr id="3" name="Retângulo 2"/>
          <p:cNvSpPr/>
          <p:nvPr/>
        </p:nvSpPr>
        <p:spPr>
          <a:xfrm>
            <a:off x="6373906" y="1801906"/>
            <a:ext cx="1452282" cy="470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697" y="49862"/>
            <a:ext cx="7927916" cy="676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9562752" y="6525344"/>
            <a:ext cx="2613025" cy="335280"/>
          </a:xfrm>
          <a:prstGeom prst="rect">
            <a:avLst/>
          </a:prstGeom>
          <a:noFill/>
        </p:spPr>
        <p:txBody>
          <a:bodyPr wrap="none" rtlCol="0">
            <a:spAutoFit/>
          </a:bodyPr>
          <a:lstStyle/>
          <a:p>
            <a:r>
              <a:rPr lang="pt-BR" sz="1600" i="1" dirty="0" err="1" smtClean="0"/>
              <a:t>Nature</a:t>
            </a:r>
            <a:r>
              <a:rPr lang="pt-BR" sz="1600" i="1" dirty="0" smtClean="0"/>
              <a:t> 453: 840-842, 2008</a:t>
            </a:r>
            <a:endParaRPr lang="pt-BR" sz="1600" i="1" dirty="0"/>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119</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Grp="1" noChangeAspect="1"/>
          </p:cNvPicPr>
          <p:nvPr>
            <p:ph idx="1"/>
          </p:nvPr>
        </p:nvPicPr>
        <p:blipFill>
          <a:blip r:embed="rId2"/>
          <a:stretch>
            <a:fillRect/>
          </a:stretch>
        </p:blipFill>
        <p:spPr>
          <a:xfrm>
            <a:off x="171450" y="1901825"/>
            <a:ext cx="11764010" cy="4391660"/>
          </a:xfrm>
        </p:spPr>
      </p:pic>
      <p:sp>
        <p:nvSpPr>
          <p:cNvPr id="55298" name="Rectangle 3"/>
          <p:cNvSpPr/>
          <p:nvPr/>
        </p:nvSpPr>
        <p:spPr>
          <a:xfrm>
            <a:off x="8761730" y="6539230"/>
            <a:ext cx="3384550" cy="304800"/>
          </a:xfrm>
          <a:prstGeom prst="rect">
            <a:avLst/>
          </a:prstGeom>
          <a:noFill/>
          <a:ln w="9525">
            <a:noFill/>
            <a:miter/>
          </a:ln>
        </p:spPr>
        <p:txBody>
          <a:bodyPr anchor="t">
            <a:spAutoFit/>
          </a:bodyPr>
          <a:lstStyle/>
          <a:p>
            <a:pPr lvl="0"/>
            <a:r>
              <a:rPr sz="1400" i="1" dirty="0">
                <a:solidFill>
                  <a:schemeClr val="tx1"/>
                </a:solidFill>
                <a:uFillTx/>
                <a:latin typeface="Arial" panose="020B0604020202020204" pitchFamily="34" charset="0"/>
                <a:ea typeface="Book Antiqua" panose="02040602050305030304" pitchFamily="18" charset="0"/>
              </a:rPr>
              <a:t>Clin. Pharmacol. Ther. 87: 356, 2010</a:t>
            </a:r>
          </a:p>
        </p:txBody>
      </p:sp>
      <p:sp>
        <p:nvSpPr>
          <p:cNvPr id="55299" name="Text Box 4"/>
          <p:cNvSpPr txBox="1"/>
          <p:nvPr/>
        </p:nvSpPr>
        <p:spPr>
          <a:xfrm>
            <a:off x="594043" y="6294438"/>
            <a:ext cx="5570855" cy="731520"/>
          </a:xfrm>
          <a:prstGeom prst="rect">
            <a:avLst/>
          </a:prstGeom>
          <a:noFill/>
          <a:ln w="9525">
            <a:noFill/>
            <a:miter/>
          </a:ln>
        </p:spPr>
        <p:txBody>
          <a:bodyPr wrap="none" anchor="t">
            <a:spAutoFit/>
          </a:bodyPr>
          <a:lstStyle/>
          <a:p>
            <a:pPr lvl="0"/>
            <a:r>
              <a:rPr sz="2400" dirty="0">
                <a:solidFill>
                  <a:schemeClr val="tx1"/>
                </a:solidFill>
                <a:uFillTx/>
                <a:latin typeface="Arial" panose="020B0604020202020204" pitchFamily="34" charset="0"/>
                <a:ea typeface="Book Antiqua" panose="02040602050305030304" pitchFamily="18" charset="0"/>
              </a:rPr>
              <a:t>Fully integrated pharmaceutical network</a:t>
            </a:r>
          </a:p>
          <a:p>
            <a:pPr lvl="0"/>
            <a:endParaRPr dirty="0">
              <a:latin typeface="Book Antiqua" panose="02040602050305030304" pitchFamily="18" charset="0"/>
              <a:ea typeface="Book Antiqua" panose="02040602050305030304" pitchFamily="18" charset="0"/>
            </a:endParaRPr>
          </a:p>
        </p:txBody>
      </p:sp>
      <p:pic>
        <p:nvPicPr>
          <p:cNvPr id="55300" name="Picture 5"/>
          <p:cNvPicPr>
            <a:picLocks noGrp="1" noChangeAspect="1"/>
          </p:cNvPicPr>
          <p:nvPr>
            <p:ph type="title"/>
          </p:nvPr>
        </p:nvPicPr>
        <p:blipFill>
          <a:blip r:embed="rId3"/>
          <a:stretch>
            <a:fillRect/>
          </a:stretch>
        </p:blipFill>
        <p:spPr>
          <a:xfrm>
            <a:off x="2435225" y="-4445"/>
            <a:ext cx="7143750" cy="1442720"/>
          </a:xfrm>
        </p:spPr>
      </p:pic>
      <p:pic>
        <p:nvPicPr>
          <p:cNvPr id="55301" name="Picture 6"/>
          <p:cNvPicPr>
            <a:picLocks noChangeAspect="1"/>
          </p:cNvPicPr>
          <p:nvPr/>
        </p:nvPicPr>
        <p:blipFill>
          <a:blip r:embed="rId4"/>
          <a:stretch>
            <a:fillRect/>
          </a:stretch>
        </p:blipFill>
        <p:spPr>
          <a:xfrm>
            <a:off x="-6350" y="1483995"/>
            <a:ext cx="12202795" cy="295910"/>
          </a:xfrm>
          <a:prstGeom prst="rect">
            <a:avLst/>
          </a:prstGeom>
          <a:noFill/>
          <a:ln w="9525">
            <a:noFill/>
            <a:miter/>
          </a:ln>
        </p:spPr>
      </p:pic>
      <p:sp>
        <p:nvSpPr>
          <p:cNvPr id="55302" name="Oval 7"/>
          <p:cNvSpPr/>
          <p:nvPr/>
        </p:nvSpPr>
        <p:spPr>
          <a:xfrm>
            <a:off x="4944110" y="6280785"/>
            <a:ext cx="1225550" cy="504825"/>
          </a:xfrm>
          <a:prstGeom prst="ellipse">
            <a:avLst/>
          </a:prstGeom>
          <a:noFill/>
          <a:ln w="38100" cap="flat" cmpd="sng">
            <a:solidFill>
              <a:schemeClr val="hlink"/>
            </a:solidFill>
            <a:prstDash val="solid"/>
            <a:round/>
            <a:headEnd type="none" w="med" len="med"/>
            <a:tailEnd type="none" w="med" len="med"/>
          </a:ln>
        </p:spPr>
        <p:txBody>
          <a:bodyPr wrap="none" anchor="ctr"/>
          <a:lstStyle/>
          <a:p>
            <a:pPr lvl="0"/>
            <a:endParaRPr dirty="0">
              <a:latin typeface="Book Antiqua" panose="02040602050305030304" pitchFamily="18" charset="0"/>
              <a:ea typeface="Book Antiqua" panose="02040602050305030304" pitchFamily="18" charset="0"/>
            </a:endParaRPr>
          </a:p>
        </p:txBody>
      </p:sp>
      <p:sp>
        <p:nvSpPr>
          <p:cNvPr id="55303" name="Oval 8"/>
          <p:cNvSpPr/>
          <p:nvPr/>
        </p:nvSpPr>
        <p:spPr>
          <a:xfrm>
            <a:off x="203200" y="4152265"/>
            <a:ext cx="1021080" cy="504825"/>
          </a:xfrm>
          <a:prstGeom prst="ellipse">
            <a:avLst/>
          </a:prstGeom>
          <a:noFill/>
          <a:ln w="28575" cap="flat" cmpd="sng">
            <a:solidFill>
              <a:srgbClr val="FF0000"/>
            </a:solidFill>
            <a:prstDash val="solid"/>
            <a:round/>
            <a:headEnd type="none" w="med" len="med"/>
            <a:tailEnd type="none" w="med" len="med"/>
          </a:ln>
        </p:spPr>
        <p:txBody>
          <a:bodyPr wrap="none" anchor="ctr"/>
          <a:lstStyle/>
          <a:p>
            <a:pPr lvl="0"/>
            <a:endParaRPr dirty="0">
              <a:solidFill>
                <a:schemeClr val="bg2"/>
              </a:solidFill>
              <a:uFillTx/>
              <a:latin typeface="Book Antiqua" panose="02040602050305030304" pitchFamily="18" charset="0"/>
              <a:ea typeface="Book Antiqua" panose="02040602050305030304" pitchFamily="18"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Número de Slide 3"/>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BA61B8D1-2C04-42CD-9C87-1A3F6B72C125}" type="slidenum">
              <a:rPr lang="pt-BR" altLang="pt-BR" sz="1400">
                <a:latin typeface="Arial" panose="020B0604020202020204" pitchFamily="34" charset="0"/>
              </a:rPr>
              <a:t>120</a:t>
            </a:fld>
            <a:endParaRPr lang="pt-BR" altLang="pt-BR" sz="1400">
              <a:latin typeface="Arial" panose="020B0604020202020204" pitchFamily="34" charset="0"/>
            </a:endParaRPr>
          </a:p>
        </p:txBody>
      </p:sp>
      <p:sp>
        <p:nvSpPr>
          <p:cNvPr id="59395" name="Text Box 7"/>
          <p:cNvSpPr txBox="1">
            <a:spLocks noChangeArrowheads="1"/>
          </p:cNvSpPr>
          <p:nvPr/>
        </p:nvSpPr>
        <p:spPr bwMode="auto">
          <a:xfrm>
            <a:off x="600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pt-BR" sz="2400">
              <a:latin typeface="Times New Roman" panose="02020603050405020304" pitchFamily="18" charset="0"/>
            </a:endParaRPr>
          </a:p>
        </p:txBody>
      </p:sp>
      <p:pic>
        <p:nvPicPr>
          <p:cNvPr id="8194" name="Picture 2" descr="C:\Users\François Noël\Documents\congresso-palestras\arte-ciencia\magritte_heracl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036" y="852797"/>
            <a:ext cx="7430867" cy="53502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 y="1936283"/>
            <a:ext cx="2089579" cy="135247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19" name="Picture 7" descr="Yanofski_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672" y="2039815"/>
            <a:ext cx="2633835" cy="17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2837707" y="97928"/>
            <a:ext cx="6314549" cy="646331"/>
          </a:xfrm>
          <a:prstGeom prst="rect">
            <a:avLst/>
          </a:prstGeom>
          <a:noFill/>
        </p:spPr>
        <p:txBody>
          <a:bodyPr wrap="none" rtlCol="0">
            <a:spAutoFit/>
          </a:bodyPr>
          <a:lstStyle/>
          <a:p>
            <a:r>
              <a:rPr lang="pt-BR" sz="3600" dirty="0" smtClean="0">
                <a:solidFill>
                  <a:schemeClr val="bg1"/>
                </a:solidFill>
                <a:effectLst>
                  <a:outerShdw blurRad="38100" dist="38100" dir="2700000" algn="tl">
                    <a:srgbClr val="000000">
                      <a:alpha val="43137"/>
                    </a:srgbClr>
                  </a:outerShdw>
                </a:effectLst>
              </a:rPr>
              <a:t>Não é fácil atravessar a ponte</a:t>
            </a:r>
            <a:endParaRPr lang="en-US" sz="3600" dirty="0">
              <a:solidFill>
                <a:schemeClr val="bg1"/>
              </a:solidFill>
              <a:effectLst>
                <a:outerShdw blurRad="38100" dist="38100" dir="2700000" algn="tl">
                  <a:srgbClr val="000000">
                    <a:alpha val="43137"/>
                  </a:srgbClr>
                </a:outerShdw>
              </a:effectLst>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120</a:t>
            </a:fld>
            <a:endParaRPr lang="pt-BR" sz="1200" strike="noStrike" noProof="1">
              <a:solidFill>
                <a:srgbClr val="898989"/>
              </a:solidFill>
              <a:latin typeface="Calibri" panose="020F0502020204030204" pitchFamily="34" charset="0"/>
            </a:endParaRPr>
          </a:p>
        </p:txBody>
      </p:sp>
      <p:sp>
        <p:nvSpPr>
          <p:cNvPr id="4" name="CaixaDeTexto 3"/>
          <p:cNvSpPr txBox="1"/>
          <p:nvPr/>
        </p:nvSpPr>
        <p:spPr>
          <a:xfrm>
            <a:off x="3378350" y="6333609"/>
            <a:ext cx="5196166" cy="400110"/>
          </a:xfrm>
          <a:prstGeom prst="rect">
            <a:avLst/>
          </a:prstGeom>
          <a:noFill/>
        </p:spPr>
        <p:txBody>
          <a:bodyPr wrap="none" rtlCol="0">
            <a:spAutoFit/>
          </a:bodyPr>
          <a:lstStyle/>
          <a:p>
            <a:r>
              <a:rPr lang="pt-BR" sz="2000" dirty="0" smtClean="0"/>
              <a:t>René </a:t>
            </a:r>
            <a:r>
              <a:rPr lang="pt-BR" sz="2000" dirty="0" err="1" smtClean="0"/>
              <a:t>Magritte</a:t>
            </a:r>
            <a:r>
              <a:rPr lang="pt-BR" sz="2000" dirty="0" smtClean="0"/>
              <a:t> -  A ponte de Heráclito (1935)</a:t>
            </a:r>
            <a:endParaRPr lang="pt-BR" sz="20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455" y="-25400"/>
            <a:ext cx="8054340" cy="142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591820" y="1482090"/>
            <a:ext cx="10563860" cy="5344160"/>
            <a:chOff x="2563" y="3132"/>
            <a:chExt cx="14068" cy="7030"/>
          </a:xfrm>
        </p:grpSpPr>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 y="3132"/>
              <a:ext cx="14068" cy="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7559" y="3132"/>
              <a:ext cx="2835" cy="1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Conector reto 3"/>
            <p:cNvCxnSpPr/>
            <p:nvPr/>
          </p:nvCxnSpPr>
          <p:spPr>
            <a:xfrm>
              <a:off x="8693" y="4833"/>
              <a:ext cx="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7899" y="3812"/>
              <a:ext cx="12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CaixaDeTexto 5"/>
          <p:cNvSpPr txBox="1"/>
          <p:nvPr/>
        </p:nvSpPr>
        <p:spPr>
          <a:xfrm>
            <a:off x="7846819" y="6464935"/>
            <a:ext cx="4325620" cy="398780"/>
          </a:xfrm>
          <a:prstGeom prst="rect">
            <a:avLst/>
          </a:prstGeom>
          <a:noFill/>
        </p:spPr>
        <p:txBody>
          <a:bodyPr wrap="none">
            <a:spAutoFit/>
          </a:bodyPr>
          <a:lstStyle/>
          <a:p>
            <a:pPr>
              <a:defRPr/>
            </a:pPr>
            <a:r>
              <a:rPr lang="da-DK" sz="2000" dirty="0">
                <a:solidFill>
                  <a:schemeClr val="tx1">
                    <a:lumMod val="75000"/>
                    <a:lumOff val="25000"/>
                  </a:schemeClr>
                </a:solidFill>
                <a:latin typeface="Calibri" panose="020F0502020204030204" pitchFamily="34" charset="0"/>
                <a:cs typeface="Arial" panose="020B0604020202020204" pitchFamily="34" charset="0"/>
              </a:rPr>
              <a:t>Nat Rev Drug Discov. 2015, 14(4):279-94</a:t>
            </a:r>
            <a:endParaRPr lang="pt-BR" sz="2000" dirty="0">
              <a:solidFill>
                <a:schemeClr val="tx1">
                  <a:lumMod val="75000"/>
                  <a:lumOff val="25000"/>
                </a:schemeClr>
              </a:solidFill>
              <a:latin typeface="Calibri" panose="020F0502020204030204" pitchFamily="34" charset="0"/>
              <a:cs typeface="Arial" panose="020B0604020202020204" pitchFamily="34" charset="0"/>
            </a:endParaRPr>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23838" y="1887538"/>
            <a:ext cx="7723525" cy="3416320"/>
          </a:xfrm>
          <a:prstGeom prst="rect">
            <a:avLst/>
          </a:prstGeom>
          <a:noFill/>
        </p:spPr>
        <p:txBody>
          <a:bodyPr wrap="none" rtlCol="0">
            <a:spAutoFit/>
          </a:bodyPr>
          <a:lstStyle/>
          <a:p>
            <a:pPr lvl="0" eaLnBrk="1" fontAlgn="base" hangingPunct="1"/>
            <a:r>
              <a:rPr sz="3600" u="sng" strike="noStrike" noProof="1">
                <a:solidFill>
                  <a:schemeClr val="bg1"/>
                </a:solidFill>
                <a:effectLst>
                  <a:outerShdw blurRad="38100" dist="38100" dir="2700000">
                    <a:srgbClr val="000000"/>
                  </a:outerShdw>
                </a:effectLst>
                <a:latin typeface="+mn-lt"/>
                <a:ea typeface="Arial" panose="020B0604020202020204" pitchFamily="34" charset="0"/>
                <a:cs typeface="+mn-ea"/>
              </a:rPr>
              <a:t>Regra dos 4 Gs:</a:t>
            </a:r>
            <a:endParaRPr sz="3600" u="sng" strike="noStrike" noProof="1">
              <a:solidFill>
                <a:schemeClr val="bg1"/>
              </a:solidFill>
              <a:effectLst>
                <a:outerShdw blurRad="38100" dist="38100" dir="2700000">
                  <a:srgbClr val="000000"/>
                </a:outerShdw>
              </a:effectLst>
              <a:latin typeface="+mn-lt"/>
            </a:endParaRPr>
          </a:p>
          <a:p>
            <a:pPr lvl="0" eaLnBrk="1" fontAlgn="base" hangingPunct="1"/>
            <a:endParaRPr sz="3600" u="sng" strike="noStrike" noProof="1">
              <a:solidFill>
                <a:schemeClr val="bg1"/>
              </a:solidFill>
              <a:effectLst>
                <a:outerShdw blurRad="38100" dist="38100" dir="2700000">
                  <a:srgbClr val="000000"/>
                </a:outerShdw>
              </a:effectLst>
              <a:latin typeface="+mn-lt"/>
            </a:endParaRPr>
          </a:p>
          <a:p>
            <a:pPr lvl="0" eaLnBrk="1" fontAlgn="base" hangingPunct="1"/>
            <a:r>
              <a:rPr sz="3600" i="1" strike="noStrike" noProof="1">
                <a:solidFill>
                  <a:schemeClr val="bg1"/>
                </a:solidFill>
                <a:effectLst/>
                <a:latin typeface="+mn-lt"/>
                <a:ea typeface="Arial" panose="020B0604020202020204" pitchFamily="34" charset="0"/>
                <a:cs typeface="+mn-ea"/>
              </a:rPr>
              <a:t> </a:t>
            </a:r>
            <a:r>
              <a:rPr sz="3600" i="1" strike="noStrike" noProof="1">
                <a:solidFill>
                  <a:schemeClr val="tx1"/>
                </a:solidFill>
                <a:effectLst/>
                <a:latin typeface="+mn-lt"/>
                <a:ea typeface="Arial" panose="020B0604020202020204" pitchFamily="34" charset="0"/>
                <a:cs typeface="+mn-ea"/>
              </a:rPr>
              <a:t>“ Geist, Geld, Geduld, </a:t>
            </a:r>
            <a:r>
              <a:rPr lang="pt-BR" sz="3600" i="1" strike="noStrike" noProof="1">
                <a:solidFill>
                  <a:schemeClr val="tx1"/>
                </a:solidFill>
                <a:effectLst/>
                <a:latin typeface="+mn-lt"/>
                <a:ea typeface="Arial" panose="020B0604020202020204" pitchFamily="34" charset="0"/>
                <a:cs typeface="+mn-ea"/>
              </a:rPr>
              <a:t>u</a:t>
            </a:r>
            <a:r>
              <a:rPr sz="3600" i="1" strike="noStrike" noProof="1">
                <a:solidFill>
                  <a:schemeClr val="tx1"/>
                </a:solidFill>
                <a:effectLst/>
                <a:latin typeface="+mn-lt"/>
                <a:ea typeface="Arial" panose="020B0604020202020204" pitchFamily="34" charset="0"/>
                <a:cs typeface="+mn-ea"/>
              </a:rPr>
              <a:t>nd Glick”</a:t>
            </a:r>
            <a:endParaRPr sz="3600" i="1" strike="noStrike" noProof="1">
              <a:solidFill>
                <a:schemeClr val="tx1"/>
              </a:solidFill>
              <a:effectLst/>
              <a:latin typeface="+mn-lt"/>
            </a:endParaRPr>
          </a:p>
          <a:p>
            <a:pPr lvl="0" eaLnBrk="1" fontAlgn="base" hangingPunct="1"/>
            <a:endParaRPr sz="3600" strike="noStrike" noProof="1">
              <a:solidFill>
                <a:schemeClr val="tx1"/>
              </a:solidFill>
              <a:effectLst>
                <a:outerShdw blurRad="38100" dist="38100" dir="2700000">
                  <a:srgbClr val="000000"/>
                </a:outerShdw>
              </a:effectLst>
              <a:latin typeface="+mn-lt"/>
            </a:endParaRPr>
          </a:p>
          <a:p>
            <a:pPr lvl="0" eaLnBrk="1" fontAlgn="base" hangingPunct="1"/>
            <a:endParaRPr sz="3600" strike="noStrike" noProof="1">
              <a:solidFill>
                <a:schemeClr val="tx1"/>
              </a:solidFill>
              <a:effectLst>
                <a:outerShdw blurRad="38100" dist="38100" dir="2700000">
                  <a:srgbClr val="000000"/>
                </a:outerShdw>
              </a:effectLst>
              <a:latin typeface="+mn-lt"/>
            </a:endParaRPr>
          </a:p>
          <a:p>
            <a:pPr lvl="0" eaLnBrk="1" fontAlgn="base" hangingPunct="1"/>
            <a:r>
              <a:rPr sz="3600" strike="noStrike" noProof="1" smtClean="0">
                <a:ln>
                  <a:noFill/>
                </a:ln>
                <a:solidFill>
                  <a:schemeClr val="bg1"/>
                </a:solidFill>
                <a:effectLst/>
                <a:latin typeface="+mn-lt"/>
                <a:ea typeface="Arial" panose="020B0604020202020204" pitchFamily="34" charset="0"/>
                <a:cs typeface="+mn-ea"/>
              </a:rPr>
              <a:t>Boa </a:t>
            </a:r>
            <a:r>
              <a:rPr sz="3600" strike="noStrike" noProof="1">
                <a:ln>
                  <a:noFill/>
                </a:ln>
                <a:solidFill>
                  <a:schemeClr val="bg1"/>
                </a:solidFill>
                <a:effectLst/>
                <a:latin typeface="+mn-lt"/>
                <a:ea typeface="Arial" panose="020B0604020202020204" pitchFamily="34" charset="0"/>
                <a:cs typeface="+mn-ea"/>
              </a:rPr>
              <a:t>ideia, Dinheiro, Paciência e </a:t>
            </a:r>
            <a:r>
              <a:rPr sz="3600" strike="noStrike" noProof="1" smtClean="0">
                <a:ln>
                  <a:noFill/>
                </a:ln>
                <a:solidFill>
                  <a:schemeClr val="bg1"/>
                </a:solidFill>
                <a:effectLst/>
                <a:latin typeface="+mn-lt"/>
                <a:ea typeface="Arial" panose="020B0604020202020204" pitchFamily="34" charset="0"/>
                <a:cs typeface="+mn-ea"/>
              </a:rPr>
              <a:t>Chance</a:t>
            </a:r>
            <a:r>
              <a:rPr sz="3600" strike="noStrike" noProof="1" smtClean="0">
                <a:solidFill>
                  <a:schemeClr val="bg1"/>
                </a:solidFill>
                <a:effectLst>
                  <a:outerShdw blurRad="38100" dist="38100" dir="2700000">
                    <a:srgbClr val="000000"/>
                  </a:outerShdw>
                </a:effectLst>
                <a:latin typeface="+mn-lt"/>
                <a:ea typeface="Arial" panose="020B0604020202020204" pitchFamily="34" charset="0"/>
                <a:cs typeface="+mn-ea"/>
              </a:rPr>
              <a:t> </a:t>
            </a:r>
            <a:r>
              <a:rPr sz="3200" strike="noStrike" noProof="1" smtClean="0">
                <a:solidFill>
                  <a:schemeClr val="bg1"/>
                </a:solidFill>
                <a:effectLst>
                  <a:outerShdw blurRad="38100" dist="38100" dir="2700000">
                    <a:srgbClr val="000000"/>
                  </a:outerShdw>
                </a:effectLst>
                <a:latin typeface="Arial" panose="020B0604020202020204" pitchFamily="34" charset="0"/>
                <a:ea typeface="Arial" panose="020B0604020202020204" pitchFamily="34" charset="0"/>
                <a:cs typeface="+mn-ea"/>
              </a:rPr>
              <a:t> </a:t>
            </a:r>
            <a:endParaRPr sz="3200" strike="noStrike" noProof="1">
              <a:solidFill>
                <a:schemeClr val="bg1"/>
              </a:solidFill>
              <a:effectLst>
                <a:outerShdw blurRad="38100" dist="38100" dir="2700000">
                  <a:srgbClr val="000000"/>
                </a:outerShdw>
              </a:effectLst>
            </a:endParaRPr>
          </a:p>
        </p:txBody>
      </p:sp>
      <p:pic>
        <p:nvPicPr>
          <p:cNvPr id="38914" name="Picture 1"/>
          <p:cNvPicPr>
            <a:picLocks noChangeAspect="1"/>
          </p:cNvPicPr>
          <p:nvPr/>
        </p:nvPicPr>
        <p:blipFill>
          <a:blip r:embed="rId2"/>
          <a:stretch>
            <a:fillRect/>
          </a:stretch>
        </p:blipFill>
        <p:spPr>
          <a:xfrm>
            <a:off x="9191625" y="2306638"/>
            <a:ext cx="2311400" cy="3240087"/>
          </a:xfrm>
          <a:prstGeom prst="rect">
            <a:avLst/>
          </a:prstGeom>
          <a:noFill/>
          <a:ln w="9525">
            <a:noFill/>
            <a:miter/>
          </a:ln>
        </p:spPr>
      </p:pic>
      <p:sp>
        <p:nvSpPr>
          <p:cNvPr id="38915" name="Text Box 3"/>
          <p:cNvSpPr txBox="1"/>
          <p:nvPr/>
        </p:nvSpPr>
        <p:spPr>
          <a:xfrm>
            <a:off x="9264650" y="5667375"/>
            <a:ext cx="2239963" cy="944563"/>
          </a:xfrm>
          <a:prstGeom prst="rect">
            <a:avLst/>
          </a:prstGeom>
          <a:noFill/>
          <a:ln w="9525">
            <a:noFill/>
            <a:miter/>
          </a:ln>
        </p:spPr>
        <p:txBody>
          <a:bodyPr wrap="none" anchor="t">
            <a:spAutoFit/>
          </a:bodyPr>
          <a:lstStyle/>
          <a:p>
            <a:pPr lvl="0"/>
            <a:r>
              <a:rPr lang="pt-BR" altLang="en-US" sz="2800" b="1">
                <a:latin typeface="Arial" panose="020B0604020202020204" pitchFamily="34" charset="0"/>
                <a:ea typeface="Arial" panose="020B0604020202020204" pitchFamily="34" charset="0"/>
              </a:rPr>
              <a:t>Paul Ehrlich</a:t>
            </a:r>
          </a:p>
          <a:p>
            <a:pPr lvl="0"/>
            <a:r>
              <a:rPr lang="pt-BR" altLang="en-US" sz="2800">
                <a:latin typeface="Arial" panose="020B0604020202020204" pitchFamily="34" charset="0"/>
                <a:ea typeface="Arial" panose="020B0604020202020204" pitchFamily="34" charset="0"/>
              </a:rPr>
              <a:t>(1854-1915)</a:t>
            </a:r>
          </a:p>
        </p:txBody>
      </p:sp>
      <p:sp>
        <p:nvSpPr>
          <p:cNvPr id="38916" name="Text Box 1"/>
          <p:cNvSpPr txBox="1"/>
          <p:nvPr/>
        </p:nvSpPr>
        <p:spPr>
          <a:xfrm>
            <a:off x="3625850" y="209550"/>
            <a:ext cx="5575565" cy="707886"/>
          </a:xfrm>
          <a:prstGeom prst="rect">
            <a:avLst/>
          </a:prstGeom>
          <a:noFill/>
          <a:ln w="9525">
            <a:noFill/>
            <a:miter/>
          </a:ln>
        </p:spPr>
        <p:txBody>
          <a:bodyPr wrap="none" anchor="t">
            <a:spAutoFit/>
          </a:bodyPr>
          <a:lstStyle/>
          <a:p>
            <a:pPr lvl="0"/>
            <a:r>
              <a:rPr lang="pt-BR" altLang="en-US" sz="4000" dirty="0">
                <a:solidFill>
                  <a:schemeClr val="bg2"/>
                </a:solidFill>
                <a:latin typeface="Arial" panose="020B0604020202020204" pitchFamily="34" charset="0"/>
                <a:ea typeface="Arial" panose="020B0604020202020204" pitchFamily="34" charset="0"/>
              </a:rPr>
              <a:t>Receita par ter sucesso</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aixaDeTexto 1"/>
          <p:cNvSpPr txBox="1"/>
          <p:nvPr/>
        </p:nvSpPr>
        <p:spPr>
          <a:xfrm>
            <a:off x="466725" y="2116138"/>
            <a:ext cx="7762875" cy="3571875"/>
          </a:xfrm>
          <a:prstGeom prst="rect">
            <a:avLst/>
          </a:prstGeom>
          <a:noFill/>
          <a:ln w="9525">
            <a:noFill/>
            <a:miter/>
          </a:ln>
        </p:spPr>
        <p:txBody>
          <a:bodyPr anchor="t">
            <a:spAutoFit/>
          </a:bodyPr>
          <a:lstStyle/>
          <a:p>
            <a:pPr lvl="0" algn="ctr">
              <a:buFont typeface="Arial" panose="020B0604020202020204" pitchFamily="34" charset="0"/>
              <a:buNone/>
            </a:pPr>
            <a:r>
              <a:rPr lang="pt-BR" altLang="en-US" sz="3600" i="1" dirty="0">
                <a:latin typeface="Calibri" panose="020F0502020204030204" pitchFamily="34" charset="0"/>
                <a:ea typeface="Arial" panose="020B0604020202020204" pitchFamily="34" charset="0"/>
              </a:rPr>
              <a:t>“La chance ne sourit qu´aux </a:t>
            </a:r>
            <a:r>
              <a:rPr lang="pt-BR" altLang="en-US" sz="3600" i="1" dirty="0" err="1">
                <a:latin typeface="Calibri" panose="020F0502020204030204" pitchFamily="34" charset="0"/>
                <a:ea typeface="Arial" panose="020B0604020202020204" pitchFamily="34" charset="0"/>
              </a:rPr>
              <a:t>esprits</a:t>
            </a:r>
            <a:r>
              <a:rPr lang="pt-BR" altLang="en-US" sz="3600" i="1" dirty="0">
                <a:latin typeface="Calibri" panose="020F0502020204030204" pitchFamily="34" charset="0"/>
                <a:ea typeface="Arial" panose="020B0604020202020204" pitchFamily="34" charset="0"/>
              </a:rPr>
              <a:t> </a:t>
            </a:r>
            <a:r>
              <a:rPr lang="pt-BR" altLang="en-US" sz="3600" i="1" dirty="0" err="1" smtClean="0">
                <a:latin typeface="Calibri" panose="020F0502020204030204" pitchFamily="34" charset="0"/>
                <a:ea typeface="Arial" panose="020B0604020202020204" pitchFamily="34" charset="0"/>
              </a:rPr>
              <a:t>préparés</a:t>
            </a:r>
            <a:r>
              <a:rPr lang="pt-BR" altLang="en-US" sz="3600" i="1" dirty="0">
                <a:latin typeface="Calibri" panose="020F0502020204030204" pitchFamily="34" charset="0"/>
                <a:ea typeface="Arial" panose="020B0604020202020204" pitchFamily="34" charset="0"/>
              </a:rPr>
              <a:t>” </a:t>
            </a:r>
          </a:p>
          <a:p>
            <a:pPr lvl="0">
              <a:buFont typeface="Arial" panose="020B0604020202020204" pitchFamily="34" charset="0"/>
              <a:buNone/>
            </a:pPr>
            <a:endParaRPr lang="pt-BR" altLang="en-US" sz="2800" dirty="0">
              <a:latin typeface="Arial" panose="020B0604020202020204" pitchFamily="34" charset="0"/>
              <a:ea typeface="Arial" panose="020B0604020202020204" pitchFamily="34" charset="0"/>
            </a:endParaRPr>
          </a:p>
          <a:p>
            <a:pPr lvl="0">
              <a:buFont typeface="Arial" panose="020B0604020202020204" pitchFamily="34" charset="0"/>
              <a:buNone/>
            </a:pPr>
            <a:endParaRPr lang="pt-BR" altLang="en-US" sz="2800" dirty="0">
              <a:latin typeface="Arial" panose="020B0604020202020204" pitchFamily="34" charset="0"/>
              <a:ea typeface="Arial" panose="020B0604020202020204" pitchFamily="34" charset="0"/>
            </a:endParaRPr>
          </a:p>
          <a:p>
            <a:pPr lvl="0">
              <a:buFont typeface="Arial" panose="020B0604020202020204" pitchFamily="34" charset="0"/>
              <a:buNone/>
            </a:pPr>
            <a:endParaRPr lang="pt-BR" altLang="en-US" sz="2800" dirty="0">
              <a:latin typeface="Arial" panose="020B0604020202020204" pitchFamily="34" charset="0"/>
              <a:ea typeface="Arial" panose="020B0604020202020204" pitchFamily="34" charset="0"/>
            </a:endParaRPr>
          </a:p>
          <a:p>
            <a:pPr lvl="0" algn="ctr">
              <a:buFont typeface="Arial" panose="020B0604020202020204" pitchFamily="34" charset="0"/>
              <a:buNone/>
            </a:pPr>
            <a:r>
              <a:rPr lang="pt-BR" altLang="en-US" sz="3600" dirty="0">
                <a:solidFill>
                  <a:schemeClr val="bg1"/>
                </a:solidFill>
                <a:latin typeface="Calibri" panose="020F0502020204030204" pitchFamily="34" charset="0"/>
                <a:ea typeface="Arial" panose="020B0604020202020204" pitchFamily="34" charset="0"/>
              </a:rPr>
              <a:t>A sorte só favorece as mentes preparadas</a:t>
            </a:r>
            <a:endParaRPr lang="en-US" altLang="en-US" sz="3600" dirty="0">
              <a:latin typeface="Calibri" panose="020F0502020204030204" pitchFamily="34" charset="0"/>
              <a:ea typeface="Arial" panose="020B0604020202020204" pitchFamily="34" charset="0"/>
            </a:endParaRPr>
          </a:p>
        </p:txBody>
      </p:sp>
      <p:sp>
        <p:nvSpPr>
          <p:cNvPr id="39938" name="CaixaDeTexto 4"/>
          <p:cNvSpPr txBox="1"/>
          <p:nvPr/>
        </p:nvSpPr>
        <p:spPr>
          <a:xfrm>
            <a:off x="8953500" y="5562600"/>
            <a:ext cx="2533650" cy="944563"/>
          </a:xfrm>
          <a:prstGeom prst="rect">
            <a:avLst/>
          </a:prstGeom>
          <a:noFill/>
          <a:ln w="9525">
            <a:noFill/>
            <a:miter/>
          </a:ln>
        </p:spPr>
        <p:txBody>
          <a:bodyPr wrap="none" anchor="t">
            <a:spAutoFit/>
          </a:bodyPr>
          <a:lstStyle/>
          <a:p>
            <a:pPr lvl="0" algn="ctr">
              <a:buFont typeface="Arial" panose="020B0604020202020204" pitchFamily="34" charset="0"/>
              <a:buNone/>
            </a:pPr>
            <a:r>
              <a:rPr lang="pt-BR" altLang="en-US" sz="2800" b="1" i="1" dirty="0">
                <a:latin typeface="Arial" panose="020B0604020202020204" pitchFamily="34" charset="0"/>
                <a:ea typeface="Arial" panose="020B0604020202020204" pitchFamily="34" charset="0"/>
              </a:rPr>
              <a:t>Louis Pasteur</a:t>
            </a:r>
          </a:p>
          <a:p>
            <a:pPr lvl="0" algn="ctr">
              <a:buFont typeface="Arial" panose="020B0604020202020204" pitchFamily="34" charset="0"/>
              <a:buNone/>
            </a:pPr>
            <a:r>
              <a:rPr lang="pt-BR" altLang="en-US" sz="2800" i="1" dirty="0">
                <a:latin typeface="Arial" panose="020B0604020202020204" pitchFamily="34" charset="0"/>
                <a:ea typeface="Arial" panose="020B0604020202020204" pitchFamily="34" charset="0"/>
              </a:rPr>
              <a:t>(1822-1895)</a:t>
            </a:r>
            <a:endParaRPr lang="en-US" altLang="en-US" sz="2800" i="1" dirty="0">
              <a:latin typeface="Arial" panose="020B0604020202020204" pitchFamily="34" charset="0"/>
              <a:ea typeface="Arial" panose="020B0604020202020204" pitchFamily="34" charset="0"/>
            </a:endParaRPr>
          </a:p>
        </p:txBody>
      </p:sp>
      <p:pic>
        <p:nvPicPr>
          <p:cNvPr id="39939" name="Picture 2"/>
          <p:cNvPicPr>
            <a:picLocks noChangeAspect="1"/>
          </p:cNvPicPr>
          <p:nvPr/>
        </p:nvPicPr>
        <p:blipFill>
          <a:blip r:embed="rId3"/>
          <a:stretch>
            <a:fillRect/>
          </a:stretch>
        </p:blipFill>
        <p:spPr>
          <a:xfrm>
            <a:off x="8851900" y="1931988"/>
            <a:ext cx="2673350" cy="3563937"/>
          </a:xfrm>
          <a:prstGeom prst="rect">
            <a:avLst/>
          </a:prstGeom>
          <a:noFill/>
          <a:ln w="9525">
            <a:noFill/>
            <a:miter/>
          </a:ln>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443" y="2305854"/>
            <a:ext cx="7771569" cy="455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 y="0"/>
            <a:ext cx="12192000" cy="1200329"/>
          </a:xfrm>
          <a:prstGeom prst="rect">
            <a:avLst/>
          </a:prstGeom>
          <a:noFill/>
        </p:spPr>
        <p:txBody>
          <a:bodyPr wrap="square" rtlCol="0">
            <a:spAutoFit/>
          </a:bodyPr>
          <a:lstStyle/>
          <a:p>
            <a:pPr algn="ctr"/>
            <a:r>
              <a:rPr lang="pt-BR" sz="3600" dirty="0" smtClean="0">
                <a:solidFill>
                  <a:schemeClr val="bg2"/>
                </a:solidFill>
              </a:rPr>
              <a:t>...e no caso de programa de Descoberta de novos candidatos a fármacos ?</a:t>
            </a:r>
          </a:p>
        </p:txBody>
      </p:sp>
      <p:sp>
        <p:nvSpPr>
          <p:cNvPr id="4" name="CaixaDeTexto 3"/>
          <p:cNvSpPr txBox="1"/>
          <p:nvPr/>
        </p:nvSpPr>
        <p:spPr>
          <a:xfrm>
            <a:off x="2652758" y="1590676"/>
            <a:ext cx="6673622" cy="1200329"/>
          </a:xfrm>
          <a:prstGeom prst="rect">
            <a:avLst/>
          </a:prstGeom>
          <a:noFill/>
        </p:spPr>
        <p:txBody>
          <a:bodyPr wrap="none" rtlCol="0">
            <a:spAutoFit/>
          </a:bodyPr>
          <a:lstStyle/>
          <a:p>
            <a:r>
              <a:rPr lang="pt-BR" sz="3600" dirty="0">
                <a:solidFill>
                  <a:schemeClr val="bg1"/>
                </a:solidFill>
              </a:rPr>
              <a:t>Liderança e trabalho em equipe</a:t>
            </a:r>
            <a:endParaRPr lang="en-US" sz="3600" dirty="0">
              <a:solidFill>
                <a:schemeClr val="bg1"/>
              </a:solidFill>
            </a:endParaRPr>
          </a:p>
          <a:p>
            <a:endParaRPr lang="en-US" sz="3600" dirty="0">
              <a:solidFill>
                <a:schemeClr val="bg1"/>
              </a:solidFill>
            </a:endParaRPr>
          </a:p>
        </p:txBody>
      </p:sp>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124</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13</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38101"/>
            <a:ext cx="9785350" cy="285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23850" y="2994025"/>
            <a:ext cx="11953875" cy="4303742"/>
          </a:xfrm>
          <a:prstGeom prst="rect">
            <a:avLst/>
          </a:prstGeom>
          <a:noFill/>
        </p:spPr>
        <p:txBody>
          <a:bodyPr wrap="square" rtlCol="0">
            <a:spAutoFit/>
          </a:bodyPr>
          <a:lstStyle/>
          <a:p>
            <a:pPr marL="342900" indent="-342900">
              <a:lnSpc>
                <a:spcPts val="3000"/>
              </a:lnSpc>
              <a:buAutoNum type="arabicPeriod"/>
            </a:pPr>
            <a:r>
              <a:rPr lang="pt-BR" sz="2800" b="1" dirty="0">
                <a:solidFill>
                  <a:srgbClr val="00FF00"/>
                </a:solidFill>
              </a:rPr>
              <a:t>Ú</a:t>
            </a:r>
            <a:r>
              <a:rPr lang="pt-BR" sz="2800" b="1" dirty="0" smtClean="0">
                <a:solidFill>
                  <a:srgbClr val="00FF00"/>
                </a:solidFill>
              </a:rPr>
              <a:t>ltima década</a:t>
            </a:r>
            <a:r>
              <a:rPr lang="pt-BR" sz="2800" b="1" dirty="0" smtClean="0">
                <a:solidFill>
                  <a:schemeClr val="bg1"/>
                </a:solidFill>
              </a:rPr>
              <a:t>: aumento na produtividade de DD na Indústria</a:t>
            </a:r>
          </a:p>
          <a:p>
            <a:pPr marL="342900" indent="-342900">
              <a:lnSpc>
                <a:spcPts val="3000"/>
              </a:lnSpc>
              <a:buAutoNum type="arabicPeriod"/>
            </a:pPr>
            <a:endParaRPr lang="pt-BR" sz="2800" b="1" dirty="0" smtClean="0">
              <a:solidFill>
                <a:schemeClr val="bg1"/>
              </a:solidFill>
            </a:endParaRPr>
          </a:p>
          <a:p>
            <a:pPr marL="342900" indent="-342900">
              <a:lnSpc>
                <a:spcPts val="3000"/>
              </a:lnSpc>
              <a:buAutoNum type="arabicPeriod"/>
            </a:pPr>
            <a:r>
              <a:rPr lang="pt-BR" sz="2800" b="1" dirty="0" smtClean="0">
                <a:solidFill>
                  <a:srgbClr val="00FF00"/>
                </a:solidFill>
              </a:rPr>
              <a:t>Indicações: </a:t>
            </a:r>
            <a:r>
              <a:rPr lang="pt-BR" sz="2800" b="1" dirty="0" smtClean="0">
                <a:solidFill>
                  <a:schemeClr val="bg1"/>
                </a:solidFill>
              </a:rPr>
              <a:t>foco em área com alto risco/alto retorno, principalmente câncer</a:t>
            </a:r>
          </a:p>
          <a:p>
            <a:pPr marL="342900" indent="-342900">
              <a:lnSpc>
                <a:spcPts val="3000"/>
              </a:lnSpc>
              <a:buAutoNum type="arabicPeriod"/>
            </a:pPr>
            <a:endParaRPr lang="pt-BR" sz="2800" b="1" dirty="0" smtClean="0">
              <a:solidFill>
                <a:schemeClr val="bg1"/>
              </a:solidFill>
            </a:endParaRPr>
          </a:p>
          <a:p>
            <a:pPr marL="342900" indent="-342900">
              <a:lnSpc>
                <a:spcPts val="3000"/>
              </a:lnSpc>
              <a:buAutoNum type="arabicPeriod"/>
            </a:pPr>
            <a:r>
              <a:rPr lang="pt-BR" sz="2800" b="1" dirty="0" smtClean="0">
                <a:solidFill>
                  <a:srgbClr val="00FF00"/>
                </a:solidFill>
              </a:rPr>
              <a:t>Taxa de atrito</a:t>
            </a:r>
            <a:r>
              <a:rPr lang="pt-BR" sz="2800" b="1" dirty="0" smtClean="0">
                <a:solidFill>
                  <a:schemeClr val="bg1"/>
                </a:solidFill>
              </a:rPr>
              <a:t>: diminuição em todos os estágios da pesquisa clínica</a:t>
            </a:r>
          </a:p>
          <a:p>
            <a:pPr marL="342900" indent="-342900">
              <a:lnSpc>
                <a:spcPts val="3000"/>
              </a:lnSpc>
              <a:buAutoNum type="arabicPeriod"/>
            </a:pPr>
            <a:endParaRPr lang="pt-BR" sz="2800" b="1" dirty="0" smtClean="0">
              <a:solidFill>
                <a:schemeClr val="bg1"/>
              </a:solidFill>
            </a:endParaRPr>
          </a:p>
          <a:p>
            <a:pPr marL="342900" indent="-342900">
              <a:lnSpc>
                <a:spcPts val="3000"/>
              </a:lnSpc>
              <a:buAutoNum type="arabicPeriod"/>
            </a:pPr>
            <a:r>
              <a:rPr lang="pt-BR" sz="2800" b="1" dirty="0" smtClean="0">
                <a:solidFill>
                  <a:srgbClr val="00FF00"/>
                </a:solidFill>
              </a:rPr>
              <a:t>Novidade</a:t>
            </a:r>
            <a:r>
              <a:rPr lang="pt-BR" sz="2800" b="1" dirty="0" smtClean="0">
                <a:solidFill>
                  <a:schemeClr val="bg1"/>
                </a:solidFill>
              </a:rPr>
              <a:t>: projetos bem sucedidos: novas indicações e mecanismos de ação</a:t>
            </a:r>
          </a:p>
          <a:p>
            <a:pPr marL="342900" indent="-342900">
              <a:lnSpc>
                <a:spcPct val="150000"/>
              </a:lnSpc>
              <a:buAutoNum type="arabicPeriod"/>
            </a:pPr>
            <a:endParaRPr lang="pt-BR" dirty="0"/>
          </a:p>
        </p:txBody>
      </p:sp>
    </p:spTree>
    <p:extLst>
      <p:ext uri="{BB962C8B-B14F-4D97-AF65-F5344CB8AC3E}">
        <p14:creationId xmlns:p14="http://schemas.microsoft.com/office/powerpoint/2010/main" val="305049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14</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4" y="511174"/>
            <a:ext cx="11277873" cy="6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865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49348" y="-885089"/>
            <a:ext cx="10363200" cy="1470025"/>
          </a:xfrm>
        </p:spPr>
        <p:txBody>
          <a:bodyPr/>
          <a:lstStyle/>
          <a:p>
            <a:r>
              <a:rPr lang="pt-BR" sz="3600" dirty="0" smtClean="0">
                <a:solidFill>
                  <a:srgbClr val="FFFF00"/>
                </a:solidFill>
                <a:latin typeface="Arial" panose="020B0604020202020204" pitchFamily="34" charset="0"/>
              </a:rPr>
              <a:t>ESTRUTURA DA AULA</a:t>
            </a:r>
            <a:endParaRPr lang="en-US" sz="3600" dirty="0">
              <a:solidFill>
                <a:srgbClr val="FFFF00"/>
              </a:solidFill>
              <a:latin typeface="Arial" panose="020B0604020202020204" pitchFamily="34" charset="0"/>
            </a:endParaRPr>
          </a:p>
        </p:txBody>
      </p:sp>
      <p:sp>
        <p:nvSpPr>
          <p:cNvPr id="3" name="Subtítulo 2"/>
          <p:cNvSpPr>
            <a:spLocks noGrp="1"/>
          </p:cNvSpPr>
          <p:nvPr>
            <p:ph type="subTitle" idx="1"/>
          </p:nvPr>
        </p:nvSpPr>
        <p:spPr>
          <a:xfrm>
            <a:off x="22676" y="831540"/>
            <a:ext cx="12169324" cy="1752600"/>
          </a:xfrm>
        </p:spPr>
        <p:txBody>
          <a:bodyPr/>
          <a:lstStyle/>
          <a:p>
            <a:pPr algn="just">
              <a:lnSpc>
                <a:spcPts val="4000"/>
              </a:lnSpc>
              <a:spcBef>
                <a:spcPts val="0"/>
              </a:spcBef>
            </a:pPr>
            <a:r>
              <a:rPr lang="pt-BR" sz="2800" dirty="0" smtClean="0">
                <a:solidFill>
                  <a:schemeClr val="bg1"/>
                </a:solidFill>
                <a:latin typeface="Arial" panose="020B0604020202020204" pitchFamily="34" charset="0"/>
                <a:cs typeface="Arial" panose="020B0604020202020204" pitchFamily="34" charset="0"/>
              </a:rPr>
              <a:t>OBJETIVO: </a:t>
            </a:r>
            <a:r>
              <a:rPr lang="pt-BR" sz="2800" dirty="0" smtClean="0">
                <a:latin typeface="Arial" panose="020B0604020202020204" pitchFamily="34" charset="0"/>
                <a:cs typeface="Arial" panose="020B0604020202020204" pitchFamily="34" charset="0"/>
              </a:rPr>
              <a:t>visão </a:t>
            </a:r>
            <a:r>
              <a:rPr lang="pt-BR" sz="2800" dirty="0">
                <a:latin typeface="Arial" panose="020B0604020202020204" pitchFamily="34" charset="0"/>
                <a:cs typeface="Arial" panose="020B0604020202020204" pitchFamily="34" charset="0"/>
              </a:rPr>
              <a:t>geral, atual e crítica do processo </a:t>
            </a:r>
            <a:r>
              <a:rPr lang="pt-BR" sz="2800" dirty="0" smtClean="0">
                <a:latin typeface="Arial" panose="020B0604020202020204" pitchFamily="34" charset="0"/>
                <a:cs typeface="Arial" panose="020B0604020202020204" pitchFamily="34" charset="0"/>
              </a:rPr>
              <a:t>de </a:t>
            </a:r>
            <a:r>
              <a:rPr lang="pt-BR" sz="2800" dirty="0">
                <a:latin typeface="Arial" panose="020B0604020202020204" pitchFamily="34" charset="0"/>
                <a:cs typeface="Arial" panose="020B0604020202020204" pitchFamily="34" charset="0"/>
              </a:rPr>
              <a:t>descoberta e desenvolvimento de novos fármacos, com ênfase </a:t>
            </a:r>
            <a:r>
              <a:rPr lang="pt-BR" sz="2800" dirty="0" smtClean="0">
                <a:latin typeface="Arial" panose="020B0604020202020204" pitchFamily="34" charset="0"/>
                <a:cs typeface="Arial" panose="020B0604020202020204" pitchFamily="34" charset="0"/>
              </a:rPr>
              <a:t>nas etapas de descoberta e estudos pré-clínicos</a:t>
            </a:r>
          </a:p>
          <a:p>
            <a:pPr algn="just">
              <a:spcBef>
                <a:spcPts val="0"/>
              </a:spcBef>
            </a:pPr>
            <a:endParaRPr lang="pt-BR" sz="2800" dirty="0" smtClean="0">
              <a:latin typeface="Arial" panose="020B0604020202020204" pitchFamily="34" charset="0"/>
              <a:cs typeface="Arial" panose="020B0604020202020204" pitchFamily="34" charset="0"/>
            </a:endParaRP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TÓPICOS:</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DD&amp;D: introdução e desafios</a:t>
            </a:r>
          </a:p>
          <a:p>
            <a:pPr marL="457200" indent="-457200" algn="just">
              <a:lnSpc>
                <a:spcPct val="100000"/>
              </a:lnSpc>
              <a:spcBef>
                <a:spcPts val="600"/>
              </a:spcBef>
              <a:buFontTx/>
              <a:buChar char="-"/>
            </a:pPr>
            <a:r>
              <a:rPr lang="pt-BR" sz="3200"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Estratégias para planejamento sintético</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Tipos </a:t>
            </a:r>
            <a:r>
              <a:rPr lang="pt-BR" sz="2800" dirty="0">
                <a:latin typeface="Arial" panose="020B0604020202020204" pitchFamily="34" charset="0"/>
                <a:cs typeface="Arial" panose="020B0604020202020204" pitchFamily="34" charset="0"/>
              </a:rPr>
              <a:t>de ensaios farmacológicos </a:t>
            </a:r>
            <a:endParaRPr lang="pt-BR" sz="2800" dirty="0" smtClean="0">
              <a:latin typeface="Arial" panose="020B0604020202020204" pitchFamily="34" charset="0"/>
              <a:cs typeface="Arial" panose="020B0604020202020204" pitchFamily="34" charset="0"/>
            </a:endParaRPr>
          </a:p>
          <a:p>
            <a:pPr algn="just">
              <a:lnSpc>
                <a:spcPct val="100000"/>
              </a:lnSpc>
              <a:spcBef>
                <a:spcPts val="600"/>
              </a:spcBef>
            </a:pPr>
            <a:endParaRPr lang="pt-BR" sz="2800" dirty="0" smtClean="0">
              <a:latin typeface="Arial" panose="020B0604020202020204" pitchFamily="34" charset="0"/>
              <a:cs typeface="Arial" panose="020B0604020202020204" pitchFamily="34" charset="0"/>
            </a:endParaRPr>
          </a:p>
          <a:p>
            <a:pPr marL="457200" indent="-457200" algn="just">
              <a:lnSpc>
                <a:spcPct val="150000"/>
              </a:lnSpc>
              <a:spcBef>
                <a:spcPts val="600"/>
              </a:spcBef>
              <a:buFontTx/>
              <a:buChar char="-"/>
            </a:pPr>
            <a:r>
              <a:rPr lang="pt-BR" sz="2800" dirty="0" smtClean="0">
                <a:latin typeface="Arial" panose="020B0604020202020204" pitchFamily="34" charset="0"/>
                <a:cs typeface="Arial" panose="020B0604020202020204" pitchFamily="34" charset="0"/>
              </a:rPr>
              <a:t>Ensaios </a:t>
            </a:r>
            <a:r>
              <a:rPr lang="pt-BR" sz="2800" dirty="0">
                <a:latin typeface="Arial" panose="020B0604020202020204" pitchFamily="34" charset="0"/>
                <a:cs typeface="Arial" panose="020B0604020202020204" pitchFamily="34" charset="0"/>
              </a:rPr>
              <a:t>a serem realizados (</a:t>
            </a:r>
            <a:r>
              <a:rPr lang="pt-BR" sz="2800" i="1" dirty="0">
                <a:latin typeface="Arial" panose="020B0604020202020204" pitchFamily="34" charset="0"/>
                <a:cs typeface="Arial" panose="020B0604020202020204" pitchFamily="34" charset="0"/>
              </a:rPr>
              <a:t>in </a:t>
            </a:r>
            <a:r>
              <a:rPr lang="pt-BR" sz="2800" i="1" dirty="0" err="1">
                <a:latin typeface="Arial" panose="020B0604020202020204" pitchFamily="34" charset="0"/>
                <a:cs typeface="Arial" panose="020B0604020202020204" pitchFamily="34" charset="0"/>
              </a:rPr>
              <a:t>silico</a:t>
            </a:r>
            <a:r>
              <a:rPr lang="pt-BR" sz="2800" i="1" dirty="0">
                <a:latin typeface="Arial" panose="020B0604020202020204" pitchFamily="34" charset="0"/>
                <a:cs typeface="Arial" panose="020B0604020202020204" pitchFamily="34" charset="0"/>
              </a:rPr>
              <a:t>, in vitro e in </a:t>
            </a:r>
            <a:r>
              <a:rPr lang="pt-BR" sz="2800" i="1" dirty="0" smtClean="0">
                <a:latin typeface="Arial" panose="020B0604020202020204" pitchFamily="34" charset="0"/>
                <a:cs typeface="Arial" panose="020B0604020202020204" pitchFamily="34" charset="0"/>
              </a:rPr>
              <a:t>vivo</a:t>
            </a:r>
            <a:r>
              <a:rPr lang="pt-BR" sz="2800" dirty="0" smtClean="0">
                <a:latin typeface="Arial" panose="020B0604020202020204" pitchFamily="34" charset="0"/>
                <a:cs typeface="Arial" panose="020B0604020202020204" pitchFamily="34" charset="0"/>
              </a:rPr>
              <a:t>), com fluxograma</a:t>
            </a:r>
          </a:p>
          <a:p>
            <a:pPr algn="just">
              <a:spcBef>
                <a:spcPts val="0"/>
              </a:spcBef>
            </a:pP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 </a:t>
            </a: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	 Abordagem </a:t>
            </a:r>
            <a:r>
              <a:rPr lang="pt-BR" sz="2800" dirty="0">
                <a:solidFill>
                  <a:schemeClr val="bg1"/>
                </a:solidFill>
                <a:latin typeface="Arial" panose="020B0604020202020204" pitchFamily="34" charset="0"/>
                <a:cs typeface="Arial" panose="020B0604020202020204" pitchFamily="34" charset="0"/>
              </a:rPr>
              <a:t>quantitativa com discussão sobre os </a:t>
            </a:r>
            <a:r>
              <a:rPr lang="pt-BR" sz="2800" dirty="0" smtClean="0">
                <a:solidFill>
                  <a:schemeClr val="bg1"/>
                </a:solidFill>
                <a:latin typeface="Arial" panose="020B0604020202020204" pitchFamily="34" charset="0"/>
                <a:cs typeface="Arial" panose="020B0604020202020204" pitchFamily="34" charset="0"/>
              </a:rPr>
              <a:t>valores “desejados”</a:t>
            </a:r>
            <a:endParaRPr lang="pt-BR" sz="2800" dirty="0">
              <a:solidFill>
                <a:schemeClr val="bg1"/>
              </a:solidFill>
              <a:latin typeface="Arial" panose="020B0604020202020204" pitchFamily="34" charset="0"/>
              <a:cs typeface="Arial" panose="020B0604020202020204" pitchFamily="34" charset="0"/>
            </a:endParaRPr>
          </a:p>
          <a:p>
            <a:pPr marL="457200" indent="-457200" algn="just">
              <a:buFontTx/>
              <a:buChar char="-"/>
            </a:pPr>
            <a:endParaRPr lang="pt-BR" sz="2800"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57" y="6210869"/>
            <a:ext cx="914400" cy="609600"/>
          </a:xfrm>
          <a:prstGeom prst="rect">
            <a:avLst/>
          </a:prstGeom>
        </p:spPr>
      </p:pic>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15</a:t>
            </a:fld>
            <a:endParaRPr lang="pt-BR" sz="1200" strike="noStrike" noProof="1">
              <a:solidFill>
                <a:srgbClr val="898989"/>
              </a:solidFill>
              <a:latin typeface="Calibri" panose="020F0502020204030204" pitchFamily="34" charset="0"/>
            </a:endParaRPr>
          </a:p>
        </p:txBody>
      </p:sp>
      <p:cxnSp>
        <p:nvCxnSpPr>
          <p:cNvPr id="7" name="Conector reto 6"/>
          <p:cNvCxnSpPr/>
          <p:nvPr/>
        </p:nvCxnSpPr>
        <p:spPr>
          <a:xfrm>
            <a:off x="4276165" y="5105960"/>
            <a:ext cx="396688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559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ctrTitle"/>
          </p:nvPr>
        </p:nvSpPr>
        <p:spPr>
          <a:xfrm>
            <a:off x="4954136" y="171734"/>
            <a:ext cx="7237863" cy="2101566"/>
          </a:xfrm>
        </p:spPr>
        <p:txBody>
          <a:bodyPr wrap="square" lIns="92075" tIns="46038" rIns="92075" bIns="46038" anchor="ctr"/>
          <a:lstStyle/>
          <a:p>
            <a:pPr>
              <a:lnSpc>
                <a:spcPct val="120000"/>
              </a:lnSpc>
            </a:pPr>
            <a:r>
              <a:rPr lang="en-US" altLang="x-none" sz="3200" b="1" dirty="0">
                <a:solidFill>
                  <a:schemeClr val="bg1"/>
                </a:solidFill>
                <a:uFillTx/>
                <a:latin typeface="Arial" panose="020B0604020202020204" pitchFamily="34" charset="0"/>
              </a:rPr>
              <a:t>Descoberta de novos fármacos: </a:t>
            </a:r>
            <a:r>
              <a:rPr lang="en-US" altLang="x-none" sz="3200" b="1" kern="1200" dirty="0">
                <a:solidFill>
                  <a:srgbClr val="FFFF00"/>
                </a:solidFill>
                <a:latin typeface="Arial" panose="020B0604020202020204" pitchFamily="34" charset="0"/>
              </a:rPr>
              <a:t/>
            </a:r>
            <a:br>
              <a:rPr lang="en-US" altLang="x-none" sz="3200" b="1" kern="1200" dirty="0">
                <a:solidFill>
                  <a:srgbClr val="FFFF00"/>
                </a:solidFill>
                <a:latin typeface="Arial" panose="020B0604020202020204" pitchFamily="34" charset="0"/>
              </a:rPr>
            </a:br>
            <a:r>
              <a:rPr lang="pt-BR" sz="3200" b="1" kern="1200" dirty="0">
                <a:solidFill>
                  <a:srgbClr val="FFFF00"/>
                </a:solidFill>
                <a:latin typeface="Arial" panose="020B0604020202020204" pitchFamily="34" charset="0"/>
              </a:rPr>
              <a:t>Estrategias: </a:t>
            </a: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600" b="1" i="1" kern="1200" dirty="0" smtClean="0">
                <a:solidFill>
                  <a:srgbClr val="FFFF00"/>
                </a:solidFill>
                <a:latin typeface="Arial" panose="020B0604020202020204" pitchFamily="34" charset="0"/>
              </a:rPr>
              <a:t>I. Escolha do alvo molecular</a:t>
            </a:r>
            <a:endParaRPr lang="pt-BR" sz="3600" b="1" i="1" kern="1200" dirty="0">
              <a:solidFill>
                <a:srgbClr val="FFFF00"/>
              </a:solidFill>
              <a:latin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16</a:t>
            </a:fld>
            <a:endParaRPr lang="pt-BR" sz="1200" strike="noStrike" noProof="1">
              <a:solidFill>
                <a:srgbClr val="898989"/>
              </a:solidFill>
              <a:latin typeface="Calibri" panose="020F05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5" y="0"/>
            <a:ext cx="51633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5413581" y="3895173"/>
            <a:ext cx="6613319" cy="1384995"/>
          </a:xfrm>
          <a:prstGeom prst="rect">
            <a:avLst/>
          </a:prstGeom>
          <a:noFill/>
        </p:spPr>
        <p:txBody>
          <a:bodyPr wrap="square" rtlCol="0">
            <a:spAutoFit/>
          </a:bodyPr>
          <a:lstStyle/>
          <a:p>
            <a:r>
              <a:rPr lang="pt-BR" sz="2800" dirty="0" smtClean="0">
                <a:cs typeface="Arial" panose="020B0604020202020204" pitchFamily="34" charset="0"/>
              </a:rPr>
              <a:t>4 </a:t>
            </a:r>
            <a:r>
              <a:rPr lang="pt-BR" sz="2800" dirty="0" err="1" smtClean="0">
                <a:cs typeface="Arial" panose="020B0604020202020204" pitchFamily="34" charset="0"/>
              </a:rPr>
              <a:t>families</a:t>
            </a:r>
            <a:r>
              <a:rPr lang="pt-BR" sz="2800" dirty="0" smtClean="0">
                <a:cs typeface="Arial" panose="020B0604020202020204" pitchFamily="34" charset="0"/>
              </a:rPr>
              <a:t> </a:t>
            </a:r>
            <a:r>
              <a:rPr lang="pt-BR" sz="2800" dirty="0" err="1" smtClean="0">
                <a:cs typeface="Arial" panose="020B0604020202020204" pitchFamily="34" charset="0"/>
              </a:rPr>
              <a:t>of</a:t>
            </a:r>
            <a:r>
              <a:rPr lang="pt-BR" sz="2800" dirty="0" smtClean="0">
                <a:cs typeface="Arial" panose="020B0604020202020204" pitchFamily="34" charset="0"/>
              </a:rPr>
              <a:t>  </a:t>
            </a:r>
            <a:r>
              <a:rPr lang="pt-BR" sz="2800" dirty="0" err="1" smtClean="0">
                <a:cs typeface="Arial" panose="020B0604020202020204" pitchFamily="34" charset="0"/>
              </a:rPr>
              <a:t>privileged</a:t>
            </a:r>
            <a:r>
              <a:rPr lang="pt-BR" sz="2800" dirty="0" smtClean="0">
                <a:cs typeface="Arial" panose="020B0604020202020204" pitchFamily="34" charset="0"/>
              </a:rPr>
              <a:t> </a:t>
            </a:r>
            <a:r>
              <a:rPr lang="pt-BR" sz="2800" dirty="0" err="1" smtClean="0">
                <a:cs typeface="Arial" panose="020B0604020202020204" pitchFamily="34" charset="0"/>
              </a:rPr>
              <a:t>target</a:t>
            </a:r>
            <a:r>
              <a:rPr lang="pt-BR" sz="2800" dirty="0" smtClean="0">
                <a:cs typeface="Arial" panose="020B0604020202020204" pitchFamily="34" charset="0"/>
              </a:rPr>
              <a:t> </a:t>
            </a:r>
            <a:r>
              <a:rPr lang="pt-BR" sz="2800" dirty="0" err="1" smtClean="0">
                <a:cs typeface="Arial" panose="020B0604020202020204" pitchFamily="34" charset="0"/>
              </a:rPr>
              <a:t>proteins</a:t>
            </a:r>
            <a:endParaRPr lang="pt-BR" sz="2800" dirty="0" smtClean="0">
              <a:cs typeface="Arial" panose="020B0604020202020204" pitchFamily="34" charset="0"/>
            </a:endParaRPr>
          </a:p>
          <a:p>
            <a:endParaRPr lang="pt-BR" sz="2800" dirty="0">
              <a:cs typeface="Arial" panose="020B0604020202020204" pitchFamily="34" charset="0"/>
            </a:endParaRPr>
          </a:p>
          <a:p>
            <a:r>
              <a:rPr lang="pt-BR" sz="2800" dirty="0" err="1" smtClean="0">
                <a:cs typeface="Arial" panose="020B0604020202020204" pitchFamily="34" charset="0"/>
              </a:rPr>
              <a:t>Small</a:t>
            </a:r>
            <a:r>
              <a:rPr lang="pt-BR" sz="2800" dirty="0" smtClean="0">
                <a:cs typeface="Arial" panose="020B0604020202020204" pitchFamily="34" charset="0"/>
              </a:rPr>
              <a:t> </a:t>
            </a:r>
            <a:r>
              <a:rPr lang="pt-BR" sz="2800" dirty="0" err="1" smtClean="0">
                <a:cs typeface="Arial" panose="020B0604020202020204" pitchFamily="34" charset="0"/>
              </a:rPr>
              <a:t>molecules</a:t>
            </a:r>
            <a:r>
              <a:rPr lang="pt-BR" sz="2800" dirty="0" smtClean="0">
                <a:cs typeface="Arial" panose="020B0604020202020204" pitchFamily="34" charset="0"/>
              </a:rPr>
              <a:t> +  </a:t>
            </a:r>
            <a:r>
              <a:rPr lang="pt-BR" sz="2800" dirty="0" err="1" smtClean="0">
                <a:cs typeface="Arial" panose="020B0604020202020204" pitchFamily="34" charset="0"/>
              </a:rPr>
              <a:t>Biologics</a:t>
            </a:r>
            <a:endParaRPr lang="en-US" sz="2800" dirty="0">
              <a:cs typeface="Arial" panose="020B0604020202020204" pitchFamily="34" charset="0"/>
            </a:endParaRPr>
          </a:p>
        </p:txBody>
      </p:sp>
      <p:sp>
        <p:nvSpPr>
          <p:cNvPr id="7" name="CaixaDeTexto 6"/>
          <p:cNvSpPr txBox="1"/>
          <p:nvPr/>
        </p:nvSpPr>
        <p:spPr>
          <a:xfrm>
            <a:off x="9399248" y="6525343"/>
            <a:ext cx="2792752" cy="307777"/>
          </a:xfrm>
          <a:prstGeom prst="rect">
            <a:avLst/>
          </a:prstGeom>
          <a:noFill/>
        </p:spPr>
        <p:txBody>
          <a:bodyPr wrap="none" rtlCol="0">
            <a:spAutoFit/>
          </a:bodyPr>
          <a:lstStyle/>
          <a:p>
            <a:r>
              <a:rPr lang="pt-BR" sz="1400" i="1" dirty="0" smtClean="0">
                <a:latin typeface="Arial" panose="020B0604020202020204" pitchFamily="34" charset="0"/>
                <a:cs typeface="Arial" panose="020B0604020202020204" pitchFamily="34" charset="0"/>
              </a:rPr>
              <a:t>Santos et al., NRDD 16:19, 2017</a:t>
            </a:r>
            <a:endParaRPr lang="en-US" sz="1400" i="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ctrTitle"/>
          </p:nvPr>
        </p:nvSpPr>
        <p:spPr>
          <a:xfrm>
            <a:off x="2104707" y="111124"/>
            <a:ext cx="8077200" cy="2441576"/>
          </a:xfrm>
        </p:spPr>
        <p:txBody>
          <a:bodyPr wrap="square" lIns="92075" tIns="46038" rIns="92075" bIns="46038" anchor="ctr"/>
          <a:lstStyle/>
          <a:p>
            <a:pPr>
              <a:lnSpc>
                <a:spcPct val="120000"/>
              </a:lnSpc>
            </a:pPr>
            <a:r>
              <a:rPr lang="en-US" altLang="x-none" sz="3600" b="1" dirty="0" err="1" smtClean="0">
                <a:solidFill>
                  <a:schemeClr val="bg1"/>
                </a:solidFill>
                <a:uFillTx/>
                <a:latin typeface="Arial" panose="020B0604020202020204" pitchFamily="34" charset="0"/>
              </a:rPr>
              <a:t>Descoberta</a:t>
            </a:r>
            <a:r>
              <a:rPr lang="en-US" altLang="x-none" sz="3600" b="1" dirty="0" smtClean="0">
                <a:solidFill>
                  <a:schemeClr val="bg1"/>
                </a:solidFill>
                <a:uFillTx/>
                <a:latin typeface="Arial" panose="020B0604020202020204" pitchFamily="34" charset="0"/>
              </a:rPr>
              <a:t> </a:t>
            </a:r>
            <a:r>
              <a:rPr lang="en-US" altLang="x-none" sz="3600" b="1" dirty="0">
                <a:solidFill>
                  <a:schemeClr val="bg1"/>
                </a:solidFill>
                <a:uFillTx/>
                <a:latin typeface="Arial" panose="020B0604020202020204" pitchFamily="34" charset="0"/>
              </a:rPr>
              <a:t>de </a:t>
            </a:r>
            <a:r>
              <a:rPr lang="en-US" altLang="x-none" sz="3600" b="1" dirty="0" err="1" smtClean="0">
                <a:solidFill>
                  <a:schemeClr val="bg1"/>
                </a:solidFill>
                <a:uFillTx/>
                <a:latin typeface="Arial" panose="020B0604020202020204" pitchFamily="34" charset="0"/>
              </a:rPr>
              <a:t>novos</a:t>
            </a:r>
            <a:r>
              <a:rPr lang="en-US" altLang="x-none" sz="3600" b="1" dirty="0" smtClean="0">
                <a:solidFill>
                  <a:schemeClr val="bg1"/>
                </a:solidFill>
                <a:uFillTx/>
                <a:latin typeface="Arial" panose="020B0604020202020204" pitchFamily="34" charset="0"/>
              </a:rPr>
              <a:t> </a:t>
            </a:r>
            <a:r>
              <a:rPr lang="en-US" altLang="x-none" sz="3600" b="1" dirty="0" err="1" smtClean="0">
                <a:solidFill>
                  <a:schemeClr val="bg1"/>
                </a:solidFill>
                <a:uFillTx/>
                <a:latin typeface="Arial" panose="020B0604020202020204" pitchFamily="34" charset="0"/>
              </a:rPr>
              <a:t>fármacos</a:t>
            </a:r>
            <a:r>
              <a:rPr lang="en-US" altLang="x-none" sz="3600" b="1" dirty="0" smtClean="0">
                <a:solidFill>
                  <a:schemeClr val="bg1"/>
                </a:solidFill>
                <a:uFillTx/>
                <a:latin typeface="Arial" panose="020B0604020202020204" pitchFamily="34" charset="0"/>
              </a:rPr>
              <a:t>: </a:t>
            </a:r>
            <a:r>
              <a:rPr lang="en-US" altLang="x-none" sz="3600" b="1" kern="1200" dirty="0">
                <a:solidFill>
                  <a:srgbClr val="FFFF00"/>
                </a:solidFill>
                <a:latin typeface="Arial" panose="020B0604020202020204" pitchFamily="34" charset="0"/>
              </a:rPr>
              <a:t/>
            </a:r>
            <a:br>
              <a:rPr lang="en-US" altLang="x-none" sz="3600" b="1" kern="1200" dirty="0">
                <a:solidFill>
                  <a:srgbClr val="FFFF00"/>
                </a:solidFill>
                <a:latin typeface="Arial" panose="020B0604020202020204" pitchFamily="34" charset="0"/>
              </a:rPr>
            </a:br>
            <a:r>
              <a:rPr lang="pt-BR" sz="3200" b="1" kern="1200" dirty="0">
                <a:solidFill>
                  <a:srgbClr val="FFFF00"/>
                </a:solidFill>
                <a:latin typeface="Arial" panose="020B0604020202020204" pitchFamily="34" charset="0"/>
              </a:rPr>
              <a:t>Estrategias: </a:t>
            </a: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600" b="1" i="1" kern="1200" dirty="0" smtClean="0">
                <a:solidFill>
                  <a:srgbClr val="FFFF00"/>
                </a:solidFill>
                <a:latin typeface="Arial" panose="020B0604020202020204" pitchFamily="34" charset="0"/>
              </a:rPr>
              <a:t>II. </a:t>
            </a:r>
            <a:r>
              <a:rPr lang="pt-BR" sz="3600" b="1" i="1" dirty="0">
                <a:solidFill>
                  <a:srgbClr val="FFFF00"/>
                </a:solidFill>
                <a:latin typeface="Arial" panose="020B0604020202020204" pitchFamily="34" charset="0"/>
              </a:rPr>
              <a:t>N</a:t>
            </a:r>
            <a:r>
              <a:rPr lang="pt-BR" sz="3600" b="1" i="1" kern="1200" dirty="0" smtClean="0">
                <a:solidFill>
                  <a:srgbClr val="FFFF00"/>
                </a:solidFill>
                <a:latin typeface="Arial" panose="020B0604020202020204" pitchFamily="34" charset="0"/>
              </a:rPr>
              <a:t>ível </a:t>
            </a:r>
            <a:r>
              <a:rPr lang="pt-BR" sz="3600" b="1" i="1" kern="1200" dirty="0">
                <a:solidFill>
                  <a:srgbClr val="FFFF00"/>
                </a:solidFill>
                <a:latin typeface="Arial" panose="020B0604020202020204" pitchFamily="34" charset="0"/>
              </a:rPr>
              <a:t>de inovação</a:t>
            </a:r>
          </a:p>
        </p:txBody>
      </p:sp>
      <p:sp>
        <p:nvSpPr>
          <p:cNvPr id="22530" name="Text Box 1027"/>
          <p:cNvSpPr txBox="1"/>
          <p:nvPr/>
        </p:nvSpPr>
        <p:spPr>
          <a:xfrm>
            <a:off x="497840" y="3435350"/>
            <a:ext cx="11290935" cy="4154984"/>
          </a:xfrm>
          <a:prstGeom prst="rect">
            <a:avLst/>
          </a:prstGeom>
          <a:noFill/>
          <a:ln w="9525">
            <a:noFill/>
            <a:miter/>
          </a:ln>
        </p:spPr>
        <p:txBody>
          <a:bodyPr wrap="square" anchor="t">
            <a:spAutoFit/>
          </a:bodyPr>
          <a:lstStyle/>
          <a:p>
            <a:pPr lvl="0" algn="l"/>
            <a:r>
              <a:rPr lang="en-US" altLang="x-none" sz="3200" dirty="0">
                <a:latin typeface="Arial" panose="020B0604020202020204" pitchFamily="34" charset="0"/>
                <a:ea typeface="Book Antiqua" panose="02040602050305030304" pitchFamily="18" charset="0"/>
              </a:rPr>
              <a:t>-</a:t>
            </a:r>
            <a:r>
              <a:rPr lang="en-US" altLang="x-none" sz="3200" dirty="0">
                <a:latin typeface="Arial" panose="020B0604020202020204" pitchFamily="34" charset="0"/>
                <a:ea typeface="Book Antiqua" panose="02040602050305030304" pitchFamily="18" charset="0"/>
                <a:sym typeface="Symbol" panose="05050102010706020507" pitchFamily="18" charset="2"/>
              </a:rPr>
              <a:t> </a:t>
            </a:r>
            <a:r>
              <a:rPr lang="en-US" altLang="x-none" sz="3600" b="1" dirty="0">
                <a:solidFill>
                  <a:srgbClr val="66FF33"/>
                </a:solidFill>
                <a:latin typeface="Arial" panose="020B0604020202020204" pitchFamily="34" charset="0"/>
                <a:ea typeface="Book Antiqua" panose="02040602050305030304" pitchFamily="18" charset="0"/>
                <a:sym typeface="Symbol" panose="05050102010706020507" pitchFamily="18" charset="2"/>
              </a:rPr>
              <a:t>“</a:t>
            </a:r>
            <a:r>
              <a:rPr lang="en-US" altLang="x-none" sz="3600" b="1" i="1" dirty="0">
                <a:solidFill>
                  <a:srgbClr val="66FF33"/>
                </a:solidFill>
                <a:latin typeface="Arial" panose="020B0604020202020204" pitchFamily="34" charset="0"/>
                <a:ea typeface="Book Antiqua" panose="02040602050305030304" pitchFamily="18" charset="0"/>
                <a:sym typeface="Symbol" panose="05050102010706020507" pitchFamily="18" charset="2"/>
              </a:rPr>
              <a:t>Me too</a:t>
            </a:r>
            <a:r>
              <a:rPr lang="en-US" altLang="x-none" sz="3600" b="1" dirty="0">
                <a:solidFill>
                  <a:srgbClr val="66FF33"/>
                </a:solidFill>
                <a:latin typeface="Arial" panose="020B0604020202020204" pitchFamily="34" charset="0"/>
                <a:ea typeface="Book Antiqua" panose="02040602050305030304" pitchFamily="18" charset="0"/>
                <a:sym typeface="Symbol" panose="05050102010706020507" pitchFamily="18" charset="2"/>
              </a:rPr>
              <a:t>”:  </a:t>
            </a:r>
            <a:r>
              <a:rPr lang="en-US" altLang="x-none" sz="3200" dirty="0">
                <a:latin typeface="Arial" panose="020B0604020202020204" pitchFamily="34" charset="0"/>
                <a:ea typeface="Book Antiqua" panose="02040602050305030304" pitchFamily="18" charset="0"/>
                <a:sym typeface="Symbol" panose="05050102010706020507" pitchFamily="18" charset="2"/>
              </a:rPr>
              <a:t>nova molécula  avanço terapêutico</a:t>
            </a:r>
            <a:endParaRPr lang="en-US" altLang="x-none" sz="3200" dirty="0">
              <a:latin typeface="Arial" panose="020B0604020202020204" pitchFamily="34" charset="0"/>
              <a:ea typeface="Book Antiqua" panose="02040602050305030304" pitchFamily="18" charset="0"/>
            </a:endParaRPr>
          </a:p>
          <a:p>
            <a:pPr lvl="0" algn="l"/>
            <a:endParaRPr lang="en-US" altLang="x-none" sz="3200" dirty="0">
              <a:latin typeface="Arial" panose="020B0604020202020204" pitchFamily="34" charset="0"/>
              <a:ea typeface="Book Antiqua" panose="02040602050305030304" pitchFamily="18" charset="0"/>
            </a:endParaRPr>
          </a:p>
          <a:p>
            <a:pPr lvl="0" algn="l"/>
            <a:r>
              <a:rPr lang="en-US" altLang="x-none" sz="3200" dirty="0">
                <a:latin typeface="Arial" panose="020B0604020202020204" pitchFamily="34" charset="0"/>
                <a:ea typeface="Book Antiqua" panose="02040602050305030304" pitchFamily="18" charset="0"/>
              </a:rPr>
              <a:t>-  </a:t>
            </a:r>
            <a:r>
              <a:rPr lang="en-US" altLang="x-none" sz="3600" b="1" dirty="0">
                <a:solidFill>
                  <a:srgbClr val="66FF33"/>
                </a:solidFill>
                <a:latin typeface="Arial" panose="020B0604020202020204" pitchFamily="34" charset="0"/>
                <a:ea typeface="Book Antiqua" panose="02040602050305030304" pitchFamily="18" charset="0"/>
              </a:rPr>
              <a:t>Pesquisa inovadora</a:t>
            </a:r>
          </a:p>
          <a:p>
            <a:pPr lvl="0" algn="l"/>
            <a:r>
              <a:rPr lang="en-US" altLang="x-none" sz="3200" dirty="0">
                <a:latin typeface="Arial" panose="020B0604020202020204" pitchFamily="34" charset="0"/>
                <a:ea typeface="Book Antiqua" panose="02040602050305030304" pitchFamily="18" charset="0"/>
              </a:rPr>
              <a:t>	 </a:t>
            </a:r>
            <a:r>
              <a:rPr lang="pt-BR" altLang="en-US" sz="3200" dirty="0">
                <a:latin typeface="Arial" panose="020B0604020202020204" pitchFamily="34" charset="0"/>
                <a:ea typeface="Book Antiqua" panose="02040602050305030304" pitchFamily="18" charset="0"/>
              </a:rPr>
              <a:t>RADICAL (</a:t>
            </a:r>
            <a:r>
              <a:rPr lang="pt-BR" altLang="en-US" sz="3200" i="1" dirty="0">
                <a:ea typeface="Book Antiqua" panose="02040602050305030304" pitchFamily="18" charset="0"/>
                <a:sym typeface="Symbol" panose="05050102010706020507" pitchFamily="18" charset="2"/>
              </a:rPr>
              <a:t>“first-in-class”)</a:t>
            </a:r>
            <a:r>
              <a:rPr lang="pt-BR" altLang="en-US" sz="3200" dirty="0">
                <a:latin typeface="Arial" panose="020B0604020202020204" pitchFamily="34" charset="0"/>
                <a:ea typeface="Book Antiqua" panose="02040602050305030304" pitchFamily="18" charset="0"/>
              </a:rPr>
              <a:t>: </a:t>
            </a:r>
            <a:r>
              <a:rPr lang="en-US" altLang="x-none" sz="3200" dirty="0">
                <a:latin typeface="Arial" panose="020B0604020202020204" pitchFamily="34" charset="0"/>
                <a:ea typeface="Book Antiqua" panose="02040602050305030304" pitchFamily="18" charset="0"/>
              </a:rPr>
              <a:t> </a:t>
            </a:r>
            <a:r>
              <a:rPr lang="en-US" altLang="x-none" sz="3200" dirty="0">
                <a:latin typeface="Arial" panose="020B0604020202020204" pitchFamily="34" charset="0"/>
                <a:ea typeface="Book Antiqua" panose="02040602050305030304" pitchFamily="18" charset="0"/>
                <a:sym typeface="Symbol" panose="05050102010706020507" pitchFamily="18" charset="2"/>
              </a:rPr>
              <a:t> eficácia </a:t>
            </a:r>
            <a:r>
              <a:rPr lang="en-US" altLang="x-none" sz="3200" i="1" dirty="0">
                <a:latin typeface="Arial" panose="020B0604020202020204" pitchFamily="34" charset="0"/>
                <a:ea typeface="Book Antiqua" panose="02040602050305030304" pitchFamily="18" charset="0"/>
                <a:sym typeface="Symbol" panose="05050102010706020507" pitchFamily="18" charset="2"/>
              </a:rPr>
              <a:t>(ex: statinas)</a:t>
            </a:r>
            <a:endParaRPr lang="pt-BR" altLang="en-US" sz="3200" i="1" dirty="0">
              <a:latin typeface="Arial" panose="020B0604020202020204" pitchFamily="34" charset="0"/>
              <a:ea typeface="Book Antiqua" panose="02040602050305030304" pitchFamily="18" charset="0"/>
              <a:sym typeface="Symbol" panose="05050102010706020507" pitchFamily="18" charset="2"/>
            </a:endParaRPr>
          </a:p>
          <a:p>
            <a:pPr lvl="0" algn="l"/>
            <a:r>
              <a:rPr lang="en-US" altLang="x-none" sz="3200" dirty="0">
                <a:latin typeface="Arial" panose="020B0604020202020204" pitchFamily="34" charset="0"/>
                <a:ea typeface="Book Antiqua" panose="02040602050305030304" pitchFamily="18" charset="0"/>
                <a:sym typeface="Symbol" panose="05050102010706020507" pitchFamily="18" charset="2"/>
              </a:rPr>
              <a:t>		 </a:t>
            </a:r>
          </a:p>
          <a:p>
            <a:pPr lvl="0" algn="l"/>
            <a:r>
              <a:rPr lang="pt-BR" altLang="en-US" sz="3200" dirty="0">
                <a:latin typeface="Arial" panose="020B0604020202020204" pitchFamily="34" charset="0"/>
                <a:ea typeface="Book Antiqua" panose="02040602050305030304" pitchFamily="18" charset="0"/>
                <a:sym typeface="Symbol" panose="05050102010706020507" pitchFamily="18" charset="2"/>
              </a:rPr>
              <a:t>	</a:t>
            </a:r>
            <a:r>
              <a:rPr lang="en-US" altLang="x-none" sz="3200" dirty="0">
                <a:latin typeface="Arial" panose="020B0604020202020204" pitchFamily="34" charset="0"/>
                <a:ea typeface="Book Antiqua" panose="02040602050305030304" pitchFamily="18" charset="0"/>
                <a:sym typeface="Symbol" panose="05050102010706020507" pitchFamily="18" charset="2"/>
              </a:rPr>
              <a:t> </a:t>
            </a:r>
            <a:r>
              <a:rPr lang="pt-BR" altLang="en-US" sz="3200" cap="all" dirty="0">
                <a:solidFill>
                  <a:schemeClr val="tx1"/>
                </a:solidFill>
                <a:uFillTx/>
                <a:ea typeface="Book Antiqua" panose="02040602050305030304" pitchFamily="18" charset="0"/>
                <a:sym typeface="Symbol" panose="05050102010706020507" pitchFamily="18" charset="2"/>
              </a:rPr>
              <a:t>incremental: </a:t>
            </a:r>
            <a:r>
              <a:rPr lang="en-US" altLang="x-none" sz="3200" dirty="0">
                <a:latin typeface="Arial" panose="020B0604020202020204" pitchFamily="34" charset="0"/>
                <a:ea typeface="Book Antiqua" panose="02040602050305030304" pitchFamily="18" charset="0"/>
                <a:sym typeface="Symbol" panose="05050102010706020507" pitchFamily="18" charset="2"/>
              </a:rPr>
              <a:t> eficiência </a:t>
            </a:r>
            <a:r>
              <a:rPr lang="en-US" altLang="x-none" sz="3200" i="1" dirty="0">
                <a:latin typeface="Arial" panose="020B0604020202020204" pitchFamily="34" charset="0"/>
                <a:ea typeface="Book Antiqua" panose="02040602050305030304" pitchFamily="18" charset="0"/>
                <a:sym typeface="Symbol" panose="05050102010706020507" pitchFamily="18" charset="2"/>
              </a:rPr>
              <a:t>(ex: amlodipina)</a:t>
            </a:r>
            <a:endParaRPr lang="pt-BR" altLang="en-US" sz="3200" i="1" dirty="0">
              <a:latin typeface="Arial" panose="020B0604020202020204" pitchFamily="34" charset="0"/>
              <a:ea typeface="Book Antiqua" panose="02040602050305030304" pitchFamily="18" charset="0"/>
              <a:sym typeface="Symbol" panose="05050102010706020507" pitchFamily="18" charset="2"/>
            </a:endParaRPr>
          </a:p>
          <a:p>
            <a:pPr lvl="0"/>
            <a:endParaRPr lang="en-US" altLang="x-none" sz="3200" i="1" dirty="0">
              <a:latin typeface="Arial" panose="020B0604020202020204" pitchFamily="34" charset="0"/>
              <a:ea typeface="Book Antiqua" panose="02040602050305030304" pitchFamily="18" charset="0"/>
              <a:sym typeface="Symbol" panose="05050102010706020507" pitchFamily="18" charset="2"/>
            </a:endParaRPr>
          </a:p>
          <a:p>
            <a:pPr lvl="0"/>
            <a:r>
              <a:rPr lang="en-US" altLang="x-none" sz="3200" i="1" dirty="0">
                <a:latin typeface="Arial" panose="020B0604020202020204" pitchFamily="34" charset="0"/>
                <a:ea typeface="Book Antiqua" panose="02040602050305030304" pitchFamily="18" charset="0"/>
                <a:sym typeface="Symbol" panose="05050102010706020507" pitchFamily="18" charset="2"/>
              </a:rPr>
              <a:t>		</a:t>
            </a:r>
            <a:endParaRPr dirty="0">
              <a:latin typeface="Book Antiqua" panose="02040602050305030304" pitchFamily="18" charset="0"/>
              <a:ea typeface="Book Antiqua" panose="02040602050305030304" pitchFamily="18" charset="0"/>
              <a:sym typeface="Symbol" panose="05050102010706020507" pitchFamily="18" charset="2"/>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CaixaDeTexto 1"/>
          <p:cNvSpPr txBox="1"/>
          <p:nvPr/>
        </p:nvSpPr>
        <p:spPr>
          <a:xfrm>
            <a:off x="68263" y="1482725"/>
            <a:ext cx="8539162" cy="6247864"/>
          </a:xfrm>
          <a:prstGeom prst="rect">
            <a:avLst/>
          </a:prstGeom>
          <a:noFill/>
          <a:ln w="9525">
            <a:noFill/>
            <a:miter/>
          </a:ln>
        </p:spPr>
        <p:txBody>
          <a:bodyPr wrap="square" anchor="t">
            <a:spAutoFit/>
          </a:bodyPr>
          <a:lstStyle/>
          <a:p>
            <a:pPr lvl="0" algn="ctr">
              <a:buFont typeface="Arial" panose="020B0604020202020204" pitchFamily="34" charset="0"/>
              <a:buNone/>
            </a:pPr>
            <a:r>
              <a:rPr lang="pt-BR" altLang="en-US" sz="3600" dirty="0">
                <a:latin typeface="Calibri" panose="020F0502020204030204" pitchFamily="34" charset="0"/>
                <a:ea typeface="SimSun" panose="02010600030101010101" pitchFamily="2" charset="-122"/>
              </a:rPr>
              <a:t>“</a:t>
            </a:r>
            <a:r>
              <a:rPr lang="en-US" altLang="en-US" sz="3600" i="1" dirty="0">
                <a:latin typeface="Calibri" panose="020F0502020204030204" pitchFamily="34" charset="0"/>
                <a:ea typeface="SimSun" panose="02010600030101010101" pitchFamily="2" charset="-122"/>
                <a:sym typeface="Arial" panose="020B0604020202020204" pitchFamily="34" charset="0"/>
              </a:rPr>
              <a:t>Le </a:t>
            </a:r>
            <a:r>
              <a:rPr lang="en-US" altLang="en-US" sz="3600" i="1" dirty="0" err="1">
                <a:latin typeface="Calibri" panose="020F0502020204030204" pitchFamily="34" charset="0"/>
                <a:ea typeface="SimSun" panose="02010600030101010101" pitchFamily="2" charset="-122"/>
                <a:sym typeface="Arial" panose="020B0604020202020204" pitchFamily="34" charset="0"/>
              </a:rPr>
              <a:t>véritable</a:t>
            </a:r>
            <a:r>
              <a:rPr lang="en-US" altLang="en-US" sz="3600" i="1" dirty="0">
                <a:latin typeface="Calibri" panose="020F0502020204030204" pitchFamily="34" charset="0"/>
                <a:ea typeface="SimSun" panose="02010600030101010101" pitchFamily="2" charset="-122"/>
                <a:sym typeface="Arial" panose="020B0604020202020204" pitchFamily="34" charset="0"/>
              </a:rPr>
              <a:t> voyage de </a:t>
            </a:r>
            <a:r>
              <a:rPr lang="en-US" altLang="en-US" sz="3600" i="1" dirty="0" err="1">
                <a:latin typeface="Calibri" panose="020F0502020204030204" pitchFamily="34" charset="0"/>
                <a:ea typeface="SimSun" panose="02010600030101010101" pitchFamily="2" charset="-122"/>
                <a:sym typeface="Arial" panose="020B0604020202020204" pitchFamily="34" charset="0"/>
              </a:rPr>
              <a:t>découverte</a:t>
            </a:r>
            <a:r>
              <a:rPr lang="en-US" altLang="en-US" sz="3600" i="1" dirty="0">
                <a:latin typeface="Calibri" panose="020F0502020204030204" pitchFamily="34" charset="0"/>
                <a:ea typeface="SimSun" panose="02010600030101010101" pitchFamily="2" charset="-122"/>
                <a:sym typeface="Arial" panose="020B0604020202020204" pitchFamily="34" charset="0"/>
              </a:rPr>
              <a:t> ne </a:t>
            </a:r>
            <a:r>
              <a:rPr lang="en-US" altLang="en-US" sz="3600" i="1" dirty="0" err="1">
                <a:latin typeface="Calibri" panose="020F0502020204030204" pitchFamily="34" charset="0"/>
                <a:ea typeface="SimSun" panose="02010600030101010101" pitchFamily="2" charset="-122"/>
                <a:sym typeface="Arial" panose="020B0604020202020204" pitchFamily="34" charset="0"/>
              </a:rPr>
              <a:t>consiste</a:t>
            </a:r>
            <a:r>
              <a:rPr lang="en-US" altLang="en-US" sz="3600" i="1" dirty="0">
                <a:latin typeface="Calibri" panose="020F0502020204030204" pitchFamily="34" charset="0"/>
                <a:ea typeface="SimSun" panose="02010600030101010101" pitchFamily="2" charset="-122"/>
                <a:sym typeface="Arial" panose="020B0604020202020204" pitchFamily="34" charset="0"/>
              </a:rPr>
              <a:t> pas à </a:t>
            </a:r>
            <a:r>
              <a:rPr lang="en-US" altLang="en-US" sz="3600" i="1" dirty="0" err="1">
                <a:latin typeface="Calibri" panose="020F0502020204030204" pitchFamily="34" charset="0"/>
                <a:ea typeface="SimSun" panose="02010600030101010101" pitchFamily="2" charset="-122"/>
                <a:sym typeface="Arial" panose="020B0604020202020204" pitchFamily="34" charset="0"/>
              </a:rPr>
              <a:t>chercher</a:t>
            </a:r>
            <a:r>
              <a:rPr lang="en-US" altLang="en-US" sz="3600" i="1" dirty="0">
                <a:latin typeface="Calibri" panose="020F0502020204030204" pitchFamily="34" charset="0"/>
                <a:ea typeface="SimSun" panose="02010600030101010101" pitchFamily="2" charset="-122"/>
                <a:sym typeface="Arial" panose="020B0604020202020204" pitchFamily="34" charset="0"/>
              </a:rPr>
              <a:t> de nouveaux </a:t>
            </a:r>
            <a:r>
              <a:rPr lang="en-US" altLang="en-US" sz="3600" i="1" dirty="0" err="1">
                <a:latin typeface="Calibri" panose="020F0502020204030204" pitchFamily="34" charset="0"/>
                <a:ea typeface="SimSun" panose="02010600030101010101" pitchFamily="2" charset="-122"/>
                <a:sym typeface="Arial" panose="020B0604020202020204" pitchFamily="34" charset="0"/>
              </a:rPr>
              <a:t>paysages</a:t>
            </a:r>
            <a:r>
              <a:rPr lang="en-US" altLang="en-US" sz="3600" i="1" dirty="0">
                <a:latin typeface="Calibri" panose="020F0502020204030204" pitchFamily="34" charset="0"/>
                <a:ea typeface="SimSun" panose="02010600030101010101" pitchFamily="2" charset="-122"/>
                <a:sym typeface="Arial" panose="020B0604020202020204" pitchFamily="34" charset="0"/>
              </a:rPr>
              <a:t>, </a:t>
            </a:r>
            <a:r>
              <a:rPr lang="en-US" altLang="en-US" sz="3600" i="1" dirty="0" err="1">
                <a:latin typeface="Calibri" panose="020F0502020204030204" pitchFamily="34" charset="0"/>
                <a:ea typeface="SimSun" panose="02010600030101010101" pitchFamily="2" charset="-122"/>
                <a:sym typeface="Arial" panose="020B0604020202020204" pitchFamily="34" charset="0"/>
              </a:rPr>
              <a:t>mais</a:t>
            </a:r>
            <a:r>
              <a:rPr lang="en-US" altLang="en-US" sz="3600" i="1" dirty="0">
                <a:latin typeface="Calibri" panose="020F0502020204030204" pitchFamily="34" charset="0"/>
                <a:ea typeface="SimSun" panose="02010600030101010101" pitchFamily="2" charset="-122"/>
                <a:sym typeface="Arial" panose="020B0604020202020204" pitchFamily="34" charset="0"/>
              </a:rPr>
              <a:t> à </a:t>
            </a:r>
            <a:r>
              <a:rPr lang="en-US" altLang="en-US" sz="3600" i="1" dirty="0" err="1">
                <a:latin typeface="Calibri" panose="020F0502020204030204" pitchFamily="34" charset="0"/>
                <a:ea typeface="SimSun" panose="02010600030101010101" pitchFamily="2" charset="-122"/>
                <a:sym typeface="Arial" panose="020B0604020202020204" pitchFamily="34" charset="0"/>
              </a:rPr>
              <a:t>voir</a:t>
            </a:r>
            <a:r>
              <a:rPr lang="en-US" altLang="en-US" sz="3600" i="1" dirty="0">
                <a:latin typeface="Calibri" panose="020F0502020204030204" pitchFamily="34" charset="0"/>
                <a:ea typeface="SimSun" panose="02010600030101010101" pitchFamily="2" charset="-122"/>
                <a:sym typeface="Arial" panose="020B0604020202020204" pitchFamily="34" charset="0"/>
              </a:rPr>
              <a:t> avec de nouveaux </a:t>
            </a:r>
            <a:r>
              <a:rPr lang="en-US" altLang="en-US" sz="3600" i="1" dirty="0" err="1">
                <a:latin typeface="Calibri" panose="020F0502020204030204" pitchFamily="34" charset="0"/>
                <a:ea typeface="SimSun" panose="02010600030101010101" pitchFamily="2" charset="-122"/>
                <a:sym typeface="Arial" panose="020B0604020202020204" pitchFamily="34" charset="0"/>
              </a:rPr>
              <a:t>yeux</a:t>
            </a:r>
            <a:r>
              <a:rPr lang="pt-BR" altLang="en-US" sz="3600" dirty="0">
                <a:latin typeface="Calibri" panose="020F0502020204030204" pitchFamily="34" charset="0"/>
                <a:ea typeface="SimSun" panose="02010600030101010101" pitchFamily="2" charset="-122"/>
                <a:sym typeface="Arial" panose="020B0604020202020204" pitchFamily="34" charset="0"/>
              </a:rPr>
              <a:t>”</a:t>
            </a:r>
          </a:p>
          <a:p>
            <a:pPr lvl="0" algn="ctr">
              <a:buFont typeface="Arial" panose="020B0604020202020204" pitchFamily="34" charset="0"/>
              <a:buNone/>
            </a:pPr>
            <a:r>
              <a:rPr lang="pt-BR" altLang="en-US" sz="2800" dirty="0">
                <a:latin typeface="Calibri" panose="020F0502020204030204" pitchFamily="34" charset="0"/>
                <a:ea typeface="SimSun" panose="02010600030101010101" pitchFamily="2" charset="-122"/>
                <a:sym typeface="Arial" panose="020B0604020202020204" pitchFamily="34" charset="0"/>
              </a:rPr>
              <a:t>(</a:t>
            </a:r>
            <a:r>
              <a:rPr lang="en-US" altLang="en-US" sz="2800" i="1" dirty="0">
                <a:latin typeface="Calibri" panose="020F0502020204030204" pitchFamily="34" charset="0"/>
                <a:ea typeface="SimSun" panose="02010600030101010101" pitchFamily="2" charset="-122"/>
                <a:sym typeface="Arial" panose="020B0604020202020204" pitchFamily="34" charset="0"/>
              </a:rPr>
              <a:t>A la </a:t>
            </a:r>
            <a:r>
              <a:rPr lang="en-US" altLang="en-US" sz="2800" i="1" dirty="0" err="1">
                <a:latin typeface="Calibri" panose="020F0502020204030204" pitchFamily="34" charset="0"/>
                <a:ea typeface="SimSun" panose="02010600030101010101" pitchFamily="2" charset="-122"/>
                <a:sym typeface="Arial" panose="020B0604020202020204" pitchFamily="34" charset="0"/>
              </a:rPr>
              <a:t>recherche</a:t>
            </a:r>
            <a:r>
              <a:rPr lang="en-US" altLang="en-US" sz="2800" i="1" dirty="0">
                <a:latin typeface="Calibri" panose="020F0502020204030204" pitchFamily="34" charset="0"/>
                <a:ea typeface="SimSun" panose="02010600030101010101" pitchFamily="2" charset="-122"/>
                <a:sym typeface="Arial" panose="020B0604020202020204" pitchFamily="34" charset="0"/>
              </a:rPr>
              <a:t> du temps perdu </a:t>
            </a:r>
            <a:r>
              <a:rPr lang="pt-BR" altLang="en-US" sz="2800" i="1" dirty="0">
                <a:latin typeface="Calibri" panose="020F0502020204030204" pitchFamily="34" charset="0"/>
                <a:ea typeface="SimSun" panose="02010600030101010101" pitchFamily="2" charset="-122"/>
                <a:sym typeface="Arial" panose="020B0604020202020204" pitchFamily="34" charset="0"/>
              </a:rPr>
              <a:t>- </a:t>
            </a:r>
            <a:r>
              <a:rPr lang="en-US" altLang="en-US" sz="2800" i="1" dirty="0">
                <a:latin typeface="Calibri" panose="020F0502020204030204" pitchFamily="34" charset="0"/>
                <a:ea typeface="SimSun" panose="02010600030101010101" pitchFamily="2" charset="-122"/>
                <a:sym typeface="Arial" panose="020B0604020202020204" pitchFamily="34" charset="0"/>
              </a:rPr>
              <a:t>1918</a:t>
            </a:r>
            <a:r>
              <a:rPr lang="en-US" altLang="en-US" sz="2800" dirty="0">
                <a:latin typeface="Calibri" panose="020F0502020204030204" pitchFamily="34" charset="0"/>
                <a:ea typeface="SimSun" panose="02010600030101010101" pitchFamily="2" charset="-122"/>
                <a:sym typeface="Arial" panose="020B0604020202020204" pitchFamily="34" charset="0"/>
              </a:rPr>
              <a:t>)</a:t>
            </a:r>
            <a:endParaRPr lang="en-US" altLang="en-US" sz="2800" dirty="0">
              <a:latin typeface="Calibri" panose="020F0502020204030204" pitchFamily="34" charset="0"/>
              <a:ea typeface="SimSun" panose="02010600030101010101" pitchFamily="2" charset="-122"/>
            </a:endParaRPr>
          </a:p>
          <a:p>
            <a:pPr lvl="0" algn="ctr">
              <a:buFont typeface="Arial" panose="020B0604020202020204" pitchFamily="34" charset="0"/>
              <a:buNone/>
            </a:pPr>
            <a:endParaRPr lang="en-US" altLang="en-US" sz="3200" dirty="0">
              <a:latin typeface="Calibri" panose="020F0502020204030204" pitchFamily="34" charset="0"/>
              <a:ea typeface="SimSun" panose="02010600030101010101" pitchFamily="2" charset="-122"/>
            </a:endParaRPr>
          </a:p>
          <a:p>
            <a:pPr lvl="0" algn="ctr">
              <a:buFont typeface="Arial" panose="020B0604020202020204" pitchFamily="34" charset="0"/>
              <a:buNone/>
            </a:pPr>
            <a:endParaRPr lang="pt-BR" altLang="en-US" sz="3200" dirty="0">
              <a:latin typeface="Calibri" panose="020F0502020204030204" pitchFamily="34" charset="0"/>
              <a:ea typeface="SimSun" panose="02010600030101010101" pitchFamily="2" charset="-122"/>
              <a:sym typeface="Arial" panose="020B0604020202020204" pitchFamily="34" charset="0"/>
            </a:endParaRPr>
          </a:p>
          <a:p>
            <a:pPr lvl="0" algn="ctr">
              <a:buFont typeface="Arial" panose="020B0604020202020204" pitchFamily="34" charset="0"/>
              <a:buNone/>
            </a:pPr>
            <a:r>
              <a:rPr lang="pt-BR" altLang="en-US" sz="3200" b="1" dirty="0">
                <a:solidFill>
                  <a:schemeClr val="bg1"/>
                </a:solidFill>
                <a:latin typeface="Arial" panose="020B0604020202020204" pitchFamily="34" charset="0"/>
                <a:ea typeface="SimSun" panose="02010600030101010101" pitchFamily="2" charset="-122"/>
              </a:rPr>
              <a:t>A verdadeira viagem de descoberta não consiste em procurar novas paisagens mas em ver com novos olhos </a:t>
            </a:r>
          </a:p>
          <a:p>
            <a:pPr lvl="0">
              <a:buFont typeface="Arial" panose="020B0604020202020204" pitchFamily="34" charset="0"/>
              <a:buNone/>
            </a:pPr>
            <a:endParaRPr lang="pt-BR" altLang="en-US" sz="3200" dirty="0">
              <a:solidFill>
                <a:schemeClr val="bg1"/>
              </a:solidFill>
              <a:latin typeface="Arial" panose="020B0604020202020204" pitchFamily="34" charset="0"/>
              <a:ea typeface="SimSun" panose="02010600030101010101" pitchFamily="2" charset="-122"/>
            </a:endParaRPr>
          </a:p>
          <a:p>
            <a:pPr lvl="0" algn="ctr">
              <a:buFont typeface="Arial" panose="020B0604020202020204" pitchFamily="34" charset="0"/>
              <a:buNone/>
            </a:pPr>
            <a:endParaRPr lang="en-US" altLang="en-US" sz="3600" dirty="0">
              <a:latin typeface="Arial" panose="020B0604020202020204" pitchFamily="34" charset="0"/>
              <a:ea typeface="SimSun" panose="02010600030101010101" pitchFamily="2" charset="-122"/>
            </a:endParaRPr>
          </a:p>
        </p:txBody>
      </p:sp>
      <p:sp>
        <p:nvSpPr>
          <p:cNvPr id="111618" name="CaixaDeTexto 4"/>
          <p:cNvSpPr txBox="1"/>
          <p:nvPr/>
        </p:nvSpPr>
        <p:spPr>
          <a:xfrm>
            <a:off x="9202738" y="5556250"/>
            <a:ext cx="2533650" cy="944563"/>
          </a:xfrm>
          <a:prstGeom prst="rect">
            <a:avLst/>
          </a:prstGeom>
          <a:noFill/>
          <a:ln w="9525">
            <a:noFill/>
            <a:miter/>
          </a:ln>
        </p:spPr>
        <p:txBody>
          <a:bodyPr wrap="none" anchor="t">
            <a:spAutoFit/>
          </a:bodyPr>
          <a:lstStyle/>
          <a:p>
            <a:pPr lvl="0" algn="ctr">
              <a:buFont typeface="Arial" panose="020B0604020202020204" pitchFamily="34" charset="0"/>
              <a:buNone/>
            </a:pPr>
            <a:r>
              <a:rPr lang="pt-BR" altLang="en-US" sz="2800" b="1" i="1" dirty="0">
                <a:latin typeface="Arial" panose="020B0604020202020204" pitchFamily="34" charset="0"/>
                <a:ea typeface="SimSun" panose="02010600030101010101" pitchFamily="2" charset="-122"/>
              </a:rPr>
              <a:t>Marcel Proust</a:t>
            </a:r>
          </a:p>
          <a:p>
            <a:pPr lvl="0" algn="ctr">
              <a:buFont typeface="Arial" panose="020B0604020202020204" pitchFamily="34" charset="0"/>
              <a:buNone/>
            </a:pPr>
            <a:r>
              <a:rPr lang="pt-BR" altLang="en-US" sz="2800" i="1" dirty="0">
                <a:latin typeface="Arial" panose="020B0604020202020204" pitchFamily="34" charset="0"/>
                <a:ea typeface="SimSun" panose="02010600030101010101" pitchFamily="2" charset="-122"/>
              </a:rPr>
              <a:t>(1871-1922)</a:t>
            </a:r>
            <a:endParaRPr lang="en-US" altLang="en-US" sz="2800" i="1" dirty="0">
              <a:latin typeface="Arial" panose="020B0604020202020204" pitchFamily="34" charset="0"/>
              <a:ea typeface="SimSun" panose="02010600030101010101" pitchFamily="2" charset="-122"/>
            </a:endParaRPr>
          </a:p>
        </p:txBody>
      </p:sp>
      <p:pic>
        <p:nvPicPr>
          <p:cNvPr id="111619" name="Picture 2"/>
          <p:cNvPicPr>
            <a:picLocks noChangeAspect="1"/>
          </p:cNvPicPr>
          <p:nvPr/>
        </p:nvPicPr>
        <p:blipFill>
          <a:blip r:embed="rId3"/>
          <a:stretch>
            <a:fillRect/>
          </a:stretch>
        </p:blipFill>
        <p:spPr>
          <a:xfrm>
            <a:off x="9086850" y="1676400"/>
            <a:ext cx="2919610" cy="3865563"/>
          </a:xfrm>
          <a:prstGeom prst="rect">
            <a:avLst/>
          </a:prstGeom>
          <a:noFill/>
          <a:ln w="9525">
            <a:noFill/>
            <a:miter/>
          </a:ln>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302" y="-245968"/>
            <a:ext cx="10515600" cy="1325563"/>
          </a:xfrm>
        </p:spPr>
        <p:txBody>
          <a:bodyPr/>
          <a:lstStyle/>
          <a:p>
            <a:r>
              <a:rPr lang="pt-BR" i="1" dirty="0">
                <a:solidFill>
                  <a:schemeClr val="bg1"/>
                </a:solidFill>
              </a:rPr>
              <a:t>e</a:t>
            </a:r>
            <a:r>
              <a:rPr lang="pt-BR" i="1" dirty="0" smtClean="0">
                <a:solidFill>
                  <a:schemeClr val="bg1"/>
                </a:solidFill>
              </a:rPr>
              <a:t> dar asas à imaginação</a:t>
            </a:r>
            <a:endParaRPr lang="en-US" i="1" dirty="0">
              <a:solidFill>
                <a:schemeClr val="bg1"/>
              </a:solidFill>
            </a:endParaRPr>
          </a:p>
        </p:txBody>
      </p:sp>
      <p:pic>
        <p:nvPicPr>
          <p:cNvPr id="3" name="Picture 3" descr="5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78" y="816600"/>
            <a:ext cx="4635721" cy="594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7802894" y="6113502"/>
            <a:ext cx="2646943" cy="646331"/>
          </a:xfrm>
          <a:prstGeom prst="rect">
            <a:avLst/>
          </a:prstGeom>
          <a:noFill/>
        </p:spPr>
        <p:txBody>
          <a:bodyPr wrap="none" rtlCol="0">
            <a:spAutoFit/>
          </a:bodyPr>
          <a:lstStyle/>
          <a:p>
            <a:r>
              <a:rPr lang="pt-BR" dirty="0" smtClean="0"/>
              <a:t>René </a:t>
            </a:r>
            <a:r>
              <a:rPr lang="pt-BR" dirty="0" err="1" smtClean="0"/>
              <a:t>Magritte</a:t>
            </a:r>
            <a:endParaRPr lang="pt-BR" dirty="0" smtClean="0"/>
          </a:p>
          <a:p>
            <a:r>
              <a:rPr lang="pt-BR" dirty="0" smtClean="0"/>
              <a:t>(A grande família, 1963)</a:t>
            </a:r>
            <a:endParaRPr lang="en-US" dirty="0"/>
          </a:p>
        </p:txBody>
      </p:sp>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19</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7248" y="-885089"/>
            <a:ext cx="10363200" cy="1470025"/>
          </a:xfrm>
        </p:spPr>
        <p:txBody>
          <a:bodyPr/>
          <a:lstStyle/>
          <a:p>
            <a:r>
              <a:rPr lang="pt-BR" sz="3600" dirty="0" smtClean="0">
                <a:solidFill>
                  <a:srgbClr val="FFFF00"/>
                </a:solidFill>
                <a:latin typeface="Arial" panose="020B0604020202020204" pitchFamily="34" charset="0"/>
              </a:rPr>
              <a:t>ESTRUTURA DA AULA</a:t>
            </a:r>
            <a:endParaRPr lang="en-US" sz="3600" dirty="0">
              <a:solidFill>
                <a:srgbClr val="FFFF00"/>
              </a:solidFill>
              <a:latin typeface="Arial" panose="020B0604020202020204" pitchFamily="34" charset="0"/>
            </a:endParaRPr>
          </a:p>
        </p:txBody>
      </p:sp>
      <p:sp>
        <p:nvSpPr>
          <p:cNvPr id="3" name="Subtítulo 2"/>
          <p:cNvSpPr>
            <a:spLocks noGrp="1"/>
          </p:cNvSpPr>
          <p:nvPr>
            <p:ph type="subTitle" idx="1"/>
          </p:nvPr>
        </p:nvSpPr>
        <p:spPr>
          <a:xfrm>
            <a:off x="22676" y="831540"/>
            <a:ext cx="12169324" cy="1752600"/>
          </a:xfrm>
        </p:spPr>
        <p:txBody>
          <a:bodyPr/>
          <a:lstStyle/>
          <a:p>
            <a:pPr algn="just">
              <a:lnSpc>
                <a:spcPts val="4000"/>
              </a:lnSpc>
              <a:spcBef>
                <a:spcPts val="0"/>
              </a:spcBef>
            </a:pPr>
            <a:r>
              <a:rPr lang="pt-BR" sz="2800" dirty="0" smtClean="0">
                <a:solidFill>
                  <a:schemeClr val="bg1"/>
                </a:solidFill>
                <a:latin typeface="Arial" panose="020B0604020202020204" pitchFamily="34" charset="0"/>
                <a:cs typeface="Arial" panose="020B0604020202020204" pitchFamily="34" charset="0"/>
              </a:rPr>
              <a:t>OBJETIVO: </a:t>
            </a:r>
            <a:r>
              <a:rPr lang="pt-BR" sz="2800" dirty="0" smtClean="0">
                <a:latin typeface="Arial" panose="020B0604020202020204" pitchFamily="34" charset="0"/>
                <a:cs typeface="Arial" panose="020B0604020202020204" pitchFamily="34" charset="0"/>
              </a:rPr>
              <a:t>visão </a:t>
            </a:r>
            <a:r>
              <a:rPr lang="pt-BR" sz="2800" dirty="0">
                <a:latin typeface="Arial" panose="020B0604020202020204" pitchFamily="34" charset="0"/>
                <a:cs typeface="Arial" panose="020B0604020202020204" pitchFamily="34" charset="0"/>
              </a:rPr>
              <a:t>geral, atual e crítica do processo </a:t>
            </a:r>
            <a:r>
              <a:rPr lang="pt-BR" sz="2800" dirty="0" smtClean="0">
                <a:latin typeface="Arial" panose="020B0604020202020204" pitchFamily="34" charset="0"/>
                <a:cs typeface="Arial" panose="020B0604020202020204" pitchFamily="34" charset="0"/>
              </a:rPr>
              <a:t>de </a:t>
            </a:r>
            <a:r>
              <a:rPr lang="pt-BR" sz="2800" dirty="0">
                <a:latin typeface="Arial" panose="020B0604020202020204" pitchFamily="34" charset="0"/>
                <a:cs typeface="Arial" panose="020B0604020202020204" pitchFamily="34" charset="0"/>
              </a:rPr>
              <a:t>descoberta e desenvolvimento de novos fármacos, com ênfase </a:t>
            </a:r>
            <a:r>
              <a:rPr lang="pt-BR" sz="2800" dirty="0" smtClean="0">
                <a:latin typeface="Arial" panose="020B0604020202020204" pitchFamily="34" charset="0"/>
                <a:cs typeface="Arial" panose="020B0604020202020204" pitchFamily="34" charset="0"/>
              </a:rPr>
              <a:t>nas etapas de descoberta e estudos pré-clínicos</a:t>
            </a:r>
          </a:p>
          <a:p>
            <a:pPr algn="just">
              <a:spcBef>
                <a:spcPts val="0"/>
              </a:spcBef>
            </a:pPr>
            <a:endParaRPr lang="pt-BR" sz="2800" dirty="0" smtClean="0">
              <a:latin typeface="Arial" panose="020B0604020202020204" pitchFamily="34" charset="0"/>
              <a:cs typeface="Arial" panose="020B0604020202020204" pitchFamily="34" charset="0"/>
            </a:endParaRP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TÓPICOS:</a:t>
            </a:r>
          </a:p>
          <a:p>
            <a:pPr marL="457200" indent="-457200" algn="just">
              <a:lnSpc>
                <a:spcPct val="100000"/>
              </a:lnSpc>
              <a:spcBef>
                <a:spcPts val="600"/>
              </a:spcBef>
              <a:buFontTx/>
              <a:buChar char="-"/>
            </a:pPr>
            <a:r>
              <a:rPr lang="pt-BR" sz="3200"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DD&amp;D: introdução e desafios</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Estratégias para planejamento sintético</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Tipos </a:t>
            </a:r>
            <a:r>
              <a:rPr lang="pt-BR" sz="2800" dirty="0">
                <a:latin typeface="Arial" panose="020B0604020202020204" pitchFamily="34" charset="0"/>
                <a:cs typeface="Arial" panose="020B0604020202020204" pitchFamily="34" charset="0"/>
              </a:rPr>
              <a:t>de ensaios farmacológicos </a:t>
            </a:r>
            <a:endParaRPr lang="pt-BR" sz="2800" dirty="0" smtClean="0">
              <a:latin typeface="Arial" panose="020B0604020202020204" pitchFamily="34" charset="0"/>
              <a:cs typeface="Arial" panose="020B0604020202020204" pitchFamily="34" charset="0"/>
            </a:endParaRPr>
          </a:p>
          <a:p>
            <a:pPr algn="just">
              <a:lnSpc>
                <a:spcPct val="100000"/>
              </a:lnSpc>
              <a:spcBef>
                <a:spcPts val="600"/>
              </a:spcBef>
            </a:pPr>
            <a:endParaRPr lang="pt-BR" sz="2800" dirty="0" smtClean="0">
              <a:latin typeface="Arial" panose="020B0604020202020204" pitchFamily="34" charset="0"/>
              <a:cs typeface="Arial" panose="020B0604020202020204" pitchFamily="34" charset="0"/>
            </a:endParaRPr>
          </a:p>
          <a:p>
            <a:pPr marL="457200" indent="-457200" algn="just">
              <a:lnSpc>
                <a:spcPct val="150000"/>
              </a:lnSpc>
              <a:spcBef>
                <a:spcPts val="600"/>
              </a:spcBef>
              <a:buFontTx/>
              <a:buChar char="-"/>
            </a:pPr>
            <a:r>
              <a:rPr lang="pt-BR" sz="2800" dirty="0" smtClean="0">
                <a:latin typeface="Arial" panose="020B0604020202020204" pitchFamily="34" charset="0"/>
                <a:cs typeface="Arial" panose="020B0604020202020204" pitchFamily="34" charset="0"/>
              </a:rPr>
              <a:t>Ensaios </a:t>
            </a:r>
            <a:r>
              <a:rPr lang="pt-BR" sz="2800" dirty="0">
                <a:latin typeface="Arial" panose="020B0604020202020204" pitchFamily="34" charset="0"/>
                <a:cs typeface="Arial" panose="020B0604020202020204" pitchFamily="34" charset="0"/>
              </a:rPr>
              <a:t>a serem realizados (</a:t>
            </a:r>
            <a:r>
              <a:rPr lang="pt-BR" sz="2800" i="1" dirty="0">
                <a:latin typeface="Arial" panose="020B0604020202020204" pitchFamily="34" charset="0"/>
                <a:cs typeface="Arial" panose="020B0604020202020204" pitchFamily="34" charset="0"/>
              </a:rPr>
              <a:t>in </a:t>
            </a:r>
            <a:r>
              <a:rPr lang="pt-BR" sz="2800" i="1" dirty="0" err="1">
                <a:latin typeface="Arial" panose="020B0604020202020204" pitchFamily="34" charset="0"/>
                <a:cs typeface="Arial" panose="020B0604020202020204" pitchFamily="34" charset="0"/>
              </a:rPr>
              <a:t>silico</a:t>
            </a:r>
            <a:r>
              <a:rPr lang="pt-BR" sz="2800" i="1" dirty="0">
                <a:latin typeface="Arial" panose="020B0604020202020204" pitchFamily="34" charset="0"/>
                <a:cs typeface="Arial" panose="020B0604020202020204" pitchFamily="34" charset="0"/>
              </a:rPr>
              <a:t>, in vitro e in </a:t>
            </a:r>
            <a:r>
              <a:rPr lang="pt-BR" sz="2800" i="1" dirty="0" smtClean="0">
                <a:latin typeface="Arial" panose="020B0604020202020204" pitchFamily="34" charset="0"/>
                <a:cs typeface="Arial" panose="020B0604020202020204" pitchFamily="34" charset="0"/>
              </a:rPr>
              <a:t>vivo</a:t>
            </a:r>
            <a:r>
              <a:rPr lang="pt-BR" sz="2800" dirty="0" smtClean="0">
                <a:latin typeface="Arial" panose="020B0604020202020204" pitchFamily="34" charset="0"/>
                <a:cs typeface="Arial" panose="020B0604020202020204" pitchFamily="34" charset="0"/>
              </a:rPr>
              <a:t>), com fluxograma</a:t>
            </a:r>
          </a:p>
          <a:p>
            <a:pPr algn="just">
              <a:spcBef>
                <a:spcPts val="0"/>
              </a:spcBef>
            </a:pP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 </a:t>
            </a: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	 Abordagem </a:t>
            </a:r>
            <a:r>
              <a:rPr lang="pt-BR" sz="2800" dirty="0">
                <a:solidFill>
                  <a:schemeClr val="bg1"/>
                </a:solidFill>
                <a:latin typeface="Arial" panose="020B0604020202020204" pitchFamily="34" charset="0"/>
                <a:cs typeface="Arial" panose="020B0604020202020204" pitchFamily="34" charset="0"/>
              </a:rPr>
              <a:t>quantitativa com discussão sobre os </a:t>
            </a:r>
            <a:r>
              <a:rPr lang="pt-BR" sz="2800" dirty="0" smtClean="0">
                <a:solidFill>
                  <a:schemeClr val="bg1"/>
                </a:solidFill>
                <a:latin typeface="Arial" panose="020B0604020202020204" pitchFamily="34" charset="0"/>
                <a:cs typeface="Arial" panose="020B0604020202020204" pitchFamily="34" charset="0"/>
              </a:rPr>
              <a:t>valores “desejados”</a:t>
            </a:r>
            <a:endParaRPr lang="pt-BR" sz="2800" dirty="0">
              <a:solidFill>
                <a:schemeClr val="bg1"/>
              </a:solidFill>
              <a:latin typeface="Arial" panose="020B0604020202020204" pitchFamily="34" charset="0"/>
              <a:cs typeface="Arial" panose="020B0604020202020204" pitchFamily="34" charset="0"/>
            </a:endParaRPr>
          </a:p>
          <a:p>
            <a:pPr marL="457200" indent="-457200" algn="just">
              <a:buFontTx/>
              <a:buChar char="-"/>
            </a:pPr>
            <a:endParaRPr lang="pt-BR" sz="2800"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57" y="6210869"/>
            <a:ext cx="914400" cy="609600"/>
          </a:xfrm>
          <a:prstGeom prst="rect">
            <a:avLst/>
          </a:prstGeom>
        </p:spPr>
      </p:pic>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a:t>
            </a:fld>
            <a:endParaRPr lang="pt-BR" sz="1200" strike="noStrike" noProof="1">
              <a:solidFill>
                <a:srgbClr val="898989"/>
              </a:solidFill>
              <a:latin typeface="Calibri" panose="020F0502020204030204" pitchFamily="34" charset="0"/>
            </a:endParaRPr>
          </a:p>
        </p:txBody>
      </p:sp>
      <p:cxnSp>
        <p:nvCxnSpPr>
          <p:cNvPr id="7" name="Conector reto 6"/>
          <p:cNvCxnSpPr/>
          <p:nvPr/>
        </p:nvCxnSpPr>
        <p:spPr>
          <a:xfrm>
            <a:off x="4276165" y="5105960"/>
            <a:ext cx="396688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ctrTitle"/>
          </p:nvPr>
        </p:nvSpPr>
        <p:spPr>
          <a:xfrm>
            <a:off x="1681203" y="-92710"/>
            <a:ext cx="9621797" cy="1219200"/>
          </a:xfrm>
        </p:spPr>
        <p:txBody>
          <a:bodyPr wrap="square" lIns="92075" tIns="46038" rIns="92075" bIns="46038" anchor="ctr"/>
          <a:lstStyle/>
          <a:p>
            <a:pPr>
              <a:lnSpc>
                <a:spcPct val="100000"/>
              </a:lnSpc>
            </a:pPr>
            <a:r>
              <a:rPr lang="en-US" altLang="x-none" sz="3600" b="1" dirty="0">
                <a:solidFill>
                  <a:schemeClr val="bg1"/>
                </a:solidFill>
                <a:uFillTx/>
                <a:latin typeface="Arial" panose="020B0604020202020204" pitchFamily="34" charset="0"/>
              </a:rPr>
              <a:t>Descoberta de novos fármacos: </a:t>
            </a:r>
            <a:r>
              <a:rPr lang="en-US" altLang="x-none" sz="3200" b="1" kern="1200" dirty="0">
                <a:solidFill>
                  <a:srgbClr val="FFFF00"/>
                </a:solidFill>
                <a:latin typeface="Arial" panose="020B0604020202020204" pitchFamily="34" charset="0"/>
              </a:rPr>
              <a:t/>
            </a:r>
            <a:br>
              <a:rPr lang="en-US" altLang="x-none" sz="3200" b="1" kern="1200" dirty="0">
                <a:solidFill>
                  <a:srgbClr val="FFFF00"/>
                </a:solidFill>
                <a:latin typeface="Arial" panose="020B0604020202020204" pitchFamily="34" charset="0"/>
              </a:rPr>
            </a:br>
            <a:r>
              <a:rPr lang="pt-BR" sz="3200" b="1" kern="1200" dirty="0">
                <a:solidFill>
                  <a:srgbClr val="FFFF00"/>
                </a:solidFill>
                <a:latin typeface="Arial" panose="020B0604020202020204" pitchFamily="34" charset="0"/>
              </a:rPr>
              <a:t>Estrategias: </a:t>
            </a:r>
            <a:r>
              <a:rPr lang="pt-BR" sz="3600" b="1" i="1" kern="1200" dirty="0" smtClean="0">
                <a:solidFill>
                  <a:srgbClr val="FFFF00"/>
                </a:solidFill>
                <a:latin typeface="Arial" panose="020B0604020202020204" pitchFamily="34" charset="0"/>
              </a:rPr>
              <a:t>III</a:t>
            </a:r>
            <a:r>
              <a:rPr lang="pt-BR" sz="3600" b="1" i="1" kern="1200" dirty="0">
                <a:solidFill>
                  <a:srgbClr val="FFFF00"/>
                </a:solidFill>
                <a:latin typeface="Arial" panose="020B0604020202020204" pitchFamily="34" charset="0"/>
              </a:rPr>
              <a:t>. fonte de nova molécula ativa</a:t>
            </a:r>
          </a:p>
        </p:txBody>
      </p:sp>
      <p:graphicFrame>
        <p:nvGraphicFramePr>
          <p:cNvPr id="13316" name="Object 5"/>
          <p:cNvGraphicFramePr>
            <a:graphicFrameLocks noChangeAspect="1"/>
          </p:cNvGraphicFramePr>
          <p:nvPr>
            <p:extLst>
              <p:ext uri="{D42A27DB-BD31-4B8C-83A1-F6EECF244321}">
                <p14:modId xmlns:p14="http://schemas.microsoft.com/office/powerpoint/2010/main" val="3650583306"/>
              </p:ext>
            </p:extLst>
          </p:nvPr>
        </p:nvGraphicFramePr>
        <p:xfrm>
          <a:off x="2764156" y="1087756"/>
          <a:ext cx="7399020" cy="5821862"/>
        </p:xfrm>
        <a:graphic>
          <a:graphicData uri="http://schemas.openxmlformats.org/presentationml/2006/ole">
            <mc:AlternateContent xmlns:mc="http://schemas.openxmlformats.org/markup-compatibility/2006">
              <mc:Choice xmlns:v="urn:schemas-microsoft-com:vml" Requires="v">
                <p:oleObj spid="_x0000_s3362" r:id="rId4" imgW="4151630" imgH="3858895" progId="Word.Picture.8">
                  <p:embed/>
                </p:oleObj>
              </mc:Choice>
              <mc:Fallback>
                <p:oleObj r:id="rId4" imgW="4151630" imgH="3858895" progId="Word.Picture.8">
                  <p:embed/>
                  <p:pic>
                    <p:nvPicPr>
                      <p:cNvPr id="0" name="Picture 3075"/>
                      <p:cNvPicPr/>
                      <p:nvPr/>
                    </p:nvPicPr>
                    <p:blipFill>
                      <a:blip r:embed="rId5"/>
                      <a:stretch>
                        <a:fillRect/>
                      </a:stretch>
                    </p:blipFill>
                    <p:spPr>
                      <a:xfrm>
                        <a:off x="2764156" y="1087756"/>
                        <a:ext cx="7399020" cy="5821862"/>
                      </a:xfrm>
                      <a:prstGeom prst="rect">
                        <a:avLst/>
                      </a:prstGeom>
                      <a:noFill/>
                      <a:ln w="38100">
                        <a:noFill/>
                        <a:miter/>
                      </a:ln>
                    </p:spPr>
                  </p:pic>
                </p:oleObj>
              </mc:Fallback>
            </mc:AlternateContent>
          </a:graphicData>
        </a:graphic>
      </p:graphicFrame>
      <p:sp>
        <p:nvSpPr>
          <p:cNvPr id="13317" name="Text Box 6"/>
          <p:cNvSpPr txBox="1"/>
          <p:nvPr/>
        </p:nvSpPr>
        <p:spPr>
          <a:xfrm>
            <a:off x="10283190" y="6613525"/>
            <a:ext cx="1097915" cy="304800"/>
          </a:xfrm>
          <a:prstGeom prst="rect">
            <a:avLst/>
          </a:prstGeom>
          <a:noFill/>
          <a:ln w="9525">
            <a:noFill/>
            <a:miter/>
          </a:ln>
        </p:spPr>
        <p:txBody>
          <a:bodyPr wrap="square" anchor="t">
            <a:spAutoFit/>
          </a:bodyPr>
          <a:lstStyle/>
          <a:p>
            <a:pPr lvl="0"/>
            <a:r>
              <a:rPr lang="en-US" altLang="x-none" sz="1400" i="1" dirty="0">
                <a:solidFill>
                  <a:schemeClr val="tx1"/>
                </a:solidFill>
                <a:uFillTx/>
                <a:latin typeface="Book Antiqua" panose="02040602050305030304" pitchFamily="18" charset="0"/>
                <a:ea typeface="Book Antiqua" panose="02040602050305030304" pitchFamily="18" charset="0"/>
              </a:rPr>
              <a:t>2: 369,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20</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21</a:t>
            </a:fld>
            <a:endParaRPr lang="pt-BR" sz="1200" strike="noStrike" noProof="1">
              <a:solidFill>
                <a:srgbClr val="898989"/>
              </a:solidFill>
              <a:latin typeface="Calibri" panose="020F0502020204030204" pitchFamily="34" charset="0"/>
            </a:endParaRPr>
          </a:p>
        </p:txBody>
      </p:sp>
      <p:sp>
        <p:nvSpPr>
          <p:cNvPr id="3" name="Retângulo 2"/>
          <p:cNvSpPr/>
          <p:nvPr/>
        </p:nvSpPr>
        <p:spPr>
          <a:xfrm>
            <a:off x="287872" y="2933248"/>
            <a:ext cx="4825992" cy="461665"/>
          </a:xfrm>
          <a:prstGeom prst="rect">
            <a:avLst/>
          </a:prstGeom>
        </p:spPr>
        <p:txBody>
          <a:bodyPr wrap="square">
            <a:spAutoFit/>
          </a:bodyPr>
          <a:lstStyle/>
          <a:p>
            <a:r>
              <a:rPr lang="en-US" sz="2400" dirty="0"/>
              <a:t>Satoshi </a:t>
            </a:r>
            <a:r>
              <a:rPr lang="en-US" sz="2400" dirty="0" err="1" smtClean="0"/>
              <a:t>Ōmura</a:t>
            </a:r>
            <a:r>
              <a:rPr lang="en-US" sz="2400" dirty="0" smtClean="0"/>
              <a:t>: </a:t>
            </a:r>
            <a:r>
              <a:rPr lang="en-US" sz="2400" i="1" dirty="0" smtClean="0"/>
              <a:t>S. </a:t>
            </a:r>
            <a:r>
              <a:rPr lang="en-US" sz="2400" i="1" dirty="0" err="1"/>
              <a:t>avermitilis</a:t>
            </a:r>
            <a:r>
              <a:rPr lang="en-US" sz="2400" i="1" dirty="0"/>
              <a:t> </a:t>
            </a:r>
            <a:endParaRPr lang="en-US" sz="2400" i="1" dirty="0" smtClean="0"/>
          </a:p>
        </p:txBody>
      </p:sp>
      <p:pic>
        <p:nvPicPr>
          <p:cNvPr id="6146" name="Picture 2" descr="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71" y="97063"/>
            <a:ext cx="3996262" cy="284733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6482847" y="67733"/>
            <a:ext cx="5104090" cy="1077218"/>
          </a:xfrm>
          <a:prstGeom prst="rect">
            <a:avLst/>
          </a:prstGeom>
          <a:noFill/>
        </p:spPr>
        <p:txBody>
          <a:bodyPr wrap="none" rtlCol="0">
            <a:spAutoFit/>
          </a:bodyPr>
          <a:lstStyle/>
          <a:p>
            <a:pPr algn="ctr"/>
            <a:r>
              <a:rPr lang="pt-BR" sz="3200" dirty="0" smtClean="0">
                <a:solidFill>
                  <a:schemeClr val="bg1"/>
                </a:solidFill>
              </a:rPr>
              <a:t>PRÊMIO NOBEL (2015):</a:t>
            </a:r>
          </a:p>
          <a:p>
            <a:pPr algn="ctr"/>
            <a:r>
              <a:rPr lang="pt-BR" sz="3200" dirty="0" smtClean="0">
                <a:solidFill>
                  <a:schemeClr val="bg1"/>
                </a:solidFill>
              </a:rPr>
              <a:t> </a:t>
            </a:r>
            <a:r>
              <a:rPr lang="pt-BR" sz="3200" dirty="0" err="1" smtClean="0">
                <a:solidFill>
                  <a:schemeClr val="bg1"/>
                </a:solidFill>
              </a:rPr>
              <a:t>Ivermectina</a:t>
            </a:r>
            <a:r>
              <a:rPr lang="pt-BR" sz="3200" dirty="0" smtClean="0">
                <a:solidFill>
                  <a:schemeClr val="bg1"/>
                </a:solidFill>
              </a:rPr>
              <a:t> e </a:t>
            </a:r>
            <a:r>
              <a:rPr lang="pt-BR" sz="3200" dirty="0" err="1" smtClean="0">
                <a:solidFill>
                  <a:schemeClr val="bg1"/>
                </a:solidFill>
              </a:rPr>
              <a:t>Artemisinina</a:t>
            </a:r>
            <a:endParaRPr lang="en-US" sz="3200" dirty="0">
              <a:solidFill>
                <a:schemeClr val="bg1"/>
              </a:solidFill>
            </a:endParaRPr>
          </a:p>
        </p:txBody>
      </p:sp>
      <p:pic>
        <p:nvPicPr>
          <p:cNvPr id="6148" name="Picture 4" descr="Sch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37" y="3431803"/>
            <a:ext cx="5312087" cy="306773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86272" y="6431799"/>
            <a:ext cx="4721164" cy="738664"/>
          </a:xfrm>
          <a:prstGeom prst="rect">
            <a:avLst/>
          </a:prstGeom>
          <a:noFill/>
        </p:spPr>
        <p:txBody>
          <a:bodyPr wrap="none" rtlCol="0">
            <a:spAutoFit/>
          </a:bodyPr>
          <a:lstStyle/>
          <a:p>
            <a:r>
              <a:rPr lang="en-US" sz="2400" dirty="0"/>
              <a:t>William C. Campbell: </a:t>
            </a:r>
            <a:r>
              <a:rPr lang="en-US" sz="2400" dirty="0" err="1"/>
              <a:t>Ivermectina</a:t>
            </a:r>
            <a:endParaRPr lang="en-US" sz="2400" dirty="0"/>
          </a:p>
          <a:p>
            <a:endParaRPr lang="en-US" dirty="0"/>
          </a:p>
        </p:txBody>
      </p:sp>
      <p:pic>
        <p:nvPicPr>
          <p:cNvPr id="6150" name="Picture 6" descr="Herbal medic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2" y="1722720"/>
            <a:ext cx="5415492" cy="406161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5892800" y="6564288"/>
            <a:ext cx="6471708" cy="307777"/>
          </a:xfrm>
          <a:prstGeom prst="rect">
            <a:avLst/>
          </a:prstGeom>
        </p:spPr>
        <p:txBody>
          <a:bodyPr wrap="square">
            <a:spAutoFit/>
          </a:bodyPr>
          <a:lstStyle/>
          <a:p>
            <a:r>
              <a:rPr lang="en-US" sz="1400" i="1" dirty="0"/>
              <a:t>https://www.nobelprize.org/nobel_prizes/medicine/laureates/2015/press.html</a:t>
            </a:r>
          </a:p>
        </p:txBody>
      </p:sp>
      <p:sp>
        <p:nvSpPr>
          <p:cNvPr id="7" name="Retângulo 6"/>
          <p:cNvSpPr/>
          <p:nvPr/>
        </p:nvSpPr>
        <p:spPr>
          <a:xfrm>
            <a:off x="7280785" y="5805731"/>
            <a:ext cx="3390928" cy="461665"/>
          </a:xfrm>
          <a:prstGeom prst="rect">
            <a:avLst/>
          </a:prstGeom>
        </p:spPr>
        <p:txBody>
          <a:bodyPr wrap="none">
            <a:spAutoFit/>
          </a:bodyPr>
          <a:lstStyle/>
          <a:p>
            <a:r>
              <a:rPr lang="en-US" sz="2400" dirty="0" err="1"/>
              <a:t>Youyou</a:t>
            </a:r>
            <a:r>
              <a:rPr lang="en-US" sz="2400" dirty="0"/>
              <a:t> </a:t>
            </a:r>
            <a:r>
              <a:rPr lang="en-US" sz="2400" dirty="0" err="1" smtClean="0"/>
              <a:t>Tu</a:t>
            </a:r>
            <a:r>
              <a:rPr lang="en-US" sz="2400" dirty="0" smtClean="0"/>
              <a:t>: Artemisinin </a:t>
            </a:r>
            <a:endParaRPr lang="en-US" sz="2400" dirty="0"/>
          </a:p>
        </p:txBody>
      </p:sp>
      <p:sp>
        <p:nvSpPr>
          <p:cNvPr id="8" name="CaixaDeTexto 7"/>
          <p:cNvSpPr txBox="1"/>
          <p:nvPr/>
        </p:nvSpPr>
        <p:spPr>
          <a:xfrm>
            <a:off x="3402106" y="6146373"/>
            <a:ext cx="1300356" cy="369332"/>
          </a:xfrm>
          <a:prstGeom prst="rect">
            <a:avLst/>
          </a:prstGeom>
          <a:noFill/>
        </p:spPr>
        <p:txBody>
          <a:bodyPr wrap="none" rtlCol="0">
            <a:spAutoFit/>
          </a:bodyPr>
          <a:lstStyle/>
          <a:p>
            <a:r>
              <a:rPr lang="pt-BR" dirty="0" err="1" smtClean="0">
                <a:solidFill>
                  <a:srgbClr val="FF0000"/>
                </a:solidFill>
              </a:rPr>
              <a:t>Microfilaria</a:t>
            </a:r>
            <a:endParaRPr lang="en-US" dirty="0">
              <a:solidFill>
                <a:srgbClr val="FF0000"/>
              </a:solidFill>
            </a:endParaRPr>
          </a:p>
        </p:txBody>
      </p:sp>
      <p:sp>
        <p:nvSpPr>
          <p:cNvPr id="12" name="CaixaDeTexto 11"/>
          <p:cNvSpPr txBox="1"/>
          <p:nvPr/>
        </p:nvSpPr>
        <p:spPr>
          <a:xfrm>
            <a:off x="6109436" y="5451612"/>
            <a:ext cx="941283" cy="369332"/>
          </a:xfrm>
          <a:prstGeom prst="rect">
            <a:avLst/>
          </a:prstGeom>
          <a:noFill/>
        </p:spPr>
        <p:txBody>
          <a:bodyPr wrap="none" rtlCol="0">
            <a:spAutoFit/>
          </a:bodyPr>
          <a:lstStyle/>
          <a:p>
            <a:r>
              <a:rPr lang="pt-BR" dirty="0" err="1" smtClean="0">
                <a:solidFill>
                  <a:srgbClr val="FF0000"/>
                </a:solidFill>
              </a:rPr>
              <a:t>Malaria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tângulo 1"/>
          <p:cNvSpPr/>
          <p:nvPr/>
        </p:nvSpPr>
        <p:spPr>
          <a:xfrm>
            <a:off x="456492" y="1450975"/>
            <a:ext cx="7607300" cy="4339650"/>
          </a:xfrm>
          <a:prstGeom prst="rect">
            <a:avLst/>
          </a:prstGeom>
          <a:noFill/>
          <a:ln w="9525">
            <a:noFill/>
            <a:miter/>
          </a:ln>
        </p:spPr>
        <p:txBody>
          <a:bodyPr wrap="square" anchor="t">
            <a:spAutoFit/>
          </a:bodyPr>
          <a:lstStyle/>
          <a:p>
            <a:pPr lvl="0" algn="ctr">
              <a:buFont typeface="Arial" panose="020B0604020202020204" pitchFamily="34" charset="0"/>
              <a:buNone/>
            </a:pPr>
            <a:r>
              <a:rPr lang="en-US" altLang="en-US" sz="3600" b="1" dirty="0">
                <a:latin typeface="Calibri" panose="020F0502020204030204" pitchFamily="34" charset="0"/>
                <a:ea typeface="Arial" panose="020B0604020202020204" pitchFamily="34" charset="0"/>
              </a:rPr>
              <a:t> “</a:t>
            </a:r>
            <a:r>
              <a:rPr lang="en-US" altLang="en-US" sz="3600" b="1" i="1" dirty="0">
                <a:latin typeface="Calibri" panose="020F0502020204030204" pitchFamily="34" charset="0"/>
                <a:ea typeface="Arial" panose="020B0604020202020204" pitchFamily="34" charset="0"/>
              </a:rPr>
              <a:t>The most fruitful basis of the discovery of a new drug is to start with </a:t>
            </a:r>
          </a:p>
          <a:p>
            <a:pPr lvl="0" algn="ctr">
              <a:buFont typeface="Arial" panose="020B0604020202020204" pitchFamily="34" charset="0"/>
              <a:buNone/>
            </a:pPr>
            <a:r>
              <a:rPr lang="en-US" altLang="en-US" sz="3600" b="1" i="1" dirty="0">
                <a:latin typeface="Calibri" panose="020F0502020204030204" pitchFamily="34" charset="0"/>
                <a:ea typeface="Arial" panose="020B0604020202020204" pitchFamily="34" charset="0"/>
              </a:rPr>
              <a:t>an old drug</a:t>
            </a:r>
            <a:r>
              <a:rPr lang="en-US" altLang="en-US" sz="3600" b="1" dirty="0" smtClean="0">
                <a:latin typeface="Calibri" panose="020F0502020204030204" pitchFamily="34" charset="0"/>
                <a:ea typeface="Arial" panose="020B0604020202020204" pitchFamily="34" charset="0"/>
              </a:rPr>
              <a:t>”</a:t>
            </a:r>
          </a:p>
          <a:p>
            <a:pPr lvl="0" algn="ctr">
              <a:buFont typeface="Arial" panose="020B0604020202020204" pitchFamily="34" charset="0"/>
              <a:buNone/>
            </a:pPr>
            <a:endParaRPr lang="en-US" altLang="en-US" sz="3600" b="1" i="1" dirty="0">
              <a:solidFill>
                <a:schemeClr val="bg1"/>
              </a:solidFill>
              <a:latin typeface="Calibri" panose="020F0502020204030204" pitchFamily="34" charset="0"/>
              <a:ea typeface="Arial" panose="020B0604020202020204" pitchFamily="34" charset="0"/>
            </a:endParaRPr>
          </a:p>
          <a:p>
            <a:pPr lvl="0" algn="ctr">
              <a:buFont typeface="Arial" panose="020B0604020202020204" pitchFamily="34" charset="0"/>
              <a:buNone/>
            </a:pPr>
            <a:endParaRPr lang="en-US" altLang="en-US" sz="3600" b="1" i="1" dirty="0" smtClean="0">
              <a:solidFill>
                <a:schemeClr val="bg1"/>
              </a:solidFill>
              <a:latin typeface="Calibri" panose="020F0502020204030204" pitchFamily="34" charset="0"/>
              <a:ea typeface="Arial" panose="020B0604020202020204" pitchFamily="34" charset="0"/>
            </a:endParaRPr>
          </a:p>
          <a:p>
            <a:pPr lvl="0" algn="ctr"/>
            <a:r>
              <a:rPr lang="pt-BR" altLang="en-US" sz="3200" dirty="0" smtClean="0">
                <a:solidFill>
                  <a:schemeClr val="bg1"/>
                </a:solidFill>
                <a:ea typeface="Arial" pitchFamily="34" charset="0"/>
                <a:cs typeface="Arial" pitchFamily="34" charset="0"/>
              </a:rPr>
              <a:t>A </a:t>
            </a:r>
            <a:r>
              <a:rPr lang="pt-BR" altLang="en-US" sz="3200" dirty="0">
                <a:solidFill>
                  <a:schemeClr val="bg1"/>
                </a:solidFill>
                <a:ea typeface="Arial" pitchFamily="34" charset="0"/>
                <a:cs typeface="Arial" pitchFamily="34" charset="0"/>
              </a:rPr>
              <a:t>base mais frutífera </a:t>
            </a:r>
            <a:r>
              <a:rPr lang="pt-BR" altLang="en-US" sz="3200" dirty="0" smtClean="0">
                <a:solidFill>
                  <a:schemeClr val="bg1"/>
                </a:solidFill>
                <a:ea typeface="Arial" pitchFamily="34" charset="0"/>
                <a:cs typeface="Arial" pitchFamily="34" charset="0"/>
              </a:rPr>
              <a:t>para </a:t>
            </a:r>
            <a:r>
              <a:rPr lang="pt-BR" altLang="en-US" sz="3200" dirty="0">
                <a:solidFill>
                  <a:schemeClr val="bg1"/>
                </a:solidFill>
                <a:ea typeface="Arial" pitchFamily="34" charset="0"/>
                <a:cs typeface="Arial" pitchFamily="34" charset="0"/>
              </a:rPr>
              <a:t>descoberta de um novo </a:t>
            </a:r>
            <a:r>
              <a:rPr lang="pt-BR" altLang="en-US" sz="3200" dirty="0" smtClean="0">
                <a:solidFill>
                  <a:schemeClr val="bg1"/>
                </a:solidFill>
                <a:ea typeface="Arial" pitchFamily="34" charset="0"/>
                <a:cs typeface="Arial" pitchFamily="34" charset="0"/>
              </a:rPr>
              <a:t>fármaco </a:t>
            </a:r>
            <a:r>
              <a:rPr lang="pt-BR" altLang="en-US" sz="3200" dirty="0">
                <a:solidFill>
                  <a:schemeClr val="bg1"/>
                </a:solidFill>
                <a:ea typeface="Arial" pitchFamily="34" charset="0"/>
                <a:cs typeface="Arial" pitchFamily="34" charset="0"/>
              </a:rPr>
              <a:t>é começar com um antigo</a:t>
            </a:r>
            <a:r>
              <a:rPr lang="en-US" altLang="en-US" i="1" dirty="0">
                <a:solidFill>
                  <a:schemeClr val="bg1"/>
                </a:solidFill>
                <a:latin typeface="Book Antiqua" panose="02040602050305030304" pitchFamily="18" charset="0"/>
                <a:ea typeface="Arial" panose="020B0604020202020204" pitchFamily="34" charset="0"/>
              </a:rPr>
              <a:t>	</a:t>
            </a:r>
            <a:endParaRPr lang="en-US" altLang="en-US" dirty="0">
              <a:solidFill>
                <a:schemeClr val="bg1"/>
              </a:solidFill>
              <a:ea typeface="Arial" panose="020B0604020202020204" pitchFamily="34" charset="0"/>
            </a:endParaRPr>
          </a:p>
        </p:txBody>
      </p:sp>
      <p:sp>
        <p:nvSpPr>
          <p:cNvPr id="44034" name="Text Box 4"/>
          <p:cNvSpPr txBox="1"/>
          <p:nvPr/>
        </p:nvSpPr>
        <p:spPr>
          <a:xfrm>
            <a:off x="8991600" y="6545263"/>
            <a:ext cx="3295582" cy="307777"/>
          </a:xfrm>
          <a:prstGeom prst="rect">
            <a:avLst/>
          </a:prstGeom>
          <a:noFill/>
          <a:ln w="9525">
            <a:noFill/>
            <a:miter/>
          </a:ln>
        </p:spPr>
        <p:txBody>
          <a:bodyPr wrap="none" anchor="t">
            <a:spAutoFit/>
          </a:bodyPr>
          <a:lstStyle/>
          <a:p>
            <a:pPr lvl="0">
              <a:buFont typeface="Arial" panose="020B0604020202020204" pitchFamily="34" charset="0"/>
              <a:buNone/>
            </a:pPr>
            <a:r>
              <a:rPr lang="en-US" altLang="en-US" sz="1400" i="1" dirty="0">
                <a:latin typeface="Arial" panose="020B0604020202020204" pitchFamily="34" charset="0"/>
                <a:ea typeface="Arial" panose="020B0604020202020204" pitchFamily="34" charset="0"/>
              </a:rPr>
              <a:t>Nature Rev. Drug Discov</a:t>
            </a:r>
            <a:r>
              <a:rPr lang="en-US" altLang="en-US" sz="1400" dirty="0">
                <a:latin typeface="Arial" panose="020B0604020202020204" pitchFamily="34" charset="0"/>
                <a:ea typeface="Arial" panose="020B0604020202020204" pitchFamily="34" charset="0"/>
              </a:rPr>
              <a:t>. 2: 259, 2003 </a:t>
            </a:r>
            <a:endParaRPr lang="pt-BR" altLang="en-US" sz="1400" dirty="0">
              <a:latin typeface="Arial" panose="020B0604020202020204" pitchFamily="34" charset="0"/>
              <a:ea typeface="Arial" panose="020B0604020202020204" pitchFamily="34" charset="0"/>
            </a:endParaRPr>
          </a:p>
        </p:txBody>
      </p:sp>
      <p:sp>
        <p:nvSpPr>
          <p:cNvPr id="44035" name="CaixaDeTexto 3"/>
          <p:cNvSpPr txBox="1"/>
          <p:nvPr/>
        </p:nvSpPr>
        <p:spPr>
          <a:xfrm>
            <a:off x="8953500" y="5129213"/>
            <a:ext cx="2439988" cy="1222375"/>
          </a:xfrm>
          <a:prstGeom prst="rect">
            <a:avLst/>
          </a:prstGeom>
          <a:noFill/>
          <a:ln w="9525">
            <a:noFill/>
            <a:miter/>
          </a:ln>
        </p:spPr>
        <p:txBody>
          <a:bodyPr wrap="none" anchor="t">
            <a:spAutoFit/>
          </a:bodyPr>
          <a:lstStyle/>
          <a:p>
            <a:pPr lvl="0" algn="ctr"/>
            <a:r>
              <a:rPr lang="en-US" altLang="en-US" sz="2800" b="1" dirty="0">
                <a:latin typeface="Calibri" panose="020F0502020204030204" pitchFamily="34" charset="0"/>
                <a:ea typeface="Arial" panose="020B0604020202020204" pitchFamily="34" charset="0"/>
              </a:rPr>
              <a:t>Sir James Blake</a:t>
            </a:r>
          </a:p>
          <a:p>
            <a:pPr lvl="0" algn="ctr"/>
            <a:r>
              <a:rPr lang="pt-BR" altLang="en-US" sz="2800" dirty="0">
                <a:latin typeface="Calibri" panose="020F0502020204030204" pitchFamily="34" charset="0"/>
                <a:ea typeface="Arial" panose="020B0604020202020204" pitchFamily="34" charset="0"/>
              </a:rPr>
              <a:t>(1924-2010)</a:t>
            </a:r>
          </a:p>
          <a:p>
            <a:pPr lvl="0" algn="ctr"/>
            <a:endParaRPr lang="en-US" altLang="x-none" dirty="0">
              <a:latin typeface="Arial" panose="020B0604020202020204" pitchFamily="34" charset="0"/>
              <a:ea typeface="Arial" panose="020B0604020202020204" pitchFamily="34" charset="0"/>
            </a:endParaRPr>
          </a:p>
        </p:txBody>
      </p:sp>
      <p:pic>
        <p:nvPicPr>
          <p:cNvPr id="44036" name="Picture 4" descr="https://d1vzuwdl7rxiz0.cloudfront.net/content/ehj/35/32/2125/F7.large.jpg"/>
          <p:cNvPicPr>
            <a:picLocks noChangeAspect="1"/>
          </p:cNvPicPr>
          <p:nvPr/>
        </p:nvPicPr>
        <p:blipFill>
          <a:blip r:embed="rId2"/>
          <a:stretch>
            <a:fillRect/>
          </a:stretch>
        </p:blipFill>
        <p:spPr>
          <a:xfrm>
            <a:off x="8393113" y="372046"/>
            <a:ext cx="3341687" cy="4688904"/>
          </a:xfrm>
          <a:prstGeom prst="rect">
            <a:avLst/>
          </a:prstGeom>
          <a:noFill/>
          <a:ln w="9525">
            <a:noFill/>
            <a:miter/>
          </a:ln>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19050"/>
            <a:ext cx="1257300" cy="65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23</a:t>
            </a:fld>
            <a:endParaRPr lang="pt-BR" sz="1200" strike="noStrike" noProof="1">
              <a:solidFill>
                <a:srgbClr val="898989"/>
              </a:solidFill>
              <a:latin typeface="Calibri" panose="020F050202020403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3853994"/>
            <a:ext cx="9515475" cy="268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9050"/>
            <a:ext cx="9467850" cy="379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7202448" y="6559034"/>
            <a:ext cx="4537652" cy="307777"/>
          </a:xfrm>
          <a:prstGeom prst="rect">
            <a:avLst/>
          </a:prstGeom>
          <a:noFill/>
        </p:spPr>
        <p:txBody>
          <a:bodyPr wrap="none" rtlCol="0">
            <a:spAutoFit/>
          </a:bodyPr>
          <a:lstStyle/>
          <a:p>
            <a:r>
              <a:rPr lang="pt-BR" sz="1400" i="1" dirty="0" err="1" smtClean="0"/>
              <a:t>Kenakin</a:t>
            </a:r>
            <a:r>
              <a:rPr lang="pt-BR" sz="1400" i="1" dirty="0" smtClean="0"/>
              <a:t>, A </a:t>
            </a:r>
            <a:r>
              <a:rPr lang="pt-BR" sz="1400" i="1" dirty="0" err="1" smtClean="0"/>
              <a:t>pharmacology</a:t>
            </a:r>
            <a:r>
              <a:rPr lang="pt-BR" sz="1400" i="1" dirty="0" smtClean="0"/>
              <a:t> primer, 4th ed., chap.1, 2014</a:t>
            </a:r>
            <a:endParaRPr lang="pt-BR" sz="1400" i="1" dirty="0"/>
          </a:p>
        </p:txBody>
      </p:sp>
      <p:sp>
        <p:nvSpPr>
          <p:cNvPr id="4" name="Retângulo de cantos arredondados 3"/>
          <p:cNvSpPr/>
          <p:nvPr/>
        </p:nvSpPr>
        <p:spPr>
          <a:xfrm>
            <a:off x="2533650" y="85725"/>
            <a:ext cx="6057900" cy="11525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66675" y="2066925"/>
            <a:ext cx="1077731" cy="1477328"/>
          </a:xfrm>
          <a:prstGeom prst="rect">
            <a:avLst/>
          </a:prstGeom>
          <a:noFill/>
        </p:spPr>
        <p:txBody>
          <a:bodyPr wrap="none" rtlCol="0">
            <a:spAutoFit/>
          </a:bodyPr>
          <a:lstStyle/>
          <a:p>
            <a:pPr>
              <a:spcAft>
                <a:spcPts val="1200"/>
              </a:spcAft>
            </a:pPr>
            <a:r>
              <a:rPr lang="pt-BR" sz="2000" b="1" u="sng" dirty="0" smtClean="0">
                <a:solidFill>
                  <a:srgbClr val="FF0000"/>
                </a:solidFill>
              </a:rPr>
              <a:t>H2R</a:t>
            </a:r>
          </a:p>
          <a:p>
            <a:r>
              <a:rPr lang="pt-BR" sz="2000" dirty="0" err="1" smtClean="0"/>
              <a:t>Efficacy</a:t>
            </a:r>
            <a:endParaRPr lang="pt-BR" sz="2000" dirty="0" smtClean="0"/>
          </a:p>
          <a:p>
            <a:endParaRPr lang="pt-BR" sz="2000" dirty="0"/>
          </a:p>
          <a:p>
            <a:r>
              <a:rPr lang="pt-BR" sz="2000" dirty="0" err="1" smtClean="0"/>
              <a:t>Affinity</a:t>
            </a:r>
            <a:endParaRPr lang="pt-BR" sz="2000" dirty="0"/>
          </a:p>
        </p:txBody>
      </p:sp>
      <p:sp>
        <p:nvSpPr>
          <p:cNvPr id="15" name="CaixaDeTexto 14"/>
          <p:cNvSpPr txBox="1"/>
          <p:nvPr/>
        </p:nvSpPr>
        <p:spPr>
          <a:xfrm>
            <a:off x="76200" y="4133850"/>
            <a:ext cx="1077731" cy="1015663"/>
          </a:xfrm>
          <a:prstGeom prst="rect">
            <a:avLst/>
          </a:prstGeom>
          <a:noFill/>
        </p:spPr>
        <p:txBody>
          <a:bodyPr wrap="none" rtlCol="0">
            <a:spAutoFit/>
          </a:bodyPr>
          <a:lstStyle/>
          <a:p>
            <a:r>
              <a:rPr lang="pt-BR" sz="2000" dirty="0" err="1" smtClean="0"/>
              <a:t>Efficacy</a:t>
            </a:r>
            <a:endParaRPr lang="pt-BR" sz="2000" dirty="0" smtClean="0"/>
          </a:p>
          <a:p>
            <a:endParaRPr lang="pt-BR" sz="2000" dirty="0"/>
          </a:p>
          <a:p>
            <a:r>
              <a:rPr lang="pt-BR" sz="2000" dirty="0" err="1" smtClean="0"/>
              <a:t>Affinity</a:t>
            </a:r>
            <a:endParaRPr lang="pt-BR" sz="2000" dirty="0"/>
          </a:p>
        </p:txBody>
      </p:sp>
    </p:spTree>
    <p:extLst>
      <p:ext uri="{BB962C8B-B14F-4D97-AF65-F5344CB8AC3E}">
        <p14:creationId xmlns:p14="http://schemas.microsoft.com/office/powerpoint/2010/main" val="741389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1"/>
            <a:ext cx="12192000" cy="105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 name="Retângulo 1"/>
          <p:cNvSpPr/>
          <p:nvPr/>
        </p:nvSpPr>
        <p:spPr>
          <a:xfrm>
            <a:off x="41763" y="-26988"/>
            <a:ext cx="12121662" cy="3847207"/>
          </a:xfrm>
          <a:prstGeom prst="rect">
            <a:avLst/>
          </a:prstGeom>
        </p:spPr>
        <p:txBody>
          <a:bodyPr>
            <a:spAutoFit/>
          </a:bodyPr>
          <a:lstStyle/>
          <a:p>
            <a:pPr>
              <a:spcAft>
                <a:spcPts val="1200"/>
              </a:spcAft>
              <a:defRPr/>
            </a:pPr>
            <a:r>
              <a:rPr lang="pt-BR" sz="3000" dirty="0" smtClean="0">
                <a:solidFill>
                  <a:srgbClr val="FFFF00"/>
                </a:solidFill>
              </a:rPr>
              <a:t>REPOSICIONAMENTO </a:t>
            </a:r>
            <a:r>
              <a:rPr lang="pt-BR" sz="3000" dirty="0">
                <a:solidFill>
                  <a:srgbClr val="FFFF00"/>
                </a:solidFill>
              </a:rPr>
              <a:t>DE FÁRMACOS</a:t>
            </a:r>
            <a:r>
              <a:rPr lang="pt-BR" sz="3000" dirty="0"/>
              <a:t>	</a:t>
            </a:r>
          </a:p>
          <a:p>
            <a:pPr algn="r">
              <a:defRPr/>
            </a:pPr>
            <a:r>
              <a:rPr lang="pt-BR" i="1" dirty="0">
                <a:solidFill>
                  <a:srgbClr val="0070C0"/>
                </a:solidFill>
                <a:hlinkClick r:id="rId3"/>
              </a:rPr>
              <a:t>https://</a:t>
            </a:r>
            <a:r>
              <a:rPr lang="pt-BR" i="1" dirty="0" smtClean="0">
                <a:solidFill>
                  <a:srgbClr val="0070C0"/>
                </a:solidFill>
                <a:hlinkClick r:id="rId3"/>
              </a:rPr>
              <a:t>www.sbfte.org.br</a:t>
            </a:r>
            <a:r>
              <a:rPr lang="pt-BR" i="1" dirty="0" smtClean="0">
                <a:solidFill>
                  <a:srgbClr val="0070C0"/>
                </a:solidFill>
              </a:rPr>
              <a:t> </a:t>
            </a:r>
            <a:r>
              <a:rPr lang="pt-BR" i="1" dirty="0" smtClean="0"/>
              <a:t>(glossário semântico de farmacologia)</a:t>
            </a:r>
            <a:endParaRPr lang="pt-BR" dirty="0"/>
          </a:p>
          <a:p>
            <a:pPr>
              <a:defRPr/>
            </a:pPr>
            <a:r>
              <a:rPr lang="pt-BR" i="1" dirty="0"/>
              <a:t> </a:t>
            </a:r>
            <a:endParaRPr lang="pt-BR" dirty="0"/>
          </a:p>
          <a:p>
            <a:pPr>
              <a:defRPr/>
            </a:pPr>
            <a:r>
              <a:rPr lang="pt-BR" sz="2400" dirty="0" smtClean="0">
                <a:solidFill>
                  <a:schemeClr val="bg1"/>
                </a:solidFill>
              </a:rPr>
              <a:t>“</a:t>
            </a:r>
            <a:r>
              <a:rPr lang="pt-BR" sz="2400" b="1" i="1" dirty="0">
                <a:solidFill>
                  <a:schemeClr val="bg1"/>
                </a:solidFill>
              </a:rPr>
              <a:t>Estratégia que busca descobrir novas aplicações para um </a:t>
            </a:r>
            <a:endParaRPr lang="pt-BR" sz="2400" b="1" i="1" dirty="0" smtClean="0">
              <a:solidFill>
                <a:schemeClr val="bg1"/>
              </a:solidFill>
            </a:endParaRPr>
          </a:p>
          <a:p>
            <a:pPr>
              <a:defRPr/>
            </a:pPr>
            <a:r>
              <a:rPr lang="pt-BR" sz="2400" b="1" i="1" dirty="0" smtClean="0">
                <a:solidFill>
                  <a:srgbClr val="FFFF00"/>
                </a:solidFill>
              </a:rPr>
              <a:t>fármaco </a:t>
            </a:r>
            <a:r>
              <a:rPr lang="pt-BR" sz="2400" b="1" i="1" dirty="0">
                <a:solidFill>
                  <a:srgbClr val="FFFF00"/>
                </a:solidFill>
              </a:rPr>
              <a:t>existente</a:t>
            </a:r>
            <a:r>
              <a:rPr lang="pt-BR" sz="2400" b="1" i="1" dirty="0">
                <a:solidFill>
                  <a:schemeClr val="bg1"/>
                </a:solidFill>
              </a:rPr>
              <a:t>, que não foram previamente </a:t>
            </a:r>
            <a:r>
              <a:rPr lang="pt-BR" sz="2400" b="1" i="1" dirty="0" smtClean="0">
                <a:solidFill>
                  <a:schemeClr val="bg1"/>
                </a:solidFill>
              </a:rPr>
              <a:t>referenciadas</a:t>
            </a:r>
          </a:p>
          <a:p>
            <a:pPr>
              <a:defRPr/>
            </a:pPr>
            <a:r>
              <a:rPr lang="pt-BR" sz="2400" b="1" i="1" dirty="0" smtClean="0">
                <a:solidFill>
                  <a:schemeClr val="bg1"/>
                </a:solidFill>
              </a:rPr>
              <a:t>e </a:t>
            </a:r>
            <a:r>
              <a:rPr lang="pt-BR" sz="2400" b="1" i="1" dirty="0">
                <a:solidFill>
                  <a:schemeClr val="bg1"/>
                </a:solidFill>
              </a:rPr>
              <a:t>que atualmente não são prescritas ou investigadas</a:t>
            </a:r>
            <a:r>
              <a:rPr lang="pt-BR" sz="2400" dirty="0">
                <a:solidFill>
                  <a:schemeClr val="bg1"/>
                </a:solidFill>
              </a:rPr>
              <a:t>”</a:t>
            </a:r>
          </a:p>
          <a:p>
            <a:pPr>
              <a:defRPr/>
            </a:pPr>
            <a:r>
              <a:rPr lang="pt-BR" sz="2400" dirty="0"/>
              <a:t>	</a:t>
            </a:r>
            <a:r>
              <a:rPr lang="pt-BR" sz="2000" i="1" dirty="0" smtClean="0">
                <a:solidFill>
                  <a:schemeClr val="bg1"/>
                </a:solidFill>
                <a:effectLst>
                  <a:outerShdw blurRad="38100" dist="38100" dir="2700000" algn="tl">
                    <a:srgbClr val="000000">
                      <a:alpha val="43137"/>
                    </a:srgbClr>
                  </a:outerShdw>
                </a:effectLst>
              </a:rPr>
              <a:t>IUPAC</a:t>
            </a:r>
            <a:r>
              <a:rPr lang="pt-BR" sz="2000" i="1" dirty="0" smtClean="0">
                <a:solidFill>
                  <a:srgbClr val="00FF00"/>
                </a:solidFill>
                <a:effectLst>
                  <a:outerShdw blurRad="38100" dist="38100" dir="2700000" algn="tl">
                    <a:srgbClr val="000000">
                      <a:alpha val="43137"/>
                    </a:srgbClr>
                  </a:outerShdw>
                </a:effectLst>
              </a:rPr>
              <a:t> </a:t>
            </a:r>
            <a:r>
              <a:rPr lang="pt-BR" sz="2000" i="1" dirty="0"/>
              <a:t>(</a:t>
            </a:r>
            <a:r>
              <a:rPr lang="pt-BR" sz="2000" i="1" dirty="0" err="1"/>
              <a:t>Buckle</a:t>
            </a:r>
            <a:r>
              <a:rPr lang="pt-BR" sz="2000" i="1" dirty="0"/>
              <a:t> e cols., </a:t>
            </a:r>
            <a:r>
              <a:rPr lang="en-US" sz="2000" i="1" dirty="0"/>
              <a:t>Pure Appl. Chem. 85,(8): 1725–1758, 2013)</a:t>
            </a:r>
            <a:endParaRPr lang="pt-BR" sz="2000" i="1" dirty="0"/>
          </a:p>
          <a:p>
            <a:pPr>
              <a:defRPr/>
            </a:pPr>
            <a:endParaRPr lang="pt-BR" sz="2400" dirty="0" smtClean="0"/>
          </a:p>
          <a:p>
            <a:pPr>
              <a:defRPr/>
            </a:pPr>
            <a:endParaRPr lang="pt-BR" sz="2400" dirty="0"/>
          </a:p>
          <a:p>
            <a:pPr>
              <a:defRPr/>
            </a:pPr>
            <a:r>
              <a:rPr lang="pt-BR" sz="2400" dirty="0">
                <a:solidFill>
                  <a:schemeClr val="bg1"/>
                </a:solidFill>
              </a:rPr>
              <a:t>Assunto relativamente </a:t>
            </a:r>
            <a:r>
              <a:rPr lang="pt-BR" sz="2400" dirty="0" smtClean="0">
                <a:solidFill>
                  <a:schemeClr val="bg1"/>
                </a:solidFill>
              </a:rPr>
              <a:t>novo</a:t>
            </a:r>
            <a:endParaRPr lang="pt-BR" sz="2400" dirty="0"/>
          </a:p>
        </p:txBody>
      </p:sp>
      <p:pic>
        <p:nvPicPr>
          <p:cNvPr id="153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742" y="3962400"/>
            <a:ext cx="8238059"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ipse 2"/>
          <p:cNvSpPr/>
          <p:nvPr/>
        </p:nvSpPr>
        <p:spPr>
          <a:xfrm>
            <a:off x="2886076" y="5734050"/>
            <a:ext cx="733424" cy="857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de cantos arredondados 4"/>
          <p:cNvSpPr/>
          <p:nvPr/>
        </p:nvSpPr>
        <p:spPr>
          <a:xfrm>
            <a:off x="7029450" y="6134099"/>
            <a:ext cx="2552700" cy="5715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7263" y="1238249"/>
            <a:ext cx="3174336" cy="210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9891649" y="3345768"/>
            <a:ext cx="2271776" cy="307777"/>
          </a:xfrm>
          <a:prstGeom prst="rect">
            <a:avLst/>
          </a:prstGeom>
          <a:noFill/>
        </p:spPr>
        <p:txBody>
          <a:bodyPr wrap="none" rtlCol="0">
            <a:spAutoFit/>
          </a:bodyPr>
          <a:lstStyle/>
          <a:p>
            <a:r>
              <a:rPr lang="pt-BR" sz="1400" i="1" dirty="0" err="1" smtClean="0"/>
              <a:t>Nature</a:t>
            </a:r>
            <a:r>
              <a:rPr lang="pt-BR" sz="1400" i="1" dirty="0" smtClean="0"/>
              <a:t> 534:314-316, 2016</a:t>
            </a:r>
            <a:endParaRPr lang="en-US" sz="1400" i="1" dirty="0"/>
          </a:p>
        </p:txBody>
      </p:sp>
    </p:spTree>
    <p:extLst>
      <p:ext uri="{BB962C8B-B14F-4D97-AF65-F5344CB8AC3E}">
        <p14:creationId xmlns:p14="http://schemas.microsoft.com/office/powerpoint/2010/main" val="1276926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1" y="668134"/>
            <a:ext cx="10545617" cy="607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81577" y="16684"/>
            <a:ext cx="11857733" cy="584775"/>
          </a:xfrm>
          <a:prstGeom prst="rect">
            <a:avLst/>
          </a:prstGeom>
          <a:noFill/>
        </p:spPr>
        <p:txBody>
          <a:bodyPr wrap="none" rtlCol="0">
            <a:spAutoFit/>
          </a:bodyPr>
          <a:lstStyle/>
          <a:p>
            <a:r>
              <a:rPr lang="pt-BR" sz="3200" dirty="0" err="1" smtClean="0">
                <a:solidFill>
                  <a:schemeClr val="bg1"/>
                </a:solidFill>
              </a:rPr>
              <a:t>Structure-based</a:t>
            </a:r>
            <a:r>
              <a:rPr lang="pt-BR" sz="3200" dirty="0" smtClean="0">
                <a:solidFill>
                  <a:schemeClr val="bg1"/>
                </a:solidFill>
              </a:rPr>
              <a:t> </a:t>
            </a:r>
            <a:r>
              <a:rPr lang="pt-BR" sz="3200" dirty="0" err="1" smtClean="0">
                <a:solidFill>
                  <a:schemeClr val="bg1"/>
                </a:solidFill>
              </a:rPr>
              <a:t>drug</a:t>
            </a:r>
            <a:r>
              <a:rPr lang="pt-BR" sz="3200" dirty="0" smtClean="0">
                <a:solidFill>
                  <a:schemeClr val="bg1"/>
                </a:solidFill>
              </a:rPr>
              <a:t> design: </a:t>
            </a:r>
            <a:r>
              <a:rPr lang="pt-BR" sz="3200" dirty="0" smtClean="0">
                <a:solidFill>
                  <a:schemeClr val="bg2"/>
                </a:solidFill>
              </a:rPr>
              <a:t>DOCKING</a:t>
            </a:r>
            <a:r>
              <a:rPr lang="pt-BR" sz="3200" dirty="0" smtClean="0">
                <a:solidFill>
                  <a:schemeClr val="bg1"/>
                </a:solidFill>
              </a:rPr>
              <a:t> </a:t>
            </a:r>
            <a:r>
              <a:rPr lang="pt-BR" sz="3200" i="1" dirty="0" smtClean="0">
                <a:solidFill>
                  <a:schemeClr val="bg1"/>
                </a:solidFill>
              </a:rPr>
              <a:t>(+ molecular dynamics</a:t>
            </a:r>
            <a:r>
              <a:rPr lang="pt-BR" sz="3200" dirty="0" smtClean="0">
                <a:solidFill>
                  <a:schemeClr val="bg1"/>
                </a:solidFill>
              </a:rPr>
              <a:t>)</a:t>
            </a:r>
            <a:endParaRPr lang="en-US" sz="3200" dirty="0">
              <a:solidFill>
                <a:schemeClr val="bg1"/>
              </a:solidFill>
            </a:endParaRPr>
          </a:p>
        </p:txBody>
      </p:sp>
      <p:pic>
        <p:nvPicPr>
          <p:cNvPr id="4098" name="Picture 2" descr="File:Docking GPCR example.we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8139" y="677659"/>
            <a:ext cx="2611171" cy="2641891"/>
          </a:xfrm>
          <a:prstGeom prst="rect">
            <a:avLst/>
          </a:prstGeom>
          <a:noFill/>
          <a:ln w="28575">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25</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26</a:t>
            </a:fld>
            <a:endParaRPr lang="pt-BR" sz="1200" strike="noStrike" noProof="1">
              <a:solidFill>
                <a:srgbClr val="898989"/>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1042670" y="600075"/>
            <a:ext cx="4102100" cy="6197600"/>
          </a:xfrm>
          <a:prstGeom prst="rect">
            <a:avLst/>
          </a:prstGeom>
        </p:spPr>
      </p:pic>
      <p:sp>
        <p:nvSpPr>
          <p:cNvPr id="5" name="Text Box 4"/>
          <p:cNvSpPr txBox="1"/>
          <p:nvPr/>
        </p:nvSpPr>
        <p:spPr>
          <a:xfrm>
            <a:off x="1647825" y="1270"/>
            <a:ext cx="8510663" cy="584775"/>
          </a:xfrm>
          <a:prstGeom prst="rect">
            <a:avLst/>
          </a:prstGeom>
          <a:noFill/>
        </p:spPr>
        <p:txBody>
          <a:bodyPr wrap="none" rtlCol="0">
            <a:spAutoFit/>
          </a:bodyPr>
          <a:lstStyle/>
          <a:p>
            <a:r>
              <a:rPr lang="pt-BR" altLang="en-US" sz="3200" dirty="0" err="1">
                <a:solidFill>
                  <a:schemeClr val="bg2"/>
                </a:solidFill>
              </a:rPr>
              <a:t>Docking</a:t>
            </a:r>
            <a:r>
              <a:rPr lang="pt-BR" altLang="en-US" sz="3200" dirty="0">
                <a:solidFill>
                  <a:schemeClr val="bg2"/>
                </a:solidFill>
              </a:rPr>
              <a:t>:  </a:t>
            </a:r>
            <a:r>
              <a:rPr lang="pt-BR" altLang="en-US" sz="2800" dirty="0">
                <a:solidFill>
                  <a:schemeClr val="bg1"/>
                </a:solidFill>
              </a:rPr>
              <a:t>cristalografia ou modelo por </a:t>
            </a:r>
            <a:r>
              <a:rPr lang="pt-BR" altLang="en-US" sz="2800" dirty="0" smtClean="0">
                <a:solidFill>
                  <a:schemeClr val="bg1"/>
                </a:solidFill>
              </a:rPr>
              <a:t>homologia ?</a:t>
            </a:r>
            <a:endParaRPr lang="pt-BR" altLang="en-US" sz="28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lvl="0" algn="r" eaLnBrk="1" fontAlgn="base" hangingPunct="1"/>
            <a:fld id="{9A0DB2DC-4C9A-4742-B13C-FB6460FD3503}" type="slidenum">
              <a:rPr lang="pt-BR" sz="1200" strike="noStrike" noProof="1" dirty="0">
                <a:solidFill>
                  <a:srgbClr val="898989"/>
                </a:solidFill>
                <a:latin typeface="Calibri" panose="020F0502020204030204" pitchFamily="34" charset="0"/>
                <a:ea typeface="Arial" panose="020B0604020202020204" pitchFamily="34" charset="0"/>
                <a:cs typeface="+mn-ea"/>
              </a:rPr>
              <a:t>27</a:t>
            </a:fld>
            <a:endParaRPr lang="pt-BR" sz="1200" strike="noStrike" noProof="1">
              <a:solidFill>
                <a:srgbClr val="898989"/>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1042670" y="523875"/>
            <a:ext cx="4102100" cy="6197600"/>
          </a:xfrm>
          <a:prstGeom prst="rect">
            <a:avLst/>
          </a:prstGeom>
        </p:spPr>
      </p:pic>
      <p:pic>
        <p:nvPicPr>
          <p:cNvPr id="4" name="Picture 3"/>
          <p:cNvPicPr>
            <a:picLocks noChangeAspect="1"/>
          </p:cNvPicPr>
          <p:nvPr/>
        </p:nvPicPr>
        <p:blipFill>
          <a:blip r:embed="rId3"/>
          <a:stretch>
            <a:fillRect/>
          </a:stretch>
        </p:blipFill>
        <p:spPr>
          <a:xfrm>
            <a:off x="6202045" y="523240"/>
            <a:ext cx="4771390" cy="6198235"/>
          </a:xfrm>
          <a:prstGeom prst="rect">
            <a:avLst/>
          </a:prstGeom>
        </p:spPr>
      </p:pic>
      <p:sp>
        <p:nvSpPr>
          <p:cNvPr id="5" name="Text Box 4"/>
          <p:cNvSpPr txBox="1"/>
          <p:nvPr/>
        </p:nvSpPr>
        <p:spPr>
          <a:xfrm>
            <a:off x="1647825" y="1270"/>
            <a:ext cx="8286243" cy="523220"/>
          </a:xfrm>
          <a:prstGeom prst="rect">
            <a:avLst/>
          </a:prstGeom>
          <a:noFill/>
        </p:spPr>
        <p:txBody>
          <a:bodyPr wrap="none" rtlCol="0">
            <a:spAutoFit/>
          </a:bodyPr>
          <a:lstStyle/>
          <a:p>
            <a:r>
              <a:rPr lang="pt-BR" altLang="en-US" sz="2800" dirty="0" err="1">
                <a:solidFill>
                  <a:schemeClr val="bg2"/>
                </a:solidFill>
              </a:rPr>
              <a:t>Docking</a:t>
            </a:r>
            <a:r>
              <a:rPr lang="pt-BR" altLang="en-US" sz="2800" dirty="0">
                <a:solidFill>
                  <a:schemeClr val="bg2"/>
                </a:solidFill>
              </a:rPr>
              <a:t>:  </a:t>
            </a:r>
            <a:r>
              <a:rPr lang="pt-BR" altLang="en-US" sz="2800" dirty="0">
                <a:solidFill>
                  <a:schemeClr val="bg1"/>
                </a:solidFill>
              </a:rPr>
              <a:t>cristalografia ou modelo por </a:t>
            </a:r>
            <a:r>
              <a:rPr lang="pt-BR" altLang="en-US" sz="2800" dirty="0" smtClean="0">
                <a:solidFill>
                  <a:schemeClr val="bg1"/>
                </a:solidFill>
              </a:rPr>
              <a:t>homologia ?</a:t>
            </a:r>
            <a:endParaRPr lang="pt-BR" altLang="en-US" sz="28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ctrTitle"/>
          </p:nvPr>
        </p:nvSpPr>
        <p:spPr>
          <a:xfrm>
            <a:off x="1140460" y="164465"/>
            <a:ext cx="10249535" cy="1883410"/>
          </a:xfrm>
        </p:spPr>
        <p:txBody>
          <a:bodyPr wrap="square" lIns="92075" tIns="46038" rIns="92075" bIns="46038" anchor="ctr"/>
          <a:lstStyle/>
          <a:p>
            <a:pPr>
              <a:lnSpc>
                <a:spcPct val="100000"/>
              </a:lnSpc>
            </a:pPr>
            <a:r>
              <a:rPr lang="en-US" altLang="x-none" sz="3600" b="1" dirty="0">
                <a:solidFill>
                  <a:schemeClr val="bg1"/>
                </a:solidFill>
                <a:uFillTx/>
                <a:latin typeface="Arial" panose="020B0604020202020204" pitchFamily="34" charset="0"/>
              </a:rPr>
              <a:t>Descoberta de novos fármacos: </a:t>
            </a:r>
            <a:r>
              <a:rPr lang="en-US" altLang="x-none" sz="3200" b="1" kern="1200" dirty="0">
                <a:solidFill>
                  <a:srgbClr val="FFFF00"/>
                </a:solidFill>
                <a:latin typeface="Arial" panose="020B0604020202020204" pitchFamily="34" charset="0"/>
              </a:rPr>
              <a:t/>
            </a:r>
            <a:br>
              <a:rPr lang="en-US" altLang="x-none" sz="3200" b="1" kern="1200" dirty="0">
                <a:solidFill>
                  <a:srgbClr val="FFFF00"/>
                </a:solidFill>
                <a:latin typeface="Arial" panose="020B0604020202020204" pitchFamily="34" charset="0"/>
              </a:rPr>
            </a:br>
            <a:r>
              <a:rPr lang="pt-BR" sz="3200" b="1" kern="1200" dirty="0">
                <a:solidFill>
                  <a:srgbClr val="FFFF00"/>
                </a:solidFill>
                <a:latin typeface="Arial" panose="020B0604020202020204" pitchFamily="34" charset="0"/>
              </a:rPr>
              <a:t>Estrategias: </a:t>
            </a: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600" b="1" i="1" kern="1200" dirty="0" smtClean="0">
                <a:solidFill>
                  <a:srgbClr val="FFFF00"/>
                </a:solidFill>
                <a:latin typeface="Arial" panose="020B0604020202020204" pitchFamily="34" charset="0"/>
              </a:rPr>
              <a:t>IV. </a:t>
            </a:r>
            <a:r>
              <a:rPr lang="pt-BR" sz="3600" b="1" i="1" dirty="0">
                <a:solidFill>
                  <a:srgbClr val="FFFF00"/>
                </a:solidFill>
                <a:latin typeface="Arial" panose="020B0604020202020204" pitchFamily="34" charset="0"/>
              </a:rPr>
              <a:t>P</a:t>
            </a:r>
            <a:r>
              <a:rPr lang="pt-BR" sz="3600" b="1" i="1" kern="1200" dirty="0" smtClean="0">
                <a:solidFill>
                  <a:srgbClr val="FFFF00"/>
                </a:solidFill>
                <a:latin typeface="Arial" panose="020B0604020202020204" pitchFamily="34" charset="0"/>
              </a:rPr>
              <a:t>onto </a:t>
            </a:r>
            <a:r>
              <a:rPr lang="pt-BR" sz="3600" b="1" i="1" kern="1200" dirty="0">
                <a:solidFill>
                  <a:srgbClr val="FFFF00"/>
                </a:solidFill>
                <a:latin typeface="Arial" panose="020B0604020202020204" pitchFamily="34" charset="0"/>
              </a:rPr>
              <a:t>de partida da síntese química</a:t>
            </a:r>
          </a:p>
        </p:txBody>
      </p:sp>
      <p:sp>
        <p:nvSpPr>
          <p:cNvPr id="2" name="Text Box 1"/>
          <p:cNvSpPr txBox="1"/>
          <p:nvPr/>
        </p:nvSpPr>
        <p:spPr>
          <a:xfrm>
            <a:off x="441325" y="2678316"/>
            <a:ext cx="11120120" cy="3970318"/>
          </a:xfrm>
          <a:prstGeom prst="rect">
            <a:avLst/>
          </a:prstGeom>
          <a:noFill/>
        </p:spPr>
        <p:txBody>
          <a:bodyPr wrap="square" rtlCol="0">
            <a:spAutoFit/>
          </a:bodyPr>
          <a:lstStyle/>
          <a:p>
            <a:r>
              <a:rPr lang="pt-BR" altLang="en-US" sz="3600" dirty="0"/>
              <a:t>- </a:t>
            </a:r>
            <a:r>
              <a:rPr lang="pt-BR" altLang="en-US" sz="3600" b="1" dirty="0">
                <a:solidFill>
                  <a:schemeClr val="bg1"/>
                </a:solidFill>
              </a:rPr>
              <a:t>“Tradicional”: </a:t>
            </a:r>
            <a:r>
              <a:rPr lang="pt-BR" altLang="en-US" sz="3600" dirty="0"/>
              <a:t>busca de pequenas entidades </a:t>
            </a:r>
          </a:p>
          <a:p>
            <a:r>
              <a:rPr lang="pt-BR" altLang="en-US" sz="3600" dirty="0"/>
              <a:t>	moleculares com características </a:t>
            </a:r>
            <a:r>
              <a:rPr lang="pt-BR" altLang="en-US" sz="3600" dirty="0" err="1" smtClean="0"/>
              <a:t>fisicoquímicas</a:t>
            </a:r>
            <a:r>
              <a:rPr lang="pt-BR" altLang="en-US" sz="3600" dirty="0" smtClean="0"/>
              <a:t> </a:t>
            </a:r>
            <a:r>
              <a:rPr lang="pt-BR" altLang="en-US" sz="3600" dirty="0"/>
              <a:t>	de </a:t>
            </a:r>
            <a:r>
              <a:rPr lang="pt-BR" altLang="en-US" sz="3600" dirty="0" smtClean="0"/>
              <a:t>fármacos </a:t>
            </a:r>
          </a:p>
          <a:p>
            <a:endParaRPr lang="pt-BR" altLang="en-US" sz="3600" dirty="0"/>
          </a:p>
          <a:p>
            <a:pPr marL="571500" indent="-571500">
              <a:buFontTx/>
              <a:buChar char="-"/>
            </a:pPr>
            <a:r>
              <a:rPr lang="pt-BR" altLang="en-US" sz="3600" b="1" dirty="0" smtClean="0">
                <a:solidFill>
                  <a:schemeClr val="bg1"/>
                </a:solidFill>
              </a:rPr>
              <a:t>Química combinatória</a:t>
            </a:r>
          </a:p>
          <a:p>
            <a:pPr marL="571500" indent="-571500">
              <a:buFontTx/>
              <a:buChar char="-"/>
            </a:pPr>
            <a:endParaRPr lang="pt-BR" altLang="en-US" sz="3600" dirty="0">
              <a:solidFill>
                <a:schemeClr val="bg1"/>
              </a:solidFill>
            </a:endParaRPr>
          </a:p>
          <a:p>
            <a:r>
              <a:rPr lang="pt-BR" altLang="en-US" sz="3600" dirty="0">
                <a:solidFill>
                  <a:schemeClr val="bg1"/>
                </a:solidFill>
              </a:rPr>
              <a:t>- “</a:t>
            </a:r>
            <a:r>
              <a:rPr lang="pt-BR" altLang="en-US" sz="3600" b="1" i="1" dirty="0" err="1">
                <a:solidFill>
                  <a:schemeClr val="bg1"/>
                </a:solidFill>
              </a:rPr>
              <a:t>Fragment-based</a:t>
            </a:r>
            <a:r>
              <a:rPr lang="pt-BR" altLang="en-US" sz="3600" b="1" i="1" dirty="0">
                <a:solidFill>
                  <a:schemeClr val="bg1"/>
                </a:solidFill>
              </a:rPr>
              <a:t> </a:t>
            </a:r>
            <a:r>
              <a:rPr lang="pt-BR" altLang="en-US" sz="3600" b="1" i="1" dirty="0" err="1">
                <a:solidFill>
                  <a:schemeClr val="bg1"/>
                </a:solidFill>
              </a:rPr>
              <a:t>Drug</a:t>
            </a:r>
            <a:r>
              <a:rPr lang="pt-BR" altLang="en-US" sz="3600" b="1" i="1" dirty="0">
                <a:solidFill>
                  <a:schemeClr val="bg1"/>
                </a:solidFill>
              </a:rPr>
              <a:t> Discovery</a:t>
            </a:r>
            <a:r>
              <a:rPr lang="pt-BR" altLang="en-US" sz="3600" dirty="0">
                <a:solidFill>
                  <a:schemeClr val="bg1"/>
                </a:solidFill>
              </a:rPr>
              <a:t>”</a:t>
            </a:r>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596265" y="-21590"/>
            <a:ext cx="10515600" cy="2616835"/>
          </a:xfrm>
          <a:prstGeom prst="rect">
            <a:avLst/>
          </a:prstGeom>
        </p:spPr>
      </p:pic>
      <p:sp>
        <p:nvSpPr>
          <p:cNvPr id="102403" name="Text Box 3"/>
          <p:cNvSpPr txBox="1"/>
          <p:nvPr/>
        </p:nvSpPr>
        <p:spPr>
          <a:xfrm>
            <a:off x="8521065" y="6601778"/>
            <a:ext cx="3632200" cy="304800"/>
          </a:xfrm>
          <a:prstGeom prst="rect">
            <a:avLst/>
          </a:prstGeom>
          <a:noFill/>
          <a:ln w="9525">
            <a:noFill/>
            <a:miter/>
          </a:ln>
        </p:spPr>
        <p:txBody>
          <a:bodyPr wrap="none" anchor="t">
            <a:spAutoFit/>
          </a:bodyPr>
          <a:lstStyle/>
          <a:p>
            <a:pPr lvl="0">
              <a:buFont typeface="Arial" panose="020B0604020202020204" pitchFamily="34" charset="0"/>
              <a:buNone/>
            </a:pPr>
            <a:r>
              <a:rPr lang="en-US" altLang="pt-BR" sz="1400" i="1" dirty="0">
                <a:latin typeface="Arial" panose="020B0604020202020204" pitchFamily="34" charset="0"/>
                <a:ea typeface="Arial" panose="020B0604020202020204" pitchFamily="34" charset="0"/>
              </a:rPr>
              <a:t>Nature Rev. Drug Discov</a:t>
            </a:r>
            <a:r>
              <a:rPr lang="en-US" altLang="pt-BR" sz="1400" dirty="0">
                <a:latin typeface="Arial" panose="020B0604020202020204" pitchFamily="34" charset="0"/>
                <a:ea typeface="Arial" panose="020B0604020202020204" pitchFamily="34" charset="0"/>
              </a:rPr>
              <a:t>. 1</a:t>
            </a:r>
            <a:r>
              <a:rPr lang="pt-BR" altLang="en-US" sz="1400" dirty="0">
                <a:latin typeface="Arial" panose="020B0604020202020204" pitchFamily="34" charset="0"/>
                <a:ea typeface="Arial" panose="020B0604020202020204" pitchFamily="34" charset="0"/>
              </a:rPr>
              <a:t>5</a:t>
            </a:r>
            <a:r>
              <a:rPr lang="en-US" altLang="pt-BR" sz="1400" dirty="0">
                <a:latin typeface="Arial" panose="020B0604020202020204" pitchFamily="34" charset="0"/>
                <a:ea typeface="Arial" panose="020B0604020202020204" pitchFamily="34" charset="0"/>
              </a:rPr>
              <a:t>:</a:t>
            </a:r>
            <a:r>
              <a:rPr lang="pt-BR" altLang="en-US" sz="1400" dirty="0">
                <a:latin typeface="Arial" panose="020B0604020202020204" pitchFamily="34" charset="0"/>
                <a:ea typeface="Arial" panose="020B0604020202020204" pitchFamily="34" charset="0"/>
              </a:rPr>
              <a:t>605-619, 2016</a:t>
            </a:r>
            <a:endParaRPr lang="pt-BR" altLang="pt-BR" sz="1400" dirty="0">
              <a:latin typeface="Arial" panose="020B0604020202020204" pitchFamily="34" charset="0"/>
              <a:ea typeface="Arial" panose="020B0604020202020204" pitchFamily="34" charset="0"/>
            </a:endParaRPr>
          </a:p>
        </p:txBody>
      </p:sp>
      <p:pic>
        <p:nvPicPr>
          <p:cNvPr id="9" name="Picture 8"/>
          <p:cNvPicPr>
            <a:picLocks noChangeAspect="1"/>
          </p:cNvPicPr>
          <p:nvPr/>
        </p:nvPicPr>
        <p:blipFill>
          <a:blip r:embed="rId4"/>
          <a:stretch>
            <a:fillRect/>
          </a:stretch>
        </p:blipFill>
        <p:spPr>
          <a:xfrm>
            <a:off x="36830" y="3544570"/>
            <a:ext cx="8105775" cy="2624455"/>
          </a:xfrm>
          <a:prstGeom prst="rect">
            <a:avLst/>
          </a:prstGeom>
        </p:spPr>
      </p:pic>
      <p:pic>
        <p:nvPicPr>
          <p:cNvPr id="13" name="Picture 12"/>
          <p:cNvPicPr>
            <a:picLocks noChangeAspect="1"/>
          </p:cNvPicPr>
          <p:nvPr/>
        </p:nvPicPr>
        <p:blipFill>
          <a:blip r:embed="rId5"/>
          <a:stretch>
            <a:fillRect/>
          </a:stretch>
        </p:blipFill>
        <p:spPr>
          <a:xfrm>
            <a:off x="8352790" y="2738120"/>
            <a:ext cx="3594735" cy="3863975"/>
          </a:xfrm>
          <a:prstGeom prst="rect">
            <a:avLst/>
          </a:prstGeom>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29</a:t>
            </a:fld>
            <a:endParaRPr lang="pt-BR" sz="1200" strike="noStrike" noProof="1">
              <a:solidFill>
                <a:srgbClr val="898989"/>
              </a:solidFill>
              <a:latin typeface="Calibri" panose="020F0502020204030204" pitchFamily="34" charset="0"/>
            </a:endParaRPr>
          </a:p>
        </p:txBody>
      </p:sp>
      <p:cxnSp>
        <p:nvCxnSpPr>
          <p:cNvPr id="4" name="Conector reto 3"/>
          <p:cNvCxnSpPr/>
          <p:nvPr/>
        </p:nvCxnSpPr>
        <p:spPr>
          <a:xfrm>
            <a:off x="7543800" y="5701553"/>
            <a:ext cx="598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130961" y="6066863"/>
            <a:ext cx="60008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2"/>
          <a:stretch>
            <a:fillRect/>
          </a:stretch>
        </p:blipFill>
        <p:spPr>
          <a:xfrm>
            <a:off x="0" y="987425"/>
            <a:ext cx="12192000" cy="5414963"/>
          </a:xfrm>
          <a:prstGeom prst="rect">
            <a:avLst/>
          </a:prstGeom>
          <a:noFill/>
          <a:ln w="9525">
            <a:noFill/>
            <a:miter/>
          </a:ln>
        </p:spPr>
      </p:pic>
      <p:sp>
        <p:nvSpPr>
          <p:cNvPr id="14338" name="Text Box 3"/>
          <p:cNvSpPr txBox="1"/>
          <p:nvPr/>
        </p:nvSpPr>
        <p:spPr>
          <a:xfrm>
            <a:off x="8896350" y="6589713"/>
            <a:ext cx="3295650" cy="307975"/>
          </a:xfrm>
          <a:prstGeom prst="rect">
            <a:avLst/>
          </a:prstGeom>
          <a:noFill/>
          <a:ln w="9525">
            <a:noFill/>
            <a:miter/>
          </a:ln>
        </p:spPr>
        <p:txBody>
          <a:bodyPr wrap="none" anchor="t">
            <a:spAutoFit/>
          </a:bodyPr>
          <a:lstStyle/>
          <a:p>
            <a:pPr lvl="0">
              <a:buFont typeface="Arial" panose="020B0604020202020204" pitchFamily="34" charset="0"/>
              <a:buNone/>
            </a:pPr>
            <a:r>
              <a:rPr lang="en-US" altLang="pt-BR" sz="1400" i="1" dirty="0">
                <a:latin typeface="Arial" panose="020B0604020202020204" pitchFamily="34" charset="0"/>
                <a:ea typeface="Arial" panose="020B0604020202020204" pitchFamily="34" charset="0"/>
              </a:rPr>
              <a:t>Nature Rev. Drug Discov</a:t>
            </a:r>
            <a:r>
              <a:rPr lang="en-US" altLang="pt-BR" sz="1400" dirty="0">
                <a:latin typeface="Arial" panose="020B0604020202020204" pitchFamily="34" charset="0"/>
                <a:ea typeface="Arial" panose="020B0604020202020204" pitchFamily="34" charset="0"/>
              </a:rPr>
              <a:t>. 3: 853, 2004 </a:t>
            </a:r>
            <a:endParaRPr lang="pt-BR" altLang="pt-BR" sz="1400" dirty="0">
              <a:latin typeface="Arial" panose="020B0604020202020204" pitchFamily="34" charset="0"/>
              <a:ea typeface="Arial" panose="020B0604020202020204" pitchFamily="34" charset="0"/>
            </a:endParaRPr>
          </a:p>
        </p:txBody>
      </p:sp>
      <p:sp>
        <p:nvSpPr>
          <p:cNvPr id="14339" name="Rectangle 4"/>
          <p:cNvSpPr/>
          <p:nvPr/>
        </p:nvSpPr>
        <p:spPr>
          <a:xfrm>
            <a:off x="1437005" y="36830"/>
            <a:ext cx="9328150" cy="523875"/>
          </a:xfrm>
          <a:prstGeom prst="rect">
            <a:avLst/>
          </a:prstGeom>
          <a:noFill/>
          <a:ln w="9525">
            <a:noFill/>
            <a:miter/>
          </a:ln>
        </p:spPr>
        <p:txBody>
          <a:bodyPr wrap="none" anchor="t">
            <a:spAutoFit/>
          </a:bodyPr>
          <a:lstStyle/>
          <a:p>
            <a:pPr lvl="0">
              <a:buFont typeface="Arial" panose="020B0604020202020204" pitchFamily="34" charset="0"/>
              <a:buNone/>
            </a:pPr>
            <a:r>
              <a:rPr lang="en-US" altLang="pt-BR" sz="2800" dirty="0">
                <a:solidFill>
                  <a:srgbClr val="FFFF00"/>
                </a:solidFill>
                <a:latin typeface="Arial" panose="020B0604020202020204" pitchFamily="34" charset="0"/>
                <a:ea typeface="Arial" panose="020B0604020202020204" pitchFamily="34" charset="0"/>
              </a:rPr>
              <a:t>DESCOBERTA E DESENVOLVIMENTO DE FÁRMACOS</a:t>
            </a:r>
            <a:endParaRPr lang="pt-BR" altLang="pt-BR" sz="2800" dirty="0">
              <a:solidFill>
                <a:srgbClr val="FFFF00"/>
              </a:solidFill>
              <a:latin typeface="Arial" panose="020B0604020202020204" pitchFamily="34" charset="0"/>
              <a:ea typeface="Arial" panose="020B0604020202020204" pitchFamily="34" charset="0"/>
            </a:endParaRPr>
          </a:p>
        </p:txBody>
      </p:sp>
      <p:sp>
        <p:nvSpPr>
          <p:cNvPr id="300037" name="Rectangle 5"/>
          <p:cNvSpPr/>
          <p:nvPr/>
        </p:nvSpPr>
        <p:spPr>
          <a:xfrm>
            <a:off x="2438400" y="1230313"/>
            <a:ext cx="4978400" cy="2884487"/>
          </a:xfrm>
          <a:prstGeom prst="rect">
            <a:avLst/>
          </a:prstGeom>
          <a:noFill/>
          <a:ln w="38100" cap="flat" cmpd="sng">
            <a:solidFill>
              <a:srgbClr val="00FF00"/>
            </a:solidFill>
            <a:prstDash val="solid"/>
            <a:miter/>
            <a:headEnd type="none" w="med" len="med"/>
            <a:tailEnd type="none" w="med" len="med"/>
          </a:ln>
        </p:spPr>
        <p:txBody>
          <a:bodyPr wrap="none" anchor="ctr"/>
          <a:lstStyle/>
          <a:p>
            <a:pPr lvl="0">
              <a:buFont typeface="Arial" panose="020B0604020202020204" pitchFamily="34" charset="0"/>
              <a:buNone/>
            </a:pPr>
            <a:endParaRPr lang="pt-BR" altLang="pt-BR" dirty="0">
              <a:latin typeface="Arial" panose="020B0604020202020204" pitchFamily="34" charset="0"/>
              <a:ea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0037"/>
                                        </p:tgtEl>
                                        <p:attrNameLst>
                                          <p:attrName>style.visibility</p:attrName>
                                        </p:attrNameLst>
                                      </p:cBhvr>
                                      <p:to>
                                        <p:strVal val="visible"/>
                                      </p:to>
                                    </p:set>
                                    <p:animEffect transition="in" filter="box(in)">
                                      <p:cBhvr>
                                        <p:cTn id="7" dur="500"/>
                                        <p:tgtEl>
                                          <p:spTgt spid="300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050"/>
          <p:cNvPicPr>
            <a:picLocks noChangeAspect="1"/>
          </p:cNvPicPr>
          <p:nvPr/>
        </p:nvPicPr>
        <p:blipFill>
          <a:blip r:embed="rId2"/>
          <a:stretch>
            <a:fillRect/>
          </a:stretch>
        </p:blipFill>
        <p:spPr>
          <a:xfrm>
            <a:off x="1727200" y="1463675"/>
            <a:ext cx="8737600" cy="5068888"/>
          </a:xfrm>
          <a:prstGeom prst="rect">
            <a:avLst/>
          </a:prstGeom>
          <a:noFill/>
          <a:ln w="9525">
            <a:noFill/>
            <a:miter/>
          </a:ln>
        </p:spPr>
      </p:pic>
      <p:sp>
        <p:nvSpPr>
          <p:cNvPr id="328707" name="Rectangle 2051"/>
          <p:cNvSpPr>
            <a:spLocks noChangeArrowheads="1"/>
          </p:cNvSpPr>
          <p:nvPr/>
        </p:nvSpPr>
        <p:spPr bwMode="auto">
          <a:xfrm>
            <a:off x="260350" y="44450"/>
            <a:ext cx="118110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pt-BR" sz="36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Descoberta </a:t>
            </a:r>
            <a:r>
              <a:rPr kumimoji="0" lang="pt-BR"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 fármacos: </a:t>
            </a:r>
          </a:p>
          <a:p>
            <a:pPr marL="0" marR="0" lvl="0" indent="0" algn="ctr" defTabSz="914400" rtl="0" eaLnBrk="1" fontAlgn="base" latinLnBrk="0" hangingPunct="1">
              <a:lnSpc>
                <a:spcPct val="100000"/>
              </a:lnSpc>
              <a:spcBef>
                <a:spcPct val="0"/>
              </a:spcBef>
              <a:spcAft>
                <a:spcPct val="0"/>
              </a:spcAft>
              <a:buClrTx/>
              <a:buSzTx/>
              <a:buFontTx/>
              <a:buNone/>
              <a:defRPr/>
            </a:pPr>
            <a:r>
              <a:rPr kumimoji="0" lang="pt-BR"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a:t>
            </a:r>
            <a:r>
              <a:rPr kumimoji="0" lang="pt-BR" sz="36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Triângulo das Bermudas</a:t>
            </a:r>
          </a:p>
        </p:txBody>
      </p:sp>
      <p:sp>
        <p:nvSpPr>
          <p:cNvPr id="15363" name="Rectangle 2052"/>
          <p:cNvSpPr/>
          <p:nvPr/>
        </p:nvSpPr>
        <p:spPr>
          <a:xfrm>
            <a:off x="7418388" y="6553200"/>
            <a:ext cx="4976812" cy="304800"/>
          </a:xfrm>
          <a:prstGeom prst="rect">
            <a:avLst/>
          </a:prstGeom>
          <a:noFill/>
          <a:ln w="9525">
            <a:noFill/>
            <a:miter/>
          </a:ln>
        </p:spPr>
        <p:txBody>
          <a:bodyPr anchor="t">
            <a:spAutoFit/>
          </a:bodyPr>
          <a:lstStyle/>
          <a:p>
            <a:pPr lvl="0">
              <a:spcBef>
                <a:spcPct val="50000"/>
              </a:spcBef>
              <a:buFont typeface="Arial" panose="020B0604020202020204" pitchFamily="34" charset="0"/>
              <a:buNone/>
            </a:pPr>
            <a:r>
              <a:rPr lang="pt-BR" altLang="pt-BR" sz="1400" i="1" dirty="0">
                <a:latin typeface="Arial" panose="020B0604020202020204" pitchFamily="34" charset="0"/>
                <a:ea typeface="Arial" panose="020B0604020202020204" pitchFamily="34" charset="0"/>
              </a:rPr>
              <a:t>How Drugs are Developed</a:t>
            </a:r>
            <a:r>
              <a:rPr lang="en-US" altLang="pt-BR" sz="1400" i="1" dirty="0">
                <a:latin typeface="Arial" panose="020B0604020202020204" pitchFamily="34" charset="0"/>
                <a:ea typeface="Arial" panose="020B0604020202020204" pitchFamily="34" charset="0"/>
              </a:rPr>
              <a:t>, Pe</a:t>
            </a:r>
            <a:r>
              <a:rPr lang="pt-BR" altLang="pt-BR" sz="1400" dirty="0">
                <a:latin typeface="Tahoma" panose="020B0604030504040204" pitchFamily="34" charset="0"/>
                <a:ea typeface="Arial" panose="020B0604020202020204" pitchFamily="34" charset="0"/>
              </a:rPr>
              <a:t>ter Warne</a:t>
            </a:r>
            <a:r>
              <a:rPr lang="en-US" altLang="pt-BR" sz="1400" dirty="0">
                <a:latin typeface="Tahoma" panose="020B0604030504040204" pitchFamily="34" charset="0"/>
                <a:ea typeface="Arial" panose="020B0604020202020204" pitchFamily="34" charset="0"/>
              </a:rPr>
              <a:t>, </a:t>
            </a:r>
            <a:r>
              <a:rPr lang="pt-BR" altLang="pt-BR" sz="1400" i="1" dirty="0">
                <a:latin typeface="Arial" panose="020B0604020202020204" pitchFamily="34" charset="0"/>
                <a:ea typeface="Arial" panose="020B0604020202020204" pitchFamily="34" charset="0"/>
              </a:rPr>
              <a:t>3rd Edition</a:t>
            </a:r>
            <a:r>
              <a:rPr lang="en-US" altLang="pt-BR" sz="1400" i="1" dirty="0">
                <a:latin typeface="Arial" panose="020B0604020202020204" pitchFamily="34" charset="0"/>
                <a:ea typeface="Arial" panose="020B0604020202020204" pitchFamily="34" charset="0"/>
              </a:rPr>
              <a:t>, 2007</a:t>
            </a:r>
            <a:endParaRPr lang="pt-BR" altLang="pt-BR" sz="1400" i="1" dirty="0">
              <a:latin typeface="Arial" panose="020B0604020202020204" pitchFamily="34" charset="0"/>
              <a:ea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30</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050"/>
          <p:cNvPicPr>
            <a:picLocks noChangeAspect="1"/>
          </p:cNvPicPr>
          <p:nvPr/>
        </p:nvPicPr>
        <p:blipFill>
          <a:blip r:embed="rId2"/>
          <a:stretch>
            <a:fillRect/>
          </a:stretch>
        </p:blipFill>
        <p:spPr>
          <a:xfrm>
            <a:off x="1727200" y="1463675"/>
            <a:ext cx="8737600" cy="5068888"/>
          </a:xfrm>
          <a:prstGeom prst="rect">
            <a:avLst/>
          </a:prstGeom>
          <a:noFill/>
          <a:ln w="9525">
            <a:noFill/>
            <a:miter/>
          </a:ln>
        </p:spPr>
      </p:pic>
      <p:sp>
        <p:nvSpPr>
          <p:cNvPr id="328707" name="Rectangle 2051"/>
          <p:cNvSpPr>
            <a:spLocks noChangeArrowheads="1"/>
          </p:cNvSpPr>
          <p:nvPr/>
        </p:nvSpPr>
        <p:spPr bwMode="auto">
          <a:xfrm>
            <a:off x="260350" y="44450"/>
            <a:ext cx="118110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pt-BR" sz="36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Descoberta </a:t>
            </a:r>
            <a:r>
              <a:rPr kumimoji="0" lang="pt-BR"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 fármacos: </a:t>
            </a:r>
          </a:p>
          <a:p>
            <a:pPr marL="0" marR="0" lvl="0" indent="0" algn="ctr" defTabSz="914400" rtl="0" eaLnBrk="1" fontAlgn="base" latinLnBrk="0" hangingPunct="1">
              <a:lnSpc>
                <a:spcPct val="100000"/>
              </a:lnSpc>
              <a:spcBef>
                <a:spcPct val="0"/>
              </a:spcBef>
              <a:spcAft>
                <a:spcPct val="0"/>
              </a:spcAft>
              <a:buClrTx/>
              <a:buSzTx/>
              <a:buFontTx/>
              <a:buNone/>
              <a:defRPr/>
            </a:pPr>
            <a:r>
              <a:rPr kumimoji="0" lang="pt-BR"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a:t>
            </a:r>
            <a:r>
              <a:rPr kumimoji="0" lang="pt-BR" sz="36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Triângulo das Bermudas</a:t>
            </a:r>
          </a:p>
        </p:txBody>
      </p:sp>
      <p:sp>
        <p:nvSpPr>
          <p:cNvPr id="15363" name="Rectangle 2052"/>
          <p:cNvSpPr/>
          <p:nvPr/>
        </p:nvSpPr>
        <p:spPr>
          <a:xfrm>
            <a:off x="7418388" y="6553200"/>
            <a:ext cx="4976812" cy="304800"/>
          </a:xfrm>
          <a:prstGeom prst="rect">
            <a:avLst/>
          </a:prstGeom>
          <a:noFill/>
          <a:ln w="9525">
            <a:noFill/>
            <a:miter/>
          </a:ln>
        </p:spPr>
        <p:txBody>
          <a:bodyPr anchor="t">
            <a:spAutoFit/>
          </a:bodyPr>
          <a:lstStyle/>
          <a:p>
            <a:pPr lvl="0">
              <a:spcBef>
                <a:spcPct val="50000"/>
              </a:spcBef>
              <a:buFont typeface="Arial" panose="020B0604020202020204" pitchFamily="34" charset="0"/>
              <a:buNone/>
            </a:pPr>
            <a:r>
              <a:rPr lang="pt-BR" altLang="pt-BR" sz="1400" i="1" dirty="0">
                <a:latin typeface="Arial" panose="020B0604020202020204" pitchFamily="34" charset="0"/>
                <a:ea typeface="Arial" panose="020B0604020202020204" pitchFamily="34" charset="0"/>
              </a:rPr>
              <a:t>How Drugs are Developed</a:t>
            </a:r>
            <a:r>
              <a:rPr lang="en-US" altLang="pt-BR" sz="1400" i="1" dirty="0">
                <a:latin typeface="Arial" panose="020B0604020202020204" pitchFamily="34" charset="0"/>
                <a:ea typeface="Arial" panose="020B0604020202020204" pitchFamily="34" charset="0"/>
              </a:rPr>
              <a:t>, Pe</a:t>
            </a:r>
            <a:r>
              <a:rPr lang="pt-BR" altLang="pt-BR" sz="1400" dirty="0">
                <a:latin typeface="Tahoma" panose="020B0604030504040204" pitchFamily="34" charset="0"/>
                <a:ea typeface="Arial" panose="020B0604020202020204" pitchFamily="34" charset="0"/>
              </a:rPr>
              <a:t>ter Warne</a:t>
            </a:r>
            <a:r>
              <a:rPr lang="en-US" altLang="pt-BR" sz="1400" dirty="0">
                <a:latin typeface="Tahoma" panose="020B0604030504040204" pitchFamily="34" charset="0"/>
                <a:ea typeface="Arial" panose="020B0604020202020204" pitchFamily="34" charset="0"/>
              </a:rPr>
              <a:t>, </a:t>
            </a:r>
            <a:r>
              <a:rPr lang="pt-BR" altLang="pt-BR" sz="1400" i="1" dirty="0">
                <a:latin typeface="Arial" panose="020B0604020202020204" pitchFamily="34" charset="0"/>
                <a:ea typeface="Arial" panose="020B0604020202020204" pitchFamily="34" charset="0"/>
              </a:rPr>
              <a:t>3rd Edition</a:t>
            </a:r>
            <a:r>
              <a:rPr lang="en-US" altLang="pt-BR" sz="1400" i="1" dirty="0">
                <a:latin typeface="Arial" panose="020B0604020202020204" pitchFamily="34" charset="0"/>
                <a:ea typeface="Arial" panose="020B0604020202020204" pitchFamily="34" charset="0"/>
              </a:rPr>
              <a:t>, 2007</a:t>
            </a:r>
            <a:endParaRPr lang="pt-BR" altLang="pt-BR" sz="1400" i="1" dirty="0">
              <a:latin typeface="Arial" panose="020B0604020202020204" pitchFamily="34" charset="0"/>
              <a:ea typeface="Arial" panose="020B0604020202020204" pitchFamily="34" charset="0"/>
            </a:endParaRPr>
          </a:p>
        </p:txBody>
      </p:sp>
      <p:sp>
        <p:nvSpPr>
          <p:cNvPr id="2" name="Elipse 1"/>
          <p:cNvSpPr/>
          <p:nvPr/>
        </p:nvSpPr>
        <p:spPr>
          <a:xfrm>
            <a:off x="3979342" y="1243546"/>
            <a:ext cx="3623733" cy="8731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5623" y="-885089"/>
            <a:ext cx="10363200" cy="1470025"/>
          </a:xfrm>
        </p:spPr>
        <p:txBody>
          <a:bodyPr/>
          <a:lstStyle/>
          <a:p>
            <a:r>
              <a:rPr lang="pt-BR" sz="3600" dirty="0" smtClean="0">
                <a:solidFill>
                  <a:srgbClr val="FFFF00"/>
                </a:solidFill>
                <a:latin typeface="Arial" panose="020B0604020202020204" pitchFamily="34" charset="0"/>
              </a:rPr>
              <a:t>ESTRUTURA DA AULA</a:t>
            </a:r>
            <a:endParaRPr lang="en-US" sz="3600" dirty="0">
              <a:solidFill>
                <a:srgbClr val="FFFF00"/>
              </a:solidFill>
              <a:latin typeface="Arial" panose="020B0604020202020204" pitchFamily="34" charset="0"/>
            </a:endParaRPr>
          </a:p>
        </p:txBody>
      </p:sp>
      <p:sp>
        <p:nvSpPr>
          <p:cNvPr id="3" name="Subtítulo 2"/>
          <p:cNvSpPr>
            <a:spLocks noGrp="1"/>
          </p:cNvSpPr>
          <p:nvPr>
            <p:ph type="subTitle" idx="1"/>
          </p:nvPr>
        </p:nvSpPr>
        <p:spPr>
          <a:xfrm>
            <a:off x="22676" y="831540"/>
            <a:ext cx="12169324" cy="1752600"/>
          </a:xfrm>
        </p:spPr>
        <p:txBody>
          <a:bodyPr/>
          <a:lstStyle/>
          <a:p>
            <a:pPr algn="just">
              <a:lnSpc>
                <a:spcPts val="4000"/>
              </a:lnSpc>
              <a:spcBef>
                <a:spcPts val="0"/>
              </a:spcBef>
            </a:pPr>
            <a:r>
              <a:rPr lang="pt-BR" sz="2800" dirty="0" smtClean="0">
                <a:solidFill>
                  <a:schemeClr val="bg1"/>
                </a:solidFill>
                <a:latin typeface="Arial" panose="020B0604020202020204" pitchFamily="34" charset="0"/>
                <a:cs typeface="Arial" panose="020B0604020202020204" pitchFamily="34" charset="0"/>
              </a:rPr>
              <a:t>OBJETIVO: </a:t>
            </a:r>
            <a:r>
              <a:rPr lang="pt-BR" sz="2800" dirty="0" smtClean="0">
                <a:latin typeface="Arial" panose="020B0604020202020204" pitchFamily="34" charset="0"/>
                <a:cs typeface="Arial" panose="020B0604020202020204" pitchFamily="34" charset="0"/>
              </a:rPr>
              <a:t>visão </a:t>
            </a:r>
            <a:r>
              <a:rPr lang="pt-BR" sz="2800" dirty="0">
                <a:latin typeface="Arial" panose="020B0604020202020204" pitchFamily="34" charset="0"/>
                <a:cs typeface="Arial" panose="020B0604020202020204" pitchFamily="34" charset="0"/>
              </a:rPr>
              <a:t>geral, atual e crítica do processo </a:t>
            </a:r>
            <a:r>
              <a:rPr lang="pt-BR" sz="2800" dirty="0" smtClean="0">
                <a:latin typeface="Arial" panose="020B0604020202020204" pitchFamily="34" charset="0"/>
                <a:cs typeface="Arial" panose="020B0604020202020204" pitchFamily="34" charset="0"/>
              </a:rPr>
              <a:t>de </a:t>
            </a:r>
            <a:r>
              <a:rPr lang="pt-BR" sz="2800" dirty="0">
                <a:latin typeface="Arial" panose="020B0604020202020204" pitchFamily="34" charset="0"/>
                <a:cs typeface="Arial" panose="020B0604020202020204" pitchFamily="34" charset="0"/>
              </a:rPr>
              <a:t>descoberta e desenvolvimento de novos fármacos, com ênfase </a:t>
            </a:r>
            <a:r>
              <a:rPr lang="pt-BR" sz="2800" dirty="0" smtClean="0">
                <a:latin typeface="Arial" panose="020B0604020202020204" pitchFamily="34" charset="0"/>
                <a:cs typeface="Arial" panose="020B0604020202020204" pitchFamily="34" charset="0"/>
              </a:rPr>
              <a:t>nas etapas de descoberta e estudos pré-clínicos</a:t>
            </a:r>
          </a:p>
          <a:p>
            <a:pPr algn="just">
              <a:spcBef>
                <a:spcPts val="0"/>
              </a:spcBef>
            </a:pPr>
            <a:endParaRPr lang="pt-BR" sz="2800" dirty="0" smtClean="0">
              <a:latin typeface="Arial" panose="020B0604020202020204" pitchFamily="34" charset="0"/>
              <a:cs typeface="Arial" panose="020B0604020202020204" pitchFamily="34" charset="0"/>
            </a:endParaRP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TÓPICOS:</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DD&amp;D: introdução e desafios</a:t>
            </a:r>
          </a:p>
          <a:p>
            <a:pPr marL="457200" indent="-457200" algn="just">
              <a:lnSpc>
                <a:spcPct val="100000"/>
              </a:lnSpc>
              <a:spcBef>
                <a:spcPts val="600"/>
              </a:spcBef>
              <a:buFontTx/>
              <a:buChar char="-"/>
            </a:pPr>
            <a:r>
              <a:rPr lang="pt-BR" sz="2800" dirty="0" smtClean="0">
                <a:latin typeface="Arial" panose="020B0604020202020204" pitchFamily="34" charset="0"/>
                <a:cs typeface="Arial" panose="020B0604020202020204" pitchFamily="34" charset="0"/>
              </a:rPr>
              <a:t>Estratégias para planejamento sintético</a:t>
            </a:r>
          </a:p>
          <a:p>
            <a:pPr marL="457200" indent="-457200" algn="just">
              <a:lnSpc>
                <a:spcPct val="100000"/>
              </a:lnSpc>
              <a:spcBef>
                <a:spcPts val="600"/>
              </a:spcBef>
              <a:buFontTx/>
              <a:buChar char="-"/>
            </a:pPr>
            <a:r>
              <a:rPr lang="pt-BR" sz="3200" dirty="0"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Tipos </a:t>
            </a:r>
            <a:r>
              <a:rPr lang="pt-BR" sz="32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ensaios farmacológicos </a:t>
            </a:r>
            <a:endParaRPr lang="pt-BR" sz="3200" dirty="0"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lnSpc>
                <a:spcPct val="100000"/>
              </a:lnSpc>
              <a:spcBef>
                <a:spcPts val="600"/>
              </a:spcBef>
            </a:pPr>
            <a:endParaRPr lang="pt-BR" sz="2800" dirty="0" smtClean="0">
              <a:latin typeface="Arial" panose="020B0604020202020204" pitchFamily="34" charset="0"/>
              <a:cs typeface="Arial" panose="020B0604020202020204" pitchFamily="34" charset="0"/>
            </a:endParaRPr>
          </a:p>
          <a:p>
            <a:pPr marL="457200" indent="-457200" algn="just">
              <a:lnSpc>
                <a:spcPct val="150000"/>
              </a:lnSpc>
              <a:spcBef>
                <a:spcPts val="600"/>
              </a:spcBef>
              <a:buFontTx/>
              <a:buChar char="-"/>
            </a:pPr>
            <a:r>
              <a:rPr lang="pt-BR" sz="2800" dirty="0" smtClean="0">
                <a:latin typeface="Arial" panose="020B0604020202020204" pitchFamily="34" charset="0"/>
                <a:cs typeface="Arial" panose="020B0604020202020204" pitchFamily="34" charset="0"/>
              </a:rPr>
              <a:t>Ensaios </a:t>
            </a:r>
            <a:r>
              <a:rPr lang="pt-BR" sz="2800" dirty="0">
                <a:latin typeface="Arial" panose="020B0604020202020204" pitchFamily="34" charset="0"/>
                <a:cs typeface="Arial" panose="020B0604020202020204" pitchFamily="34" charset="0"/>
              </a:rPr>
              <a:t>a serem realizados (</a:t>
            </a:r>
            <a:r>
              <a:rPr lang="pt-BR" sz="2800" i="1" dirty="0">
                <a:latin typeface="Arial" panose="020B0604020202020204" pitchFamily="34" charset="0"/>
                <a:cs typeface="Arial" panose="020B0604020202020204" pitchFamily="34" charset="0"/>
              </a:rPr>
              <a:t>in </a:t>
            </a:r>
            <a:r>
              <a:rPr lang="pt-BR" sz="2800" i="1" dirty="0" err="1">
                <a:latin typeface="Arial" panose="020B0604020202020204" pitchFamily="34" charset="0"/>
                <a:cs typeface="Arial" panose="020B0604020202020204" pitchFamily="34" charset="0"/>
              </a:rPr>
              <a:t>silico</a:t>
            </a:r>
            <a:r>
              <a:rPr lang="pt-BR" sz="2800" i="1" dirty="0">
                <a:latin typeface="Arial" panose="020B0604020202020204" pitchFamily="34" charset="0"/>
                <a:cs typeface="Arial" panose="020B0604020202020204" pitchFamily="34" charset="0"/>
              </a:rPr>
              <a:t>, in vitro e in </a:t>
            </a:r>
            <a:r>
              <a:rPr lang="pt-BR" sz="2800" i="1" dirty="0" smtClean="0">
                <a:latin typeface="Arial" panose="020B0604020202020204" pitchFamily="34" charset="0"/>
                <a:cs typeface="Arial" panose="020B0604020202020204" pitchFamily="34" charset="0"/>
              </a:rPr>
              <a:t>vivo</a:t>
            </a:r>
            <a:r>
              <a:rPr lang="pt-BR" sz="2800" dirty="0" smtClean="0">
                <a:latin typeface="Arial" panose="020B0604020202020204" pitchFamily="34" charset="0"/>
                <a:cs typeface="Arial" panose="020B0604020202020204" pitchFamily="34" charset="0"/>
              </a:rPr>
              <a:t>), com fluxograma</a:t>
            </a:r>
          </a:p>
          <a:p>
            <a:pPr algn="just">
              <a:spcBef>
                <a:spcPts val="0"/>
              </a:spcBef>
            </a:pP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 </a:t>
            </a: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	 Abordagem </a:t>
            </a:r>
            <a:r>
              <a:rPr lang="pt-BR" sz="2800" dirty="0">
                <a:solidFill>
                  <a:schemeClr val="bg1"/>
                </a:solidFill>
                <a:latin typeface="Arial" panose="020B0604020202020204" pitchFamily="34" charset="0"/>
                <a:cs typeface="Arial" panose="020B0604020202020204" pitchFamily="34" charset="0"/>
              </a:rPr>
              <a:t>quantitativa com discussão sobre os </a:t>
            </a:r>
            <a:r>
              <a:rPr lang="pt-BR" sz="2800" dirty="0" smtClean="0">
                <a:solidFill>
                  <a:schemeClr val="bg1"/>
                </a:solidFill>
                <a:latin typeface="Arial" panose="020B0604020202020204" pitchFamily="34" charset="0"/>
                <a:cs typeface="Arial" panose="020B0604020202020204" pitchFamily="34" charset="0"/>
              </a:rPr>
              <a:t>valores “desejados”</a:t>
            </a:r>
            <a:endParaRPr lang="pt-BR" sz="2800" dirty="0">
              <a:solidFill>
                <a:schemeClr val="bg1"/>
              </a:solidFill>
              <a:latin typeface="Arial" panose="020B0604020202020204" pitchFamily="34" charset="0"/>
              <a:cs typeface="Arial" panose="020B0604020202020204" pitchFamily="34" charset="0"/>
            </a:endParaRPr>
          </a:p>
          <a:p>
            <a:pPr marL="457200" indent="-457200" algn="just">
              <a:buFontTx/>
              <a:buChar char="-"/>
            </a:pPr>
            <a:endParaRPr lang="pt-BR" sz="2800"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57" y="6210869"/>
            <a:ext cx="914400" cy="609600"/>
          </a:xfrm>
          <a:prstGeom prst="rect">
            <a:avLst/>
          </a:prstGeom>
        </p:spPr>
      </p:pic>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32</a:t>
            </a:fld>
            <a:endParaRPr lang="pt-BR" sz="1200" strike="noStrike" noProof="1">
              <a:solidFill>
                <a:srgbClr val="898989"/>
              </a:solidFill>
              <a:latin typeface="Calibri" panose="020F0502020204030204" pitchFamily="34" charset="0"/>
            </a:endParaRPr>
          </a:p>
        </p:txBody>
      </p:sp>
      <p:cxnSp>
        <p:nvCxnSpPr>
          <p:cNvPr id="7" name="Conector reto 6"/>
          <p:cNvCxnSpPr/>
          <p:nvPr/>
        </p:nvCxnSpPr>
        <p:spPr>
          <a:xfrm>
            <a:off x="4276165" y="5105960"/>
            <a:ext cx="396688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00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ctrTitle"/>
          </p:nvPr>
        </p:nvSpPr>
        <p:spPr>
          <a:xfrm>
            <a:off x="1175067" y="410632"/>
            <a:ext cx="10249535" cy="1742017"/>
          </a:xfrm>
        </p:spPr>
        <p:txBody>
          <a:bodyPr wrap="square" lIns="92075" tIns="46038" rIns="92075" bIns="46038" anchor="ctr"/>
          <a:lstStyle/>
          <a:p>
            <a:pPr>
              <a:lnSpc>
                <a:spcPct val="100000"/>
              </a:lnSpc>
            </a:pPr>
            <a:r>
              <a:rPr lang="en-US" altLang="x-none" sz="3600" b="1" dirty="0">
                <a:solidFill>
                  <a:schemeClr val="bg1"/>
                </a:solidFill>
                <a:uFillTx/>
                <a:latin typeface="Arial" panose="020B0604020202020204" pitchFamily="34" charset="0"/>
              </a:rPr>
              <a:t>Descoberta de novos fármacos</a:t>
            </a:r>
            <a:r>
              <a:rPr lang="en-US" altLang="x-none" sz="3200" b="1" dirty="0">
                <a:solidFill>
                  <a:schemeClr val="bg1"/>
                </a:solidFill>
                <a:uFillTx/>
                <a:latin typeface="Arial" panose="020B0604020202020204" pitchFamily="34" charset="0"/>
              </a:rPr>
              <a:t>: </a:t>
            </a:r>
            <a:r>
              <a:rPr lang="en-US" altLang="x-none" sz="3200" b="1" kern="1200" dirty="0">
                <a:solidFill>
                  <a:srgbClr val="FFFF00"/>
                </a:solidFill>
                <a:latin typeface="Arial" panose="020B0604020202020204" pitchFamily="34" charset="0"/>
              </a:rPr>
              <a:t/>
            </a:r>
            <a:br>
              <a:rPr lang="en-US" altLang="x-none" sz="3200" b="1" kern="1200" dirty="0">
                <a:solidFill>
                  <a:srgbClr val="FFFF00"/>
                </a:solidFill>
                <a:latin typeface="Arial" panose="020B0604020202020204" pitchFamily="34" charset="0"/>
              </a:rPr>
            </a:br>
            <a:r>
              <a:rPr lang="pt-BR" sz="3200" b="1" kern="1200" dirty="0">
                <a:solidFill>
                  <a:srgbClr val="FFFF00"/>
                </a:solidFill>
                <a:latin typeface="Arial" panose="020B0604020202020204" pitchFamily="34" charset="0"/>
              </a:rPr>
              <a:t>Estrategias: </a:t>
            </a: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200" b="1" kern="1200" dirty="0" smtClean="0">
                <a:solidFill>
                  <a:srgbClr val="FFFF00"/>
                </a:solidFill>
                <a:latin typeface="Arial" panose="020B0604020202020204" pitchFamily="34" charset="0"/>
              </a:rPr>
              <a:t/>
            </a:r>
            <a:br>
              <a:rPr lang="pt-BR" sz="3200" b="1" kern="1200" dirty="0" smtClean="0">
                <a:solidFill>
                  <a:srgbClr val="FFFF00"/>
                </a:solidFill>
                <a:latin typeface="Arial" panose="020B0604020202020204" pitchFamily="34" charset="0"/>
              </a:rPr>
            </a:br>
            <a:r>
              <a:rPr lang="pt-BR" sz="3600" b="1" i="1" kern="1200" dirty="0" smtClean="0">
                <a:solidFill>
                  <a:srgbClr val="FFFF00"/>
                </a:solidFill>
                <a:latin typeface="Arial" panose="020B0604020202020204" pitchFamily="34" charset="0"/>
              </a:rPr>
              <a:t>V</a:t>
            </a:r>
            <a:r>
              <a:rPr lang="pt-BR" sz="3600" b="1" i="1" kern="1200" dirty="0">
                <a:solidFill>
                  <a:srgbClr val="FFFF00"/>
                </a:solidFill>
                <a:latin typeface="Arial" panose="020B0604020202020204" pitchFamily="34" charset="0"/>
              </a:rPr>
              <a:t>. tipo de ensaio </a:t>
            </a:r>
            <a:r>
              <a:rPr lang="pt-BR" sz="3600" b="1" i="1" kern="1200" dirty="0" smtClean="0">
                <a:solidFill>
                  <a:srgbClr val="FFFF00"/>
                </a:solidFill>
                <a:latin typeface="Arial" panose="020B0604020202020204" pitchFamily="34" charset="0"/>
              </a:rPr>
              <a:t>farmacológico</a:t>
            </a:r>
            <a:r>
              <a:rPr lang="pt-BR" sz="3200" b="1" i="1" kern="1200" dirty="0" smtClean="0">
                <a:solidFill>
                  <a:srgbClr val="FFFF00"/>
                </a:solidFill>
                <a:latin typeface="Arial" panose="020B0604020202020204" pitchFamily="34" charset="0"/>
              </a:rPr>
              <a:t/>
            </a:r>
            <a:br>
              <a:rPr lang="pt-BR" sz="3200" b="1" i="1" kern="1200" dirty="0" smtClean="0">
                <a:solidFill>
                  <a:srgbClr val="FFFF00"/>
                </a:solidFill>
                <a:latin typeface="Arial" panose="020B0604020202020204" pitchFamily="34" charset="0"/>
              </a:rPr>
            </a:br>
            <a:r>
              <a:rPr lang="pt-BR" sz="3200" b="1" i="1" kern="1200" dirty="0" smtClean="0">
                <a:solidFill>
                  <a:srgbClr val="FFFF00"/>
                </a:solidFill>
                <a:latin typeface="Arial" panose="020B0604020202020204" pitchFamily="34" charset="0"/>
              </a:rPr>
              <a:t> </a:t>
            </a:r>
            <a:endParaRPr lang="pt-BR" sz="3200" b="1" i="1" kern="1200" dirty="0">
              <a:solidFill>
                <a:srgbClr val="FFFF00"/>
              </a:solidFill>
              <a:latin typeface="Arial" panose="020B0604020202020204" pitchFamily="34" charset="0"/>
            </a:endParaRPr>
          </a:p>
        </p:txBody>
      </p:sp>
      <p:sp>
        <p:nvSpPr>
          <p:cNvPr id="2" name="Text Box 1"/>
          <p:cNvSpPr txBox="1"/>
          <p:nvPr/>
        </p:nvSpPr>
        <p:spPr>
          <a:xfrm>
            <a:off x="295835" y="2900045"/>
            <a:ext cx="11766177" cy="3416320"/>
          </a:xfrm>
          <a:prstGeom prst="rect">
            <a:avLst/>
          </a:prstGeom>
          <a:noFill/>
        </p:spPr>
        <p:txBody>
          <a:bodyPr wrap="square" rtlCol="0">
            <a:spAutoFit/>
          </a:bodyPr>
          <a:lstStyle/>
          <a:p>
            <a:r>
              <a:rPr lang="pt-BR" altLang="en-US" sz="3600" dirty="0"/>
              <a:t>- </a:t>
            </a:r>
            <a:r>
              <a:rPr lang="pt-BR" altLang="en-US" sz="3600" dirty="0">
                <a:solidFill>
                  <a:schemeClr val="bg1"/>
                </a:solidFill>
                <a:effectLst>
                  <a:outerShdw blurRad="38100" dist="38100" dir="2700000" algn="tl">
                    <a:srgbClr val="000000">
                      <a:alpha val="43137"/>
                    </a:srgbClr>
                  </a:outerShdw>
                </a:effectLst>
              </a:rPr>
              <a:t>Alvo dirigido </a:t>
            </a:r>
            <a:r>
              <a:rPr lang="pt-BR" altLang="en-US" sz="3600" dirty="0" smtClean="0"/>
              <a:t>(“</a:t>
            </a:r>
            <a:r>
              <a:rPr lang="pt-BR" altLang="en-US" sz="3200" i="1" dirty="0" smtClean="0"/>
              <a:t>Target-</a:t>
            </a:r>
            <a:r>
              <a:rPr lang="pt-BR" altLang="en-US" sz="3200" i="1" dirty="0" err="1" smtClean="0"/>
              <a:t>based</a:t>
            </a:r>
            <a:r>
              <a:rPr lang="pt-BR" altLang="en-US" sz="3200" i="1" dirty="0" smtClean="0"/>
              <a:t> </a:t>
            </a:r>
            <a:r>
              <a:rPr lang="pt-BR" altLang="en-US" sz="3200" i="1" dirty="0" err="1"/>
              <a:t>drug</a:t>
            </a:r>
            <a:r>
              <a:rPr lang="pt-BR" altLang="en-US" sz="3200" i="1" dirty="0"/>
              <a:t> </a:t>
            </a:r>
            <a:r>
              <a:rPr lang="pt-BR" altLang="en-US" sz="3200" i="1" dirty="0" err="1" smtClean="0"/>
              <a:t>discovery</a:t>
            </a:r>
            <a:r>
              <a:rPr lang="pt-BR" altLang="en-US" sz="3600" i="1" dirty="0" smtClean="0"/>
              <a:t>”</a:t>
            </a:r>
            <a:r>
              <a:rPr lang="pt-BR" altLang="en-US" sz="3600" dirty="0" smtClean="0"/>
              <a:t>)</a:t>
            </a:r>
            <a:endParaRPr lang="pt-BR" altLang="en-US" sz="3600" dirty="0"/>
          </a:p>
          <a:p>
            <a:r>
              <a:rPr lang="pt-BR" altLang="en-US" sz="3600" dirty="0"/>
              <a:t> </a:t>
            </a:r>
          </a:p>
          <a:p>
            <a:r>
              <a:rPr lang="pt-BR" altLang="en-US" sz="3600" dirty="0"/>
              <a:t>- </a:t>
            </a:r>
            <a:r>
              <a:rPr lang="pt-BR" altLang="en-US" sz="3600" dirty="0" smtClean="0">
                <a:solidFill>
                  <a:schemeClr val="bg1"/>
                </a:solidFill>
                <a:effectLst>
                  <a:outerShdw blurRad="38100" dist="38100" dir="2700000" algn="tl">
                    <a:srgbClr val="000000">
                      <a:alpha val="43137"/>
                    </a:srgbClr>
                  </a:outerShdw>
                </a:effectLst>
              </a:rPr>
              <a:t>Fenotípico</a:t>
            </a:r>
            <a:r>
              <a:rPr lang="pt-BR" altLang="en-US" sz="3600" dirty="0" smtClean="0"/>
              <a:t> (</a:t>
            </a:r>
            <a:r>
              <a:rPr lang="pt-BR" sz="3600" dirty="0"/>
              <a:t>“</a:t>
            </a:r>
            <a:r>
              <a:rPr lang="pt-BR" sz="3200" i="1" dirty="0" err="1"/>
              <a:t>testing</a:t>
            </a:r>
            <a:r>
              <a:rPr lang="pt-BR" sz="3200" i="1" dirty="0"/>
              <a:t> </a:t>
            </a:r>
            <a:r>
              <a:rPr lang="pt-BR" sz="3200" i="1" dirty="0" err="1"/>
              <a:t>of</a:t>
            </a:r>
            <a:r>
              <a:rPr lang="pt-BR" sz="3200" i="1" dirty="0"/>
              <a:t> a </a:t>
            </a:r>
            <a:r>
              <a:rPr lang="pt-BR" sz="3200" i="1" dirty="0" err="1"/>
              <a:t>large</a:t>
            </a:r>
            <a:r>
              <a:rPr lang="pt-BR" sz="3200" i="1" dirty="0"/>
              <a:t> </a:t>
            </a:r>
            <a:r>
              <a:rPr lang="pt-BR" sz="3200" i="1" dirty="0" err="1"/>
              <a:t>number</a:t>
            </a:r>
            <a:r>
              <a:rPr lang="pt-BR" sz="3200" i="1" dirty="0"/>
              <a:t> (in </a:t>
            </a:r>
            <a:r>
              <a:rPr lang="pt-BR" sz="3200" i="1" dirty="0" err="1"/>
              <a:t>most</a:t>
            </a:r>
            <a:r>
              <a:rPr lang="pt-BR" sz="3200" i="1" dirty="0"/>
              <a:t> cases </a:t>
            </a:r>
            <a:r>
              <a:rPr lang="pt-BR" sz="3200" i="1" dirty="0" smtClean="0"/>
              <a:t>	</a:t>
            </a:r>
            <a:r>
              <a:rPr lang="pt-BR" sz="3200" i="1" dirty="0" err="1" smtClean="0"/>
              <a:t>randomly</a:t>
            </a:r>
            <a:r>
              <a:rPr lang="pt-BR" sz="3200" i="1" dirty="0" smtClean="0"/>
              <a:t> </a:t>
            </a:r>
            <a:r>
              <a:rPr lang="pt-BR" sz="3200" i="1" dirty="0" err="1"/>
              <a:t>selected</a:t>
            </a:r>
            <a:r>
              <a:rPr lang="pt-BR" sz="3200" i="1" dirty="0"/>
              <a:t>) </a:t>
            </a:r>
            <a:r>
              <a:rPr lang="pt-BR" sz="3200" i="1" dirty="0" err="1"/>
              <a:t>compounds</a:t>
            </a:r>
            <a:r>
              <a:rPr lang="pt-BR" sz="3200" i="1" dirty="0"/>
              <a:t> in a systems-</a:t>
            </a:r>
            <a:r>
              <a:rPr lang="pt-BR" sz="3200" i="1" dirty="0" err="1"/>
              <a:t>based</a:t>
            </a:r>
            <a:r>
              <a:rPr lang="pt-BR" sz="3200" i="1" dirty="0"/>
              <a:t> </a:t>
            </a:r>
            <a:r>
              <a:rPr lang="pt-BR" sz="3200" i="1" dirty="0" smtClean="0"/>
              <a:t>	approach </a:t>
            </a:r>
            <a:r>
              <a:rPr lang="pt-BR" sz="3200" i="1" dirty="0" err="1"/>
              <a:t>using</a:t>
            </a:r>
            <a:r>
              <a:rPr lang="pt-BR" sz="3200" i="1" dirty="0"/>
              <a:t> a </a:t>
            </a:r>
            <a:r>
              <a:rPr lang="pt-BR" sz="3200" i="1" dirty="0" err="1"/>
              <a:t>target-agnostic</a:t>
            </a:r>
            <a:r>
              <a:rPr lang="pt-BR" sz="3200" i="1" dirty="0"/>
              <a:t> </a:t>
            </a:r>
            <a:r>
              <a:rPr lang="pt-BR" sz="3200" i="1" dirty="0" err="1"/>
              <a:t>assay</a:t>
            </a:r>
            <a:r>
              <a:rPr lang="pt-BR" sz="3200" i="1" dirty="0"/>
              <a:t> </a:t>
            </a:r>
            <a:r>
              <a:rPr lang="pt-BR" sz="3200" i="1" dirty="0" err="1"/>
              <a:t>that</a:t>
            </a:r>
            <a:r>
              <a:rPr lang="pt-BR" sz="3200" i="1" dirty="0"/>
              <a:t> </a:t>
            </a:r>
            <a:r>
              <a:rPr lang="pt-BR" sz="3200" i="1" dirty="0" err="1" smtClean="0"/>
              <a:t>monitors</a:t>
            </a:r>
            <a:r>
              <a:rPr lang="pt-BR" sz="3200" i="1" dirty="0" smtClean="0"/>
              <a:t> 	</a:t>
            </a:r>
            <a:r>
              <a:rPr lang="pt-BR" sz="3200" i="1" dirty="0" err="1" smtClean="0"/>
              <a:t>phenotypic</a:t>
            </a:r>
            <a:r>
              <a:rPr lang="pt-BR" sz="3200" i="1" dirty="0" smtClean="0"/>
              <a:t> </a:t>
            </a:r>
            <a:r>
              <a:rPr lang="pt-BR" sz="3200" i="1" dirty="0" err="1" smtClean="0"/>
              <a:t>changes</a:t>
            </a:r>
            <a:r>
              <a:rPr lang="pt-BR" sz="3600" dirty="0" smtClean="0"/>
              <a:t>”)</a:t>
            </a:r>
            <a:endParaRPr lang="pt-BR" altLang="en-US" sz="3600" dirty="0"/>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2"/>
          <a:stretch>
            <a:fillRect/>
          </a:stretch>
        </p:blipFill>
        <p:spPr>
          <a:xfrm>
            <a:off x="0" y="-17462"/>
            <a:ext cx="5005388" cy="3279775"/>
          </a:xfrm>
          <a:prstGeom prst="rect">
            <a:avLst/>
          </a:prstGeom>
          <a:noFill/>
          <a:ln w="9525">
            <a:noFill/>
            <a:miter/>
          </a:ln>
        </p:spPr>
      </p:pic>
      <p:sp>
        <p:nvSpPr>
          <p:cNvPr id="17413" name="Text Box 3"/>
          <p:cNvSpPr txBox="1"/>
          <p:nvPr/>
        </p:nvSpPr>
        <p:spPr>
          <a:xfrm>
            <a:off x="0" y="3275013"/>
            <a:ext cx="3395663" cy="307975"/>
          </a:xfrm>
          <a:prstGeom prst="rect">
            <a:avLst/>
          </a:prstGeom>
          <a:noFill/>
          <a:ln w="9525">
            <a:noFill/>
            <a:miter/>
          </a:ln>
        </p:spPr>
        <p:txBody>
          <a:bodyPr wrap="none" anchor="t">
            <a:spAutoFit/>
          </a:bodyPr>
          <a:lstStyle/>
          <a:p>
            <a:pPr lvl="0">
              <a:buFont typeface="Arial" panose="020B0604020202020204" pitchFamily="34" charset="0"/>
              <a:buNone/>
            </a:pPr>
            <a:r>
              <a:rPr lang="en-US" altLang="pt-BR" sz="1400" i="1" dirty="0">
                <a:latin typeface="Arial" panose="020B0604020202020204" pitchFamily="34" charset="0"/>
                <a:ea typeface="Arial" panose="020B0604020202020204" pitchFamily="34" charset="0"/>
              </a:rPr>
              <a:t>Nature Rev. Drug Discov</a:t>
            </a:r>
            <a:r>
              <a:rPr lang="en-US" altLang="pt-BR" sz="1400" dirty="0">
                <a:latin typeface="Arial" panose="020B0604020202020204" pitchFamily="34" charset="0"/>
                <a:ea typeface="Arial" panose="020B0604020202020204" pitchFamily="34" charset="0"/>
              </a:rPr>
              <a:t>. 14: 807, 2015 </a:t>
            </a:r>
            <a:endParaRPr lang="pt-BR" altLang="pt-BR" sz="1400" dirty="0">
              <a:latin typeface="Arial" panose="020B0604020202020204" pitchFamily="34" charset="0"/>
              <a:ea typeface="Arial" panose="020B0604020202020204" pitchFamily="34" charset="0"/>
            </a:endParaRPr>
          </a:p>
        </p:txBody>
      </p:sp>
      <p:pic>
        <p:nvPicPr>
          <p:cNvPr id="5122" name="Picture 2" descr="C:\Users\François Noël\Documents\congresso-palestras\FF-UFRJ-05052016\pendulum.gif"/>
          <p:cNvPicPr>
            <a:picLocks noChangeAspect="1" noChangeArrowheads="1" noCrop="1"/>
          </p:cNvPicPr>
          <p:nvPr/>
        </p:nvPicPr>
        <p:blipFill>
          <a:blip r:embed="rId3"/>
          <a:srcRect/>
          <a:stretch>
            <a:fillRect/>
          </a:stretch>
        </p:blipFill>
        <p:spPr bwMode="auto">
          <a:xfrm>
            <a:off x="41562" y="0"/>
            <a:ext cx="1628559" cy="2356644"/>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34</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2"/>
          <a:stretch>
            <a:fillRect/>
          </a:stretch>
        </p:blipFill>
        <p:spPr>
          <a:xfrm>
            <a:off x="0" y="-17462"/>
            <a:ext cx="5005388" cy="3279775"/>
          </a:xfrm>
          <a:prstGeom prst="rect">
            <a:avLst/>
          </a:prstGeom>
          <a:noFill/>
          <a:ln w="9525">
            <a:noFill/>
            <a:miter/>
          </a:ln>
        </p:spPr>
      </p:pic>
      <p:pic>
        <p:nvPicPr>
          <p:cNvPr id="17410" name="Picture 3"/>
          <p:cNvPicPr>
            <a:picLocks noChangeAspect="1"/>
          </p:cNvPicPr>
          <p:nvPr/>
        </p:nvPicPr>
        <p:blipFill>
          <a:blip r:embed="rId3"/>
          <a:stretch>
            <a:fillRect/>
          </a:stretch>
        </p:blipFill>
        <p:spPr>
          <a:xfrm>
            <a:off x="4446588" y="2568575"/>
            <a:ext cx="7745412" cy="3984625"/>
          </a:xfrm>
          <a:prstGeom prst="rect">
            <a:avLst/>
          </a:prstGeom>
          <a:noFill/>
          <a:ln w="9525">
            <a:noFill/>
            <a:miter/>
          </a:ln>
        </p:spPr>
      </p:pic>
      <p:sp>
        <p:nvSpPr>
          <p:cNvPr id="17411" name="CaixaDeTexto 1"/>
          <p:cNvSpPr txBox="1"/>
          <p:nvPr/>
        </p:nvSpPr>
        <p:spPr>
          <a:xfrm>
            <a:off x="5441950" y="2097088"/>
            <a:ext cx="7001084" cy="523220"/>
          </a:xfrm>
          <a:prstGeom prst="rect">
            <a:avLst/>
          </a:prstGeom>
          <a:noFill/>
          <a:ln w="9525">
            <a:noFill/>
            <a:miter/>
          </a:ln>
        </p:spPr>
        <p:txBody>
          <a:bodyPr wrap="none" anchor="t">
            <a:spAutoFit/>
          </a:bodyPr>
          <a:lstStyle/>
          <a:p>
            <a:pPr lvl="0">
              <a:buFont typeface="Arial" panose="020B0604020202020204" pitchFamily="34" charset="0"/>
              <a:buNone/>
            </a:pPr>
            <a:r>
              <a:rPr lang="pt-BR" altLang="pt-BR" sz="2800" dirty="0" smtClean="0">
                <a:solidFill>
                  <a:srgbClr val="FFFF00"/>
                </a:solidFill>
                <a:latin typeface="Arial" panose="020B0604020202020204" pitchFamily="34" charset="0"/>
                <a:ea typeface="Arial" panose="020B0604020202020204" pitchFamily="34" charset="0"/>
              </a:rPr>
              <a:t>Na Pfizer, </a:t>
            </a:r>
            <a:r>
              <a:rPr lang="pt-BR" altLang="pt-BR" sz="2800" dirty="0">
                <a:solidFill>
                  <a:srgbClr val="FFFF00"/>
                </a:solidFill>
                <a:latin typeface="Arial" panose="020B0604020202020204" pitchFamily="34" charset="0"/>
                <a:ea typeface="Arial" panose="020B0604020202020204" pitchFamily="34" charset="0"/>
              </a:rPr>
              <a:t>a mudança começou em </a:t>
            </a:r>
            <a:r>
              <a:rPr lang="pt-BR" altLang="pt-BR" sz="2800" dirty="0" smtClean="0">
                <a:solidFill>
                  <a:srgbClr val="FFFF00"/>
                </a:solidFill>
                <a:latin typeface="Arial" panose="020B0604020202020204" pitchFamily="34" charset="0"/>
                <a:ea typeface="Arial" panose="020B0604020202020204" pitchFamily="34" charset="0"/>
              </a:rPr>
              <a:t>2002 </a:t>
            </a:r>
            <a:endParaRPr lang="pt-BR" altLang="pt-BR" sz="2800" dirty="0">
              <a:solidFill>
                <a:srgbClr val="FFFF00"/>
              </a:solidFill>
              <a:latin typeface="Arial" panose="020B0604020202020204" pitchFamily="34" charset="0"/>
              <a:ea typeface="Arial" panose="020B0604020202020204" pitchFamily="34" charset="0"/>
            </a:endParaRPr>
          </a:p>
        </p:txBody>
      </p:sp>
      <p:sp>
        <p:nvSpPr>
          <p:cNvPr id="17412" name="CaixaDeTexto 3"/>
          <p:cNvSpPr txBox="1"/>
          <p:nvPr/>
        </p:nvSpPr>
        <p:spPr>
          <a:xfrm>
            <a:off x="6592888" y="6575425"/>
            <a:ext cx="5537200" cy="306388"/>
          </a:xfrm>
          <a:prstGeom prst="rect">
            <a:avLst/>
          </a:prstGeom>
          <a:noFill/>
          <a:ln w="9525">
            <a:noFill/>
            <a:miter/>
          </a:ln>
        </p:spPr>
        <p:txBody>
          <a:bodyPr wrap="none" anchor="t">
            <a:spAutoFit/>
          </a:bodyPr>
          <a:lstStyle/>
          <a:p>
            <a:pPr lvl="0">
              <a:buFont typeface="Arial" panose="020B0604020202020204" pitchFamily="34" charset="0"/>
              <a:buNone/>
            </a:pPr>
            <a:r>
              <a:rPr lang="pt-BR" altLang="pt-BR" sz="1400" i="1" dirty="0">
                <a:latin typeface="Arial" panose="020B0604020202020204" pitchFamily="34" charset="0"/>
                <a:ea typeface="Arial" panose="020B0604020202020204" pitchFamily="34" charset="0"/>
              </a:rPr>
              <a:t>Combinatorial Chemistry &amp;  High Troughput Screening 8: 285, 2005</a:t>
            </a:r>
          </a:p>
        </p:txBody>
      </p:sp>
      <p:sp>
        <p:nvSpPr>
          <p:cNvPr id="17413" name="Text Box 3"/>
          <p:cNvSpPr txBox="1"/>
          <p:nvPr/>
        </p:nvSpPr>
        <p:spPr>
          <a:xfrm>
            <a:off x="0" y="3275013"/>
            <a:ext cx="3395663" cy="307975"/>
          </a:xfrm>
          <a:prstGeom prst="rect">
            <a:avLst/>
          </a:prstGeom>
          <a:noFill/>
          <a:ln w="9525">
            <a:noFill/>
            <a:miter/>
          </a:ln>
        </p:spPr>
        <p:txBody>
          <a:bodyPr wrap="none" anchor="t">
            <a:spAutoFit/>
          </a:bodyPr>
          <a:lstStyle/>
          <a:p>
            <a:pPr lvl="0">
              <a:buFont typeface="Arial" panose="020B0604020202020204" pitchFamily="34" charset="0"/>
              <a:buNone/>
            </a:pPr>
            <a:r>
              <a:rPr lang="en-US" altLang="pt-BR" sz="1400" i="1" dirty="0">
                <a:latin typeface="Arial" panose="020B0604020202020204" pitchFamily="34" charset="0"/>
                <a:ea typeface="Arial" panose="020B0604020202020204" pitchFamily="34" charset="0"/>
              </a:rPr>
              <a:t>Nature Rev. Drug Discov</a:t>
            </a:r>
            <a:r>
              <a:rPr lang="en-US" altLang="pt-BR" sz="1400" dirty="0">
                <a:latin typeface="Arial" panose="020B0604020202020204" pitchFamily="34" charset="0"/>
                <a:ea typeface="Arial" panose="020B0604020202020204" pitchFamily="34" charset="0"/>
              </a:rPr>
              <a:t>. 14: 807, 2015 </a:t>
            </a:r>
            <a:endParaRPr lang="pt-BR" altLang="pt-BR" sz="1400" dirty="0">
              <a:latin typeface="Arial" panose="020B0604020202020204" pitchFamily="34" charset="0"/>
              <a:ea typeface="Arial" panose="020B0604020202020204" pitchFamily="34" charset="0"/>
            </a:endParaRPr>
          </a:p>
        </p:txBody>
      </p:sp>
      <p:pic>
        <p:nvPicPr>
          <p:cNvPr id="5122" name="Picture 2" descr="C:\Users\François Noël\Documents\congresso-palestras\FF-UFRJ-05052016\pendulum.gif"/>
          <p:cNvPicPr>
            <a:picLocks noChangeAspect="1" noChangeArrowheads="1" noCrop="1"/>
          </p:cNvPicPr>
          <p:nvPr/>
        </p:nvPicPr>
        <p:blipFill>
          <a:blip r:embed="rId4"/>
          <a:srcRect/>
          <a:stretch>
            <a:fillRect/>
          </a:stretch>
        </p:blipFill>
        <p:spPr bwMode="auto">
          <a:xfrm>
            <a:off x="41562" y="0"/>
            <a:ext cx="1628559" cy="2356644"/>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35</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36</a:t>
            </a:fld>
            <a:endParaRPr lang="pt-BR" sz="1200" strike="noStrike" noProof="1">
              <a:solidFill>
                <a:srgbClr val="898989"/>
              </a:solidFill>
              <a:latin typeface="Calibri" panose="020F050202020403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 y="33437"/>
            <a:ext cx="8052179" cy="1400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356" y="1665027"/>
            <a:ext cx="9637644" cy="519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6762" y="605405"/>
            <a:ext cx="39433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0599" y="885042"/>
            <a:ext cx="34956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5083903" y="1833911"/>
            <a:ext cx="1287532" cy="369332"/>
          </a:xfrm>
          <a:prstGeom prst="rect">
            <a:avLst/>
          </a:prstGeom>
          <a:noFill/>
          <a:ln w="28575">
            <a:solidFill>
              <a:srgbClr val="FF0000"/>
            </a:solidFill>
          </a:ln>
        </p:spPr>
        <p:txBody>
          <a:bodyPr wrap="none" rtlCol="0">
            <a:spAutoFit/>
          </a:bodyPr>
          <a:lstStyle/>
          <a:p>
            <a:r>
              <a:rPr lang="pt-BR" dirty="0" smtClean="0"/>
              <a:t>1999-20</a:t>
            </a:r>
            <a:r>
              <a:rPr lang="pt-BR" dirty="0" smtClean="0">
                <a:solidFill>
                  <a:srgbClr val="FF0000"/>
                </a:solidFill>
                <a:effectLst>
                  <a:outerShdw blurRad="38100" dist="38100" dir="2700000" algn="tl">
                    <a:srgbClr val="000000">
                      <a:alpha val="43137"/>
                    </a:srgbClr>
                  </a:outerShdw>
                </a:effectLst>
              </a:rPr>
              <a:t>13</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1"/>
          <p:cNvSpPr>
            <a:spLocks noGrp="1"/>
          </p:cNvSpPr>
          <p:nvPr>
            <p:ph type="title"/>
          </p:nvPr>
        </p:nvSpPr>
        <p:spPr>
          <a:xfrm>
            <a:off x="-31750" y="3213100"/>
            <a:ext cx="12192000" cy="3311525"/>
          </a:xfrm>
        </p:spPr>
        <p:txBody>
          <a:bodyPr wrap="square" lIns="91440" tIns="45720" rIns="91440" bIns="45720" anchor="ctr"/>
          <a:lstStyle/>
          <a:p>
            <a:r>
              <a:rPr lang="pt-BR" altLang="en-US" sz="3200" i="1" dirty="0">
                <a:solidFill>
                  <a:schemeClr val="bg2"/>
                </a:solidFill>
                <a:latin typeface="Arial" panose="020B0604020202020204" pitchFamily="34" charset="0"/>
                <a:ea typeface="Arial" panose="020B0604020202020204" pitchFamily="34" charset="0"/>
              </a:rPr>
              <a:t>“Nenhum nível de avaliação é mais informativo do que o </a:t>
            </a:r>
            <a:r>
              <a:rPr lang="pt-BR" altLang="en-US" sz="3200" i="1" dirty="0" smtClean="0">
                <a:solidFill>
                  <a:schemeClr val="bg2"/>
                </a:solidFill>
                <a:latin typeface="Arial" panose="020B0604020202020204" pitchFamily="34" charset="0"/>
                <a:ea typeface="Arial" panose="020B0604020202020204" pitchFamily="34" charset="0"/>
              </a:rPr>
              <a:t>outro; </a:t>
            </a:r>
            <a:r>
              <a:rPr lang="pt-BR" altLang="en-US" sz="3200" i="1" dirty="0">
                <a:solidFill>
                  <a:schemeClr val="bg2"/>
                </a:solidFill>
                <a:latin typeface="Arial" panose="020B0604020202020204" pitchFamily="34" charset="0"/>
                <a:ea typeface="Arial" panose="020B0604020202020204" pitchFamily="34" charset="0"/>
              </a:rPr>
              <a:t/>
            </a:r>
            <a:br>
              <a:rPr lang="pt-BR" altLang="en-US" sz="3200" i="1" dirty="0">
                <a:solidFill>
                  <a:schemeClr val="bg2"/>
                </a:solidFill>
                <a:latin typeface="Arial" panose="020B0604020202020204" pitchFamily="34" charset="0"/>
                <a:ea typeface="Arial" panose="020B0604020202020204" pitchFamily="34" charset="0"/>
              </a:rPr>
            </a:br>
            <a:r>
              <a:rPr lang="pt-BR" altLang="en-US" sz="3200" i="1" dirty="0">
                <a:solidFill>
                  <a:schemeClr val="bg2"/>
                </a:solidFill>
                <a:latin typeface="Arial" panose="020B0604020202020204" pitchFamily="34" charset="0"/>
                <a:ea typeface="Arial" panose="020B0604020202020204" pitchFamily="34" charset="0"/>
              </a:rPr>
              <a:t/>
            </a:r>
            <a:br>
              <a:rPr lang="pt-BR" altLang="en-US" sz="3200" i="1" dirty="0">
                <a:solidFill>
                  <a:schemeClr val="bg2"/>
                </a:solidFill>
                <a:latin typeface="Arial" panose="020B0604020202020204" pitchFamily="34" charset="0"/>
                <a:ea typeface="Arial" panose="020B0604020202020204" pitchFamily="34" charset="0"/>
              </a:rPr>
            </a:br>
            <a:r>
              <a:rPr lang="pt-BR" altLang="en-US" sz="3200" i="1" dirty="0">
                <a:solidFill>
                  <a:schemeClr val="bg1"/>
                </a:solidFill>
                <a:latin typeface="Arial" panose="020B0604020202020204" pitchFamily="34" charset="0"/>
                <a:ea typeface="Arial" panose="020B0604020202020204" pitchFamily="34" charset="0"/>
              </a:rPr>
              <a:t>p</a:t>
            </a:r>
            <a:r>
              <a:rPr lang="pt-BR" altLang="en-US" sz="3200" i="1" dirty="0" smtClean="0">
                <a:solidFill>
                  <a:schemeClr val="bg1"/>
                </a:solidFill>
                <a:latin typeface="Arial" panose="020B0604020202020204" pitchFamily="34" charset="0"/>
                <a:ea typeface="Arial" panose="020B0604020202020204" pitchFamily="34" charset="0"/>
              </a:rPr>
              <a:t>or </a:t>
            </a:r>
            <a:r>
              <a:rPr lang="pt-BR" altLang="en-US" sz="3200" i="1" dirty="0">
                <a:solidFill>
                  <a:schemeClr val="bg1"/>
                </a:solidFill>
                <a:latin typeface="Arial" panose="020B0604020202020204" pitchFamily="34" charset="0"/>
                <a:ea typeface="Arial" panose="020B0604020202020204" pitchFamily="34" charset="0"/>
              </a:rPr>
              <a:t>isso, acredito fortemente que a farmacologia precisa ser estudado em todos os níveis, sendo que a escolha do nível deve ser ditada pela natureza da questão que é feita”</a:t>
            </a:r>
            <a:r>
              <a:rPr lang="pt-BR" altLang="en-US" sz="3200" i="1" dirty="0">
                <a:solidFill>
                  <a:schemeClr val="bg2"/>
                </a:solidFill>
                <a:latin typeface="Arial" panose="020B0604020202020204" pitchFamily="34" charset="0"/>
                <a:ea typeface="Arial" panose="020B0604020202020204" pitchFamily="34" charset="0"/>
              </a:rPr>
              <a:t/>
            </a:r>
            <a:br>
              <a:rPr lang="pt-BR" altLang="en-US" sz="3200" i="1" dirty="0">
                <a:solidFill>
                  <a:schemeClr val="bg2"/>
                </a:solidFill>
                <a:latin typeface="Arial" panose="020B0604020202020204" pitchFamily="34" charset="0"/>
                <a:ea typeface="Arial" panose="020B0604020202020204" pitchFamily="34" charset="0"/>
              </a:rPr>
            </a:br>
            <a:endParaRPr lang="pt-BR" altLang="en-US" sz="3200" i="1" dirty="0">
              <a:solidFill>
                <a:schemeClr val="bg2"/>
              </a:solidFill>
              <a:latin typeface="Arial" panose="020B0604020202020204" pitchFamily="34" charset="0"/>
              <a:ea typeface="Arial" panose="020B0604020202020204" pitchFamily="34" charset="0"/>
            </a:endParaRPr>
          </a:p>
        </p:txBody>
      </p:sp>
      <p:sp>
        <p:nvSpPr>
          <p:cNvPr id="18434" name="Retângulo 2"/>
          <p:cNvSpPr/>
          <p:nvPr/>
        </p:nvSpPr>
        <p:spPr>
          <a:xfrm>
            <a:off x="8521700" y="6550025"/>
            <a:ext cx="4751388" cy="307975"/>
          </a:xfrm>
          <a:prstGeom prst="rect">
            <a:avLst/>
          </a:prstGeom>
          <a:noFill/>
          <a:ln w="9525">
            <a:noFill/>
            <a:miter/>
          </a:ln>
        </p:spPr>
        <p:txBody>
          <a:bodyPr anchor="t">
            <a:spAutoFit/>
          </a:bodyPr>
          <a:lstStyle/>
          <a:p>
            <a:pPr lvl="0">
              <a:buFont typeface="Arial" panose="020B0604020202020204" pitchFamily="34" charset="0"/>
              <a:buNone/>
            </a:pPr>
            <a:r>
              <a:rPr lang="it-IT" altLang="pt-BR" sz="1400" i="1" dirty="0">
                <a:latin typeface="Arial" panose="020B0604020202020204" pitchFamily="34" charset="0"/>
                <a:ea typeface="Arial" panose="020B0604020202020204" pitchFamily="34" charset="0"/>
              </a:rPr>
              <a:t>Br. J. Pharmacol. </a:t>
            </a:r>
            <a:r>
              <a:rPr lang="it-IT" altLang="pt-BR" sz="1400" dirty="0">
                <a:latin typeface="Arial" panose="020B0604020202020204" pitchFamily="34" charset="0"/>
                <a:ea typeface="Arial" panose="020B0604020202020204" pitchFamily="34" charset="0"/>
              </a:rPr>
              <a:t>161: 1204–1216, 2010</a:t>
            </a:r>
            <a:endParaRPr lang="pt-BR" altLang="pt-BR" sz="1400" dirty="0">
              <a:latin typeface="Arial" panose="020B0604020202020204" pitchFamily="34" charset="0"/>
              <a:ea typeface="Arial" panose="020B0604020202020204" pitchFamily="34" charset="0"/>
            </a:endParaRPr>
          </a:p>
        </p:txBody>
      </p:sp>
      <p:sp>
        <p:nvSpPr>
          <p:cNvPr id="18435" name="CaixaDeTexto 3"/>
          <p:cNvSpPr txBox="1"/>
          <p:nvPr/>
        </p:nvSpPr>
        <p:spPr>
          <a:xfrm>
            <a:off x="0" y="44450"/>
            <a:ext cx="12192000" cy="584200"/>
          </a:xfrm>
          <a:prstGeom prst="rect">
            <a:avLst/>
          </a:prstGeom>
          <a:noFill/>
          <a:ln w="9525">
            <a:noFill/>
            <a:miter/>
          </a:ln>
        </p:spPr>
        <p:txBody>
          <a:bodyPr anchor="t">
            <a:spAutoFit/>
          </a:bodyPr>
          <a:lstStyle/>
          <a:p>
            <a:pPr lvl="0" algn="ctr">
              <a:buFont typeface="Arial" panose="020B0604020202020204" pitchFamily="34" charset="0"/>
              <a:buNone/>
            </a:pPr>
            <a:endParaRPr lang="pt-BR" altLang="pt-BR" sz="3200" dirty="0">
              <a:latin typeface="Arial" panose="020B0604020202020204" pitchFamily="34" charset="0"/>
              <a:ea typeface="Arial" panose="020B0604020202020204" pitchFamily="34" charset="0"/>
            </a:endParaRPr>
          </a:p>
        </p:txBody>
      </p:sp>
      <p:pic>
        <p:nvPicPr>
          <p:cNvPr id="18436" name="Picture 2"/>
          <p:cNvPicPr>
            <a:picLocks noChangeAspect="1"/>
          </p:cNvPicPr>
          <p:nvPr/>
        </p:nvPicPr>
        <p:blipFill>
          <a:blip r:embed="rId2"/>
          <a:stretch>
            <a:fillRect/>
          </a:stretch>
        </p:blipFill>
        <p:spPr>
          <a:xfrm>
            <a:off x="527050" y="668338"/>
            <a:ext cx="9664700" cy="1968500"/>
          </a:xfrm>
          <a:prstGeom prst="rect">
            <a:avLst/>
          </a:prstGeom>
          <a:noFill/>
          <a:ln w="9525">
            <a:noFill/>
            <a:miter/>
          </a:ln>
        </p:spPr>
      </p:pic>
      <p:pic>
        <p:nvPicPr>
          <p:cNvPr id="18437" name="Picture 4" descr="Sir James Black"/>
          <p:cNvPicPr>
            <a:picLocks noChangeAspect="1"/>
          </p:cNvPicPr>
          <p:nvPr/>
        </p:nvPicPr>
        <p:blipFill>
          <a:blip r:embed="rId3"/>
          <a:stretch>
            <a:fillRect/>
          </a:stretch>
        </p:blipFill>
        <p:spPr>
          <a:xfrm>
            <a:off x="10223500" y="644525"/>
            <a:ext cx="1898650" cy="1995488"/>
          </a:xfrm>
          <a:prstGeom prst="rect">
            <a:avLst/>
          </a:prstGeom>
          <a:noFill/>
          <a:ln w="9525">
            <a:noFill/>
            <a:miter/>
          </a:ln>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0" y="-7343775"/>
            <a:ext cx="1219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just" eaLnBrk="1" hangingPunct="1">
              <a:spcBef>
                <a:spcPct val="50000"/>
              </a:spcBef>
            </a:pPr>
            <a:endParaRPr lang="en-US" altLang="en-US" sz="1800" b="1">
              <a:latin typeface="Arial" panose="020B0604020202020204" pitchFamily="34" charset="0"/>
            </a:endParaRPr>
          </a:p>
        </p:txBody>
      </p:sp>
      <p:sp>
        <p:nvSpPr>
          <p:cNvPr id="2" name="CaixaDeTexto 1"/>
          <p:cNvSpPr txBox="1"/>
          <p:nvPr/>
        </p:nvSpPr>
        <p:spPr>
          <a:xfrm>
            <a:off x="2124151" y="26267"/>
            <a:ext cx="8156207" cy="584775"/>
          </a:xfrm>
          <a:prstGeom prst="rect">
            <a:avLst/>
          </a:prstGeom>
          <a:noFill/>
        </p:spPr>
        <p:txBody>
          <a:bodyPr wrap="none" rtlCol="0">
            <a:spAutoFit/>
          </a:bodyPr>
          <a:lstStyle/>
          <a:p>
            <a:r>
              <a:rPr lang="pt-BR" sz="3200" dirty="0" smtClean="0">
                <a:solidFill>
                  <a:schemeClr val="bg1"/>
                </a:solidFill>
              </a:rPr>
              <a:t>ENSAIO ALVO-DIRIGIDO vs. FENOTÍPICO</a:t>
            </a:r>
            <a:endParaRPr lang="en-US" sz="3200" i="1" dirty="0">
              <a:solidFill>
                <a:schemeClr val="bg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6" y="1971533"/>
            <a:ext cx="1205018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p:cNvSpPr txBox="1">
            <a:spLocks noChangeArrowheads="1"/>
          </p:cNvSpPr>
          <p:nvPr/>
        </p:nvSpPr>
        <p:spPr bwMode="auto">
          <a:xfrm>
            <a:off x="7974435" y="6467333"/>
            <a:ext cx="43236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i="1" dirty="0" err="1">
                <a:latin typeface="Arial" panose="020B0604020202020204" pitchFamily="34" charset="0"/>
              </a:rPr>
              <a:t>Kenakin</a:t>
            </a:r>
            <a:r>
              <a:rPr lang="pt-BR" altLang="en-US" sz="1400" i="1" dirty="0">
                <a:latin typeface="Arial" panose="020B0604020202020204" pitchFamily="34" charset="0"/>
              </a:rPr>
              <a:t>, </a:t>
            </a:r>
            <a:r>
              <a:rPr lang="pt-BR" altLang="en-US" sz="1400" i="1" dirty="0" err="1" smtClean="0">
                <a:latin typeface="Arial" panose="020B0604020202020204" pitchFamily="34" charset="0"/>
              </a:rPr>
              <a:t>Nature</a:t>
            </a:r>
            <a:r>
              <a:rPr lang="pt-BR" altLang="en-US" sz="1400" i="1" dirty="0" smtClean="0">
                <a:latin typeface="Arial" panose="020B0604020202020204" pitchFamily="34" charset="0"/>
              </a:rPr>
              <a:t> </a:t>
            </a:r>
            <a:r>
              <a:rPr lang="pt-BR" altLang="en-US" sz="1400" i="1" dirty="0" err="1" smtClean="0">
                <a:latin typeface="Arial" panose="020B0604020202020204" pitchFamily="34" charset="0"/>
              </a:rPr>
              <a:t>Rev</a:t>
            </a:r>
            <a:r>
              <a:rPr lang="pt-BR" altLang="en-US" sz="1400" i="1" dirty="0" smtClean="0">
                <a:latin typeface="Arial" panose="020B0604020202020204" pitchFamily="34" charset="0"/>
              </a:rPr>
              <a:t> </a:t>
            </a:r>
            <a:r>
              <a:rPr lang="pt-BR" altLang="en-US" sz="1400" i="1" dirty="0" err="1" smtClean="0">
                <a:latin typeface="Arial" panose="020B0604020202020204" pitchFamily="34" charset="0"/>
              </a:rPr>
              <a:t>Drug</a:t>
            </a:r>
            <a:r>
              <a:rPr lang="pt-BR" altLang="en-US" sz="1400" i="1" dirty="0" smtClean="0">
                <a:latin typeface="Arial" panose="020B0604020202020204" pitchFamily="34" charset="0"/>
              </a:rPr>
              <a:t> </a:t>
            </a:r>
            <a:r>
              <a:rPr lang="pt-BR" altLang="en-US" sz="1400" i="1" dirty="0" err="1" smtClean="0">
                <a:latin typeface="Arial" panose="020B0604020202020204" pitchFamily="34" charset="0"/>
              </a:rPr>
              <a:t>Discov</a:t>
            </a:r>
            <a:r>
              <a:rPr lang="pt-BR" altLang="en-US" sz="1400" i="1" dirty="0" smtClean="0">
                <a:latin typeface="Arial" panose="020B0604020202020204" pitchFamily="34" charset="0"/>
              </a:rPr>
              <a:t> 8: 617-626, 2009</a:t>
            </a:r>
            <a:endParaRPr lang="pt-BR" altLang="en-US" sz="1400" i="1" dirty="0">
              <a:latin typeface="Arial" panose="020B0604020202020204" pitchFamily="34" charset="0"/>
            </a:endParaRPr>
          </a:p>
        </p:txBody>
      </p:sp>
      <p:sp>
        <p:nvSpPr>
          <p:cNvPr id="3" name="Retângulo 2"/>
          <p:cNvSpPr/>
          <p:nvPr/>
        </p:nvSpPr>
        <p:spPr>
          <a:xfrm>
            <a:off x="3101203" y="1346261"/>
            <a:ext cx="5573963" cy="523220"/>
          </a:xfrm>
          <a:prstGeom prst="rect">
            <a:avLst/>
          </a:prstGeom>
        </p:spPr>
        <p:txBody>
          <a:bodyPr wrap="none">
            <a:spAutoFit/>
          </a:bodyPr>
          <a:lstStyle/>
          <a:p>
            <a:pPr algn="ctr"/>
            <a:r>
              <a:rPr lang="pt-BR" altLang="en-US" sz="2800" dirty="0" smtClean="0">
                <a:solidFill>
                  <a:schemeClr val="bg2"/>
                </a:solidFill>
              </a:rPr>
              <a:t>Analogia da “Caixinha </a:t>
            </a:r>
            <a:r>
              <a:rPr lang="pt-BR" altLang="en-US" sz="2800" dirty="0">
                <a:solidFill>
                  <a:schemeClr val="bg2"/>
                </a:solidFill>
              </a:rPr>
              <a:t>de </a:t>
            </a:r>
            <a:r>
              <a:rPr lang="pt-BR" altLang="en-US" sz="2800" dirty="0" smtClean="0">
                <a:solidFill>
                  <a:schemeClr val="bg2"/>
                </a:solidFill>
              </a:rPr>
              <a:t>música”</a:t>
            </a:r>
            <a:endParaRPr lang="pt-BR" altLang="en-US" sz="2800" dirty="0">
              <a:solidFill>
                <a:schemeClr val="bg2"/>
              </a:solidFill>
            </a:endParaRP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Text Box 1027"/>
          <p:cNvSpPr txBox="1">
            <a:spLocks noChangeArrowheads="1"/>
          </p:cNvSpPr>
          <p:nvPr/>
        </p:nvSpPr>
        <p:spPr bwMode="auto">
          <a:xfrm>
            <a:off x="-336551" y="-26988"/>
            <a:ext cx="12769851" cy="73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457200" lvl="1" indent="0" algn="ctr" eaLnBrk="1" hangingPunct="1">
              <a:defRPr/>
            </a:pPr>
            <a:r>
              <a:rPr lang="en-US" sz="3200" u="sng" dirty="0" smtClean="0">
                <a:solidFill>
                  <a:srgbClr val="49FF49"/>
                </a:solidFill>
                <a:effectLst>
                  <a:outerShdw blurRad="38100" dist="38100" dir="2700000" algn="tl">
                    <a:srgbClr val="000000"/>
                  </a:outerShdw>
                </a:effectLst>
                <a:latin typeface="Arial" panose="020B0604020202020204" pitchFamily="34" charset="0"/>
              </a:rPr>
              <a:t>TIPOS DE ENSAIO PARA </a:t>
            </a:r>
            <a:r>
              <a:rPr lang="en-US" sz="3200" i="1" u="sng" dirty="0" smtClean="0">
                <a:solidFill>
                  <a:srgbClr val="49FF49"/>
                </a:solidFill>
                <a:effectLst>
                  <a:outerShdw blurRad="38100" dist="38100" dir="2700000" algn="tl">
                    <a:srgbClr val="000000"/>
                  </a:outerShdw>
                </a:effectLst>
                <a:latin typeface="Arial" panose="020B0604020202020204" pitchFamily="34" charset="0"/>
              </a:rPr>
              <a:t>SCREENING</a:t>
            </a:r>
            <a:r>
              <a:rPr lang="en-US" sz="3200" u="sng" dirty="0" smtClean="0">
                <a:solidFill>
                  <a:srgbClr val="49FF49"/>
                </a:solidFill>
                <a:effectLst>
                  <a:outerShdw blurRad="38100" dist="38100" dir="2700000" algn="tl">
                    <a:srgbClr val="000000"/>
                  </a:outerShdw>
                </a:effectLst>
                <a:latin typeface="Arial" panose="020B0604020202020204" pitchFamily="34" charset="0"/>
              </a:rPr>
              <a:t> </a:t>
            </a:r>
            <a:r>
              <a:rPr lang="en-US" sz="3200" i="1" u="sng" dirty="0" smtClean="0">
                <a:solidFill>
                  <a:srgbClr val="49FF49"/>
                </a:solidFill>
                <a:effectLst>
                  <a:outerShdw blurRad="38100" dist="38100" dir="2700000" algn="tl">
                    <a:srgbClr val="000000"/>
                  </a:outerShdw>
                </a:effectLst>
                <a:latin typeface="Arial" panose="020B0604020202020204" pitchFamily="34" charset="0"/>
              </a:rPr>
              <a:t>in vitro</a:t>
            </a:r>
          </a:p>
          <a:p>
            <a:pPr marL="457200" lvl="1" indent="0" algn="ctr" eaLnBrk="1" hangingPunct="1">
              <a:defRPr/>
            </a:pPr>
            <a:endParaRPr lang="en-US" sz="3200" i="1" u="sng" dirty="0" smtClean="0">
              <a:solidFill>
                <a:srgbClr val="49FF49"/>
              </a:solidFill>
              <a:effectLst>
                <a:outerShdw blurRad="38100" dist="38100" dir="2700000" algn="tl">
                  <a:srgbClr val="000000"/>
                </a:outerShdw>
              </a:effectLst>
              <a:latin typeface="Arial" panose="020B0604020202020204" pitchFamily="34" charset="0"/>
            </a:endParaRPr>
          </a:p>
          <a:p>
            <a:pPr eaLnBrk="1" hangingPunct="1">
              <a:defRPr/>
            </a:pPr>
            <a:r>
              <a:rPr lang="en-US" sz="2800" dirty="0" smtClean="0">
                <a:solidFill>
                  <a:schemeClr val="bg1"/>
                </a:solidFill>
                <a:latin typeface="Arial" panose="020B0604020202020204" pitchFamily="34" charset="0"/>
              </a:rPr>
              <a:t>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rPr>
              <a:t>A. </a:t>
            </a:r>
            <a:r>
              <a:rPr lang="en-US" sz="3200" u="sng" dirty="0" err="1" smtClean="0">
                <a:solidFill>
                  <a:schemeClr val="bg1"/>
                </a:solidFill>
                <a:effectLst>
                  <a:outerShdw blurRad="38100" dist="38100" dir="2700000" algn="tl">
                    <a:srgbClr val="000000">
                      <a:alpha val="43137"/>
                    </a:srgbClr>
                  </a:outerShdw>
                </a:effectLst>
                <a:latin typeface="Arial" panose="020B0604020202020204" pitchFamily="34" charset="0"/>
              </a:rPr>
              <a:t>Ensaio</a:t>
            </a:r>
            <a:r>
              <a:rPr lang="en-US" sz="3200" u="sng"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3200" u="sng" dirty="0" err="1" smtClean="0">
                <a:solidFill>
                  <a:schemeClr val="bg1"/>
                </a:solidFill>
                <a:effectLst>
                  <a:outerShdw blurRad="38100" dist="38100" dir="2700000" algn="tl">
                    <a:srgbClr val="000000">
                      <a:alpha val="43137"/>
                    </a:srgbClr>
                  </a:outerShdw>
                </a:effectLst>
                <a:latin typeface="Arial" panose="020B0604020202020204" pitchFamily="34" charset="0"/>
              </a:rPr>
              <a:t>bioquímico</a:t>
            </a:r>
            <a:r>
              <a:rPr lang="en-US" sz="3200" u="sng"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3200" u="sng" dirty="0" err="1" smtClean="0">
                <a:solidFill>
                  <a:schemeClr val="bg1"/>
                </a:solidFill>
                <a:effectLst>
                  <a:outerShdw blurRad="38100" dist="38100" dir="2700000" algn="tl">
                    <a:srgbClr val="000000">
                      <a:alpha val="43137"/>
                    </a:srgbClr>
                  </a:outerShdw>
                </a:effectLst>
                <a:latin typeface="Arial" panose="020B0604020202020204" pitchFamily="34" charset="0"/>
              </a:rPr>
              <a:t>baseado</a:t>
            </a:r>
            <a:r>
              <a:rPr lang="en-US" sz="3200" u="sng" dirty="0" smtClean="0">
                <a:solidFill>
                  <a:schemeClr val="bg1"/>
                </a:solidFill>
                <a:effectLst>
                  <a:outerShdw blurRad="38100" dist="38100" dir="2700000" algn="tl">
                    <a:srgbClr val="000000">
                      <a:alpha val="43137"/>
                    </a:srgbClr>
                  </a:outerShdw>
                </a:effectLst>
                <a:latin typeface="Arial" panose="020B0604020202020204" pitchFamily="34" charset="0"/>
              </a:rPr>
              <a:t> no ALVO</a:t>
            </a:r>
            <a:r>
              <a:rPr lang="en-US" sz="32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smtClean="0">
                <a:solidFill>
                  <a:schemeClr val="bg1"/>
                </a:solidFill>
                <a:latin typeface="Arial" panose="020B0604020202020204" pitchFamily="34" charset="0"/>
              </a:rPr>
              <a:t>(</a:t>
            </a:r>
            <a:r>
              <a:rPr lang="en-US" sz="2800" dirty="0" err="1">
                <a:solidFill>
                  <a:schemeClr val="bg1"/>
                </a:solidFill>
                <a:latin typeface="Arial" panose="020B0604020202020204" pitchFamily="34" charset="0"/>
              </a:rPr>
              <a:t>i</a:t>
            </a:r>
            <a:r>
              <a:rPr lang="en-US" sz="2800" dirty="0" err="1" smtClean="0">
                <a:solidFill>
                  <a:schemeClr val="bg1"/>
                </a:solidFill>
                <a:latin typeface="Arial" panose="020B0604020202020204" pitchFamily="34" charset="0"/>
              </a:rPr>
              <a:t>nibição</a:t>
            </a:r>
            <a:r>
              <a:rPr lang="en-US" sz="2800" dirty="0" smtClean="0">
                <a:solidFill>
                  <a:schemeClr val="bg1"/>
                </a:solidFill>
                <a:latin typeface="Arial" panose="020B0604020202020204" pitchFamily="34" charset="0"/>
              </a:rPr>
              <a:t> </a:t>
            </a:r>
            <a:r>
              <a:rPr lang="en-US" sz="2800" dirty="0" err="1" smtClean="0">
                <a:solidFill>
                  <a:schemeClr val="bg1"/>
                </a:solidFill>
                <a:latin typeface="Arial" panose="020B0604020202020204" pitchFamily="34" charset="0"/>
              </a:rPr>
              <a:t>enzimática</a:t>
            </a:r>
            <a:r>
              <a:rPr lang="en-US" sz="2800" dirty="0" smtClean="0">
                <a:solidFill>
                  <a:schemeClr val="bg1"/>
                </a:solidFill>
                <a:latin typeface="Arial" panose="020B0604020202020204" pitchFamily="34" charset="0"/>
              </a:rPr>
              <a:t>, </a:t>
            </a:r>
            <a:r>
              <a:rPr lang="en-US" sz="2800" i="1" dirty="0" smtClean="0">
                <a:solidFill>
                  <a:schemeClr val="bg1"/>
                </a:solidFill>
                <a:latin typeface="Arial" panose="020B0604020202020204" pitchFamily="34" charset="0"/>
              </a:rPr>
              <a:t>Binding</a:t>
            </a:r>
            <a:r>
              <a:rPr lang="en-US" sz="2800" dirty="0" smtClean="0">
                <a:solidFill>
                  <a:schemeClr val="bg1"/>
                </a:solidFill>
                <a:latin typeface="Arial" panose="020B0604020202020204" pitchFamily="34" charset="0"/>
              </a:rPr>
              <a:t>)</a:t>
            </a:r>
          </a:p>
          <a:p>
            <a:pPr eaLnBrk="1" hangingPunct="1">
              <a:lnSpc>
                <a:spcPct val="130000"/>
              </a:lnSpc>
              <a:defRPr/>
            </a:pPr>
            <a:r>
              <a:rPr lang="en-US" sz="2800" dirty="0" smtClean="0">
                <a:solidFill>
                  <a:schemeClr val="accent1"/>
                </a:solidFill>
                <a:latin typeface="Arial" panose="020B0604020202020204" pitchFamily="34" charset="0"/>
                <a:cs typeface="Arial" panose="020B0604020202020204" pitchFamily="34" charset="0"/>
              </a:rPr>
              <a:t>	</a:t>
            </a:r>
            <a:r>
              <a:rPr lang="en-US" sz="3200" dirty="0" err="1" smtClean="0">
                <a:solidFill>
                  <a:srgbClr val="FFFF00"/>
                </a:solidFill>
                <a:latin typeface="Arial" panose="020B0604020202020204" pitchFamily="34" charset="0"/>
                <a:cs typeface="Arial" panose="020B0604020202020204" pitchFamily="34" charset="0"/>
              </a:rPr>
              <a:t>Racional</a:t>
            </a:r>
            <a:r>
              <a:rPr lang="en-US" sz="3200" dirty="0" smtClean="0">
                <a:solidFill>
                  <a:srgbClr val="FFFF00"/>
                </a:solidFill>
                <a:latin typeface="Arial" panose="020B0604020202020204" pitchFamily="34" charset="0"/>
                <a:cs typeface="Arial" panose="020B0604020202020204" pitchFamily="34" charset="0"/>
              </a:rPr>
              <a:t>:</a:t>
            </a:r>
          </a:p>
          <a:p>
            <a:pPr eaLnBrk="1" hangingPunct="1">
              <a:lnSpc>
                <a:spcPct val="130000"/>
              </a:lnSpc>
              <a:defRPr/>
            </a:pPr>
            <a:r>
              <a:rPr lang="en-US" sz="2800" dirty="0" smtClean="0">
                <a:solidFill>
                  <a:schemeClr val="accent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rPr>
              <a:t>“</a:t>
            </a:r>
            <a:r>
              <a:rPr lang="en-US" sz="2800" i="1" dirty="0" smtClean="0">
                <a:solidFill>
                  <a:schemeClr val="bg1"/>
                </a:solidFill>
                <a:latin typeface="Arial" panose="020B0604020202020204" pitchFamily="34" charset="0"/>
              </a:rPr>
              <a:t>Corpora non </a:t>
            </a:r>
            <a:r>
              <a:rPr lang="en-US" sz="2800" i="1" dirty="0" err="1" smtClean="0">
                <a:solidFill>
                  <a:schemeClr val="bg1"/>
                </a:solidFill>
                <a:latin typeface="Arial" panose="020B0604020202020204" pitchFamily="34" charset="0"/>
              </a:rPr>
              <a:t>agunt</a:t>
            </a:r>
            <a:r>
              <a:rPr lang="en-US" sz="2800" i="1" dirty="0" smtClean="0">
                <a:solidFill>
                  <a:schemeClr val="bg1"/>
                </a:solidFill>
                <a:latin typeface="Arial" panose="020B0604020202020204" pitchFamily="34" charset="0"/>
              </a:rPr>
              <a:t> nisi </a:t>
            </a:r>
            <a:r>
              <a:rPr lang="en-US" sz="2800" i="1" dirty="0" err="1" smtClean="0">
                <a:solidFill>
                  <a:schemeClr val="bg1"/>
                </a:solidFill>
                <a:latin typeface="Arial" panose="020B0604020202020204" pitchFamily="34" charset="0"/>
              </a:rPr>
              <a:t>fixata</a:t>
            </a:r>
            <a:r>
              <a:rPr lang="en-US" sz="2800" i="1" dirty="0" smtClean="0">
                <a:solidFill>
                  <a:schemeClr val="bg1"/>
                </a:solidFill>
                <a:latin typeface="Arial" panose="020B0604020202020204" pitchFamily="34" charset="0"/>
              </a:rPr>
              <a:t>”</a:t>
            </a:r>
            <a:r>
              <a:rPr lang="en-US" sz="2800" dirty="0" smtClean="0">
                <a:solidFill>
                  <a:schemeClr val="bg1"/>
                </a:solidFill>
                <a:latin typeface="Arial" panose="020B0604020202020204" pitchFamily="34" charset="0"/>
              </a:rPr>
              <a:t>    </a:t>
            </a:r>
          </a:p>
          <a:p>
            <a:pPr eaLnBrk="1" hangingPunct="1">
              <a:lnSpc>
                <a:spcPct val="130000"/>
              </a:lnSpc>
              <a:defRPr/>
            </a:pPr>
            <a:r>
              <a:rPr lang="pt-BR" sz="2800" dirty="0" smtClean="0">
                <a:solidFill>
                  <a:schemeClr val="bg1"/>
                </a:solidFill>
                <a:latin typeface="Arial" panose="020B0604020202020204" pitchFamily="34" charset="0"/>
              </a:rPr>
              <a:t>	</a:t>
            </a:r>
            <a:r>
              <a:rPr lang="en-US" sz="3200" dirty="0" err="1" smtClean="0">
                <a:solidFill>
                  <a:srgbClr val="FFFF00"/>
                </a:solidFill>
                <a:latin typeface="Arial" panose="020B0604020202020204" pitchFamily="34" charset="0"/>
                <a:cs typeface="Arial" panose="020B0604020202020204" pitchFamily="34" charset="0"/>
              </a:rPr>
              <a:t>Vantagens</a:t>
            </a:r>
            <a:r>
              <a:rPr lang="en-US" sz="3200" dirty="0" smtClean="0">
                <a:solidFill>
                  <a:srgbClr val="FFFF00"/>
                </a:solidFill>
                <a:latin typeface="Arial" panose="020B0604020202020204" pitchFamily="34" charset="0"/>
                <a:cs typeface="Arial" panose="020B0604020202020204" pitchFamily="34" charset="0"/>
              </a:rPr>
              <a:t>:</a:t>
            </a:r>
          </a:p>
          <a:p>
            <a:pPr eaLnBrk="1" hangingPunct="1">
              <a:lnSpc>
                <a:spcPct val="130000"/>
              </a:lnSpc>
              <a:defRPr/>
            </a:pPr>
            <a:r>
              <a:rPr lang="en-US" sz="2800" dirty="0" smtClean="0">
                <a:latin typeface="Arial" panose="020B0604020202020204" pitchFamily="34" charset="0"/>
                <a:cs typeface="Arial" panose="020B0604020202020204" pitchFamily="34" charset="0"/>
              </a:rPr>
              <a:t>	- Dados </a:t>
            </a:r>
            <a:r>
              <a:rPr lang="en-US" sz="2800" dirty="0" err="1" smtClean="0">
                <a:latin typeface="Arial" panose="020B0604020202020204" pitchFamily="34" charset="0"/>
                <a:cs typeface="Arial" panose="020B0604020202020204" pitchFamily="34" charset="0"/>
              </a:rPr>
              <a:t>mais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reprodutíveis</a:t>
            </a:r>
            <a:r>
              <a:rPr lang="en-US" sz="2800" dirty="0" smtClean="0">
                <a:latin typeface="Arial" panose="020B0604020202020204" pitchFamily="34" charset="0"/>
                <a:cs typeface="Arial" panose="020B0604020202020204" pitchFamily="34" charset="0"/>
              </a:rPr>
              <a:t>” e </a:t>
            </a:r>
            <a:r>
              <a:rPr lang="en-US" sz="2800" dirty="0" err="1" smtClean="0">
                <a:latin typeface="Arial" panose="020B0604020202020204" pitchFamily="34" charset="0"/>
                <a:cs typeface="Arial" panose="020B0604020202020204" pitchFamily="34" charset="0"/>
              </a:rPr>
              <a:t>precisos</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robotização</a:t>
            </a:r>
            <a:r>
              <a:rPr lang="en-US" sz="2800" dirty="0" smtClean="0">
                <a:latin typeface="Arial" panose="020B0604020202020204" pitchFamily="34" charset="0"/>
                <a:cs typeface="Arial" panose="020B0604020202020204" pitchFamily="34" charset="0"/>
              </a:rPr>
              <a:t> (HTS)</a:t>
            </a:r>
          </a:p>
          <a:p>
            <a:pPr eaLnBrk="1" hangingPunct="1">
              <a:lnSpc>
                <a:spcPct val="130000"/>
              </a:lnSpc>
              <a:defRPr/>
            </a:pP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Não</a:t>
            </a:r>
            <a:r>
              <a:rPr lang="en-US" sz="2800" dirty="0" smtClean="0">
                <a:latin typeface="Arial" panose="020B0604020202020204" pitchFamily="34" charset="0"/>
                <a:cs typeface="Arial" panose="020B0604020202020204" pitchFamily="34" charset="0"/>
              </a:rPr>
              <a:t> é </a:t>
            </a:r>
            <a:r>
              <a:rPr lang="en-US" sz="2800" dirty="0" err="1" smtClean="0">
                <a:latin typeface="Arial" panose="020B0604020202020204" pitchFamily="34" charset="0"/>
                <a:cs typeface="Arial" panose="020B0604020202020204" pitchFamily="34" charset="0"/>
              </a:rPr>
              <a:t>limitado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por</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problemas</a:t>
            </a:r>
            <a:r>
              <a:rPr lang="en-US" sz="2800" dirty="0" smtClean="0">
                <a:latin typeface="Arial" panose="020B0604020202020204" pitchFamily="34" charset="0"/>
                <a:cs typeface="Arial" panose="020B0604020202020204" pitchFamily="34" charset="0"/>
              </a:rPr>
              <a:t> de </a:t>
            </a:r>
            <a:r>
              <a:rPr lang="en-US" sz="2800" dirty="0" err="1" smtClean="0">
                <a:latin typeface="Arial" panose="020B0604020202020204" pitchFamily="34" charset="0"/>
                <a:cs typeface="Arial" panose="020B0604020202020204" pitchFamily="34" charset="0"/>
              </a:rPr>
              <a:t>potência</a:t>
            </a:r>
            <a:r>
              <a:rPr lang="en-US" sz="2800" dirty="0" smtClean="0">
                <a:latin typeface="Arial" panose="020B0604020202020204" pitchFamily="34" charset="0"/>
                <a:cs typeface="Arial" panose="020B0604020202020204" pitchFamily="34" charset="0"/>
              </a:rPr>
              <a:t> e </a:t>
            </a:r>
            <a:r>
              <a:rPr lang="en-US" sz="2800" dirty="0" err="1" smtClean="0">
                <a:latin typeface="Arial" panose="020B0604020202020204" pitchFamily="34" charset="0"/>
                <a:cs typeface="Arial" panose="020B0604020202020204" pitchFamily="34" charset="0"/>
              </a:rPr>
              <a:t>permeabilidade</a:t>
            </a:r>
            <a:endParaRPr lang="en-US" sz="2800" dirty="0" smtClean="0">
              <a:latin typeface="Arial" panose="020B0604020202020204" pitchFamily="34" charset="0"/>
              <a:cs typeface="Arial" panose="020B0604020202020204" pitchFamily="34" charset="0"/>
            </a:endParaRPr>
          </a:p>
          <a:p>
            <a:pPr eaLnBrk="1" hangingPunct="1">
              <a:lnSpc>
                <a:spcPct val="130000"/>
              </a:lnSpc>
              <a:defRPr/>
            </a:pP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Pode</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ser</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feito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concentrações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relativamente</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altas</a:t>
            </a:r>
            <a:endParaRPr lang="en-US" sz="2800" dirty="0" smtClean="0">
              <a:latin typeface="Arial" panose="020B0604020202020204" pitchFamily="34" charset="0"/>
              <a:cs typeface="Arial" panose="020B0604020202020204" pitchFamily="34" charset="0"/>
            </a:endParaRPr>
          </a:p>
          <a:p>
            <a:pPr eaLnBrk="1" hangingPunct="1">
              <a:lnSpc>
                <a:spcPct val="130000"/>
              </a:lnSpc>
              <a:defRPr/>
            </a:pPr>
            <a:r>
              <a:rPr lang="en-US" sz="2800" dirty="0" smtClean="0">
                <a:solidFill>
                  <a:srgbClr val="FFFF00"/>
                </a:solidFill>
                <a:latin typeface="Arial" panose="020B0604020202020204" pitchFamily="34" charset="0"/>
                <a:cs typeface="Arial" panose="020B0604020202020204" pitchFamily="34" charset="0"/>
              </a:rPr>
              <a:t>	</a:t>
            </a:r>
            <a:r>
              <a:rPr lang="en-US" sz="3200" dirty="0" err="1" smtClean="0">
                <a:solidFill>
                  <a:srgbClr val="FFFF00"/>
                </a:solidFill>
                <a:latin typeface="Arial" panose="020B0604020202020204" pitchFamily="34" charset="0"/>
                <a:cs typeface="Arial" panose="020B0604020202020204" pitchFamily="34" charset="0"/>
              </a:rPr>
              <a:t>Desvantagens</a:t>
            </a:r>
            <a:r>
              <a:rPr lang="en-US" sz="3200" dirty="0" smtClean="0">
                <a:solidFill>
                  <a:srgbClr val="FFFF00"/>
                </a:solidFill>
                <a:latin typeface="Arial" panose="020B0604020202020204" pitchFamily="34" charset="0"/>
                <a:cs typeface="Arial" panose="020B0604020202020204" pitchFamily="34" charset="0"/>
              </a:rPr>
              <a:t>:</a:t>
            </a:r>
          </a:p>
          <a:p>
            <a:pPr eaLnBrk="1" hangingPunct="1">
              <a:lnSpc>
                <a:spcPct val="130000"/>
              </a:lnSpc>
              <a:defRPr/>
            </a:pPr>
            <a:r>
              <a:rPr lang="en-US" sz="2800" dirty="0" smtClean="0">
                <a:latin typeface="Arial" panose="020B0604020202020204" pitchFamily="34" charset="0"/>
                <a:cs typeface="Arial" panose="020B0604020202020204" pitchFamily="34" charset="0"/>
              </a:rPr>
              <a:t>	</a:t>
            </a:r>
            <a:r>
              <a:rPr lang="pt-PT" sz="2800" dirty="0" smtClean="0">
                <a:latin typeface="Arial" panose="020B0604020202020204" pitchFamily="34" charset="0"/>
                <a:cs typeface="Arial" panose="020B0604020202020204" pitchFamily="34" charset="0"/>
              </a:rPr>
              <a:t>- Visão reducionista: produz fármacos para </a:t>
            </a:r>
            <a:r>
              <a:rPr lang="pt-PT" sz="2800" dirty="0" smtClean="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alvos</a:t>
            </a:r>
            <a:r>
              <a:rPr lang="pt-PT" sz="2800" dirty="0" smtClean="0">
                <a:latin typeface="Arial" panose="020B0604020202020204" pitchFamily="34" charset="0"/>
                <a:cs typeface="Arial" panose="020B0604020202020204" pitchFamily="34" charset="0"/>
              </a:rPr>
              <a:t> (translacionalidade?)</a:t>
            </a:r>
            <a:endParaRPr lang="en-US" sz="2800" b="1" i="1" dirty="0" smtClean="0">
              <a:solidFill>
                <a:schemeClr val="accent1"/>
              </a:solidFill>
              <a:latin typeface="Arial" panose="020B0604020202020204" pitchFamily="34" charset="0"/>
            </a:endParaRPr>
          </a:p>
          <a:p>
            <a:pPr eaLnBrk="1" hangingPunct="1">
              <a:lnSpc>
                <a:spcPct val="130000"/>
              </a:lnSpc>
              <a:defRPr/>
            </a:pP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Limitado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pelo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fato</a:t>
            </a:r>
            <a:r>
              <a:rPr lang="en-US" sz="2800" dirty="0" smtClean="0">
                <a:latin typeface="Arial" panose="020B0604020202020204" pitchFamily="34" charset="0"/>
                <a:cs typeface="Arial" panose="020B0604020202020204" pitchFamily="34" charset="0"/>
              </a:rPr>
              <a:t> de </a:t>
            </a:r>
            <a:r>
              <a:rPr lang="en-US" sz="2800" dirty="0" err="1" smtClean="0">
                <a:latin typeface="Arial" panose="020B0604020202020204" pitchFamily="34" charset="0"/>
                <a:cs typeface="Arial" panose="020B0604020202020204" pitchFamily="34" charset="0"/>
              </a:rPr>
              <a:t>medir</a:t>
            </a:r>
            <a:r>
              <a:rPr lang="en-US" sz="2800"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somente</a:t>
            </a:r>
            <a:r>
              <a:rPr lang="en-US" sz="2800" i="1"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afinidade</a:t>
            </a:r>
            <a:r>
              <a:rPr lang="en-US" sz="2800" dirty="0" smtClean="0">
                <a:latin typeface="Arial" panose="020B0604020202020204" pitchFamily="34" charset="0"/>
                <a:cs typeface="Arial" panose="020B0604020202020204" pitchFamily="34" charset="0"/>
              </a:rPr>
              <a:t> (</a:t>
            </a:r>
            <a:r>
              <a:rPr lang="en-US" sz="2800" b="1" dirty="0" err="1" smtClean="0">
                <a:solidFill>
                  <a:srgbClr val="CCFFFF"/>
                </a:solidFill>
                <a:latin typeface="Arial" panose="020B0604020202020204" pitchFamily="34" charset="0"/>
                <a:cs typeface="Arial" panose="020B0604020202020204" pitchFamily="34" charset="0"/>
              </a:rPr>
              <a:t>Exceções</a:t>
            </a:r>
            <a:r>
              <a:rPr lang="en-US" sz="2800" b="1" dirty="0" smtClean="0">
                <a:solidFill>
                  <a:srgbClr val="CCFFFF"/>
                </a:solidFill>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a:t>
            </a:r>
          </a:p>
          <a:p>
            <a:pPr eaLnBrk="1" hangingPunct="1">
              <a:lnSpc>
                <a:spcPct val="130000"/>
              </a:lnSpc>
              <a:defRPr/>
            </a:pPr>
            <a:r>
              <a:rPr lang="pt-PT" dirty="0" smtClean="0">
                <a:latin typeface="Arial" panose="020B0604020202020204" pitchFamily="34" charset="0"/>
                <a:cs typeface="Arial" panose="020B0604020202020204" pitchFamily="34" charset="0"/>
              </a:rPr>
              <a:t>	</a:t>
            </a:r>
            <a:endParaRPr lang="en-US" b="1" dirty="0" smtClean="0">
              <a:solidFill>
                <a:schemeClr val="accent1"/>
              </a:solidFill>
              <a:latin typeface="Arial" panose="020B0604020202020204" pitchFamily="34" charset="0"/>
            </a:endParaRPr>
          </a:p>
        </p:txBody>
      </p:sp>
      <p:sp>
        <p:nvSpPr>
          <p:cNvPr id="7171" name="Text Box 1028"/>
          <p:cNvSpPr txBox="1">
            <a:spLocks noChangeArrowheads="1"/>
          </p:cNvSpPr>
          <p:nvPr/>
        </p:nvSpPr>
        <p:spPr bwMode="auto">
          <a:xfrm>
            <a:off x="8896418" y="6581001"/>
            <a:ext cx="32955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en-US" altLang="en-US" sz="1400" i="1" dirty="0">
                <a:latin typeface="Arial" panose="020B0604020202020204" pitchFamily="34" charset="0"/>
              </a:rPr>
              <a:t>Nature Rev. Drug </a:t>
            </a:r>
            <a:r>
              <a:rPr lang="en-US" altLang="en-US" sz="1400" i="1" dirty="0" err="1">
                <a:latin typeface="Arial" panose="020B0604020202020204" pitchFamily="34" charset="0"/>
              </a:rPr>
              <a:t>Discov</a:t>
            </a:r>
            <a:r>
              <a:rPr lang="en-US" altLang="en-US" sz="1400" dirty="0">
                <a:latin typeface="Arial" panose="020B0604020202020204" pitchFamily="34" charset="0"/>
              </a:rPr>
              <a:t>. 2: 259, 2003 </a:t>
            </a:r>
            <a:endParaRPr lang="pt-BR" altLang="en-US" sz="1400" dirty="0">
              <a:latin typeface="Arial" panose="020B0604020202020204" pitchFamily="34" charset="0"/>
            </a:endParaRPr>
          </a:p>
        </p:txBody>
      </p:sp>
      <p:pic>
        <p:nvPicPr>
          <p:cNvPr id="7173" name="Picture 2" descr="Paul Ehrli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733" y="1798638"/>
            <a:ext cx="1286933" cy="135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39</a:t>
            </a:fld>
            <a:endParaRPr lang="pt-BR" sz="1200" strike="noStrike" noProof="1">
              <a:solidFill>
                <a:srgbClr val="898989"/>
              </a:solidFill>
              <a:latin typeface="Calibri" panose="020F0502020204030204" pitchFamily="34" charset="0"/>
            </a:endParaRPr>
          </a:p>
        </p:txBody>
      </p:sp>
      <p:pic>
        <p:nvPicPr>
          <p:cNvPr id="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687" y="1798637"/>
            <a:ext cx="1359636" cy="135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8877300" y="2200275"/>
            <a:ext cx="1441420" cy="646331"/>
          </a:xfrm>
          <a:prstGeom prst="rect">
            <a:avLst/>
          </a:prstGeom>
          <a:noFill/>
        </p:spPr>
        <p:txBody>
          <a:bodyPr wrap="none" rtlCol="0">
            <a:spAutoFit/>
          </a:bodyPr>
          <a:lstStyle/>
          <a:p>
            <a:pPr algn="ctr"/>
            <a:r>
              <a:rPr lang="pt-BR" dirty="0" smtClean="0"/>
              <a:t>Paul </a:t>
            </a:r>
            <a:r>
              <a:rPr lang="pt-BR" dirty="0" err="1" smtClean="0"/>
              <a:t>Ehrlich</a:t>
            </a:r>
            <a:endParaRPr lang="pt-BR" dirty="0" smtClean="0"/>
          </a:p>
          <a:p>
            <a:pPr algn="ctr"/>
            <a:r>
              <a:rPr lang="pt-BR" dirty="0" smtClean="0"/>
              <a:t>(1854-1915)</a:t>
            </a:r>
            <a:endParaRPr lang="pt-B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a:t>
            </a:fld>
            <a:endParaRPr lang="pt-BR" sz="1200" strike="noStrike" noProof="1">
              <a:solidFill>
                <a:srgbClr val="898989"/>
              </a:solidFill>
              <a:latin typeface="Calibri" panose="020F050202020403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58989"/>
            <a:ext cx="12077700" cy="619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9779000" y="6502400"/>
            <a:ext cx="2031325" cy="338554"/>
          </a:xfrm>
          <a:prstGeom prst="rect">
            <a:avLst/>
          </a:prstGeom>
          <a:noFill/>
        </p:spPr>
        <p:txBody>
          <a:bodyPr wrap="none" rtlCol="0">
            <a:spAutoFit/>
          </a:bodyPr>
          <a:lstStyle/>
          <a:p>
            <a:r>
              <a:rPr lang="pt-BR" sz="1600" i="1" dirty="0" err="1" smtClean="0"/>
              <a:t>Blass</a:t>
            </a:r>
            <a:r>
              <a:rPr lang="pt-BR" sz="1600" i="1" dirty="0" smtClean="0"/>
              <a:t>, 2015 – Cap.1</a:t>
            </a:r>
            <a:endParaRPr lang="pt-BR" sz="1600" i="1" dirty="0"/>
          </a:p>
        </p:txBody>
      </p:sp>
      <p:sp>
        <p:nvSpPr>
          <p:cNvPr id="5" name="CaixaDeTexto 4"/>
          <p:cNvSpPr txBox="1"/>
          <p:nvPr/>
        </p:nvSpPr>
        <p:spPr>
          <a:xfrm>
            <a:off x="8006019" y="4988047"/>
            <a:ext cx="432048" cy="338554"/>
          </a:xfrm>
          <a:prstGeom prst="rect">
            <a:avLst/>
          </a:prstGeom>
          <a:solidFill>
            <a:srgbClr val="FF0000"/>
          </a:solidFill>
          <a:ln>
            <a:noFill/>
          </a:ln>
        </p:spPr>
        <p:txBody>
          <a:bodyPr wrap="square" rtlCol="0">
            <a:spAutoFit/>
          </a:bodyPr>
          <a:lstStyle/>
          <a:p>
            <a:r>
              <a:rPr lang="pt-BR" sz="1600" b="1" dirty="0" smtClean="0">
                <a:latin typeface="+mj-lt"/>
                <a:cs typeface="Arial" pitchFamily="34" charset="0"/>
              </a:rPr>
              <a:t>10</a:t>
            </a:r>
            <a:endParaRPr lang="pt-BR" sz="1600" b="1" dirty="0">
              <a:latin typeface="+mj-lt"/>
              <a:cs typeface="Arial" pitchFamily="34" charset="0"/>
            </a:endParaRPr>
          </a:p>
        </p:txBody>
      </p:sp>
      <p:sp>
        <p:nvSpPr>
          <p:cNvPr id="4" name="Elipse 3"/>
          <p:cNvSpPr/>
          <p:nvPr/>
        </p:nvSpPr>
        <p:spPr>
          <a:xfrm>
            <a:off x="7306733" y="3115733"/>
            <a:ext cx="533400" cy="3386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6749064" y="956734"/>
            <a:ext cx="1505540" cy="369332"/>
          </a:xfrm>
          <a:prstGeom prst="rect">
            <a:avLst/>
          </a:prstGeom>
          <a:noFill/>
        </p:spPr>
        <p:txBody>
          <a:bodyPr wrap="none" rtlCol="0">
            <a:spAutoFit/>
          </a:bodyPr>
          <a:lstStyle/>
          <a:p>
            <a:r>
              <a:rPr lang="pt-BR" b="1" dirty="0" smtClean="0">
                <a:solidFill>
                  <a:srgbClr val="FF0000"/>
                </a:solidFill>
              </a:rPr>
              <a:t>870 milhões</a:t>
            </a:r>
            <a:endParaRPr lang="pt-BR" b="1" dirty="0">
              <a:solidFill>
                <a:srgbClr val="FF0000"/>
              </a:solidFill>
            </a:endParaRPr>
          </a:p>
        </p:txBody>
      </p:sp>
    </p:spTree>
    <p:extLst>
      <p:ext uri="{BB962C8B-B14F-4D97-AF65-F5344CB8AC3E}">
        <p14:creationId xmlns:p14="http://schemas.microsoft.com/office/powerpoint/2010/main" val="3081651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40</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200"/>
            <a:ext cx="12192000" cy="445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66750" y="6474084"/>
            <a:ext cx="11525250" cy="369332"/>
          </a:xfrm>
          <a:prstGeom prst="rect">
            <a:avLst/>
          </a:prstGeom>
        </p:spPr>
        <p:txBody>
          <a:bodyPr wrap="square">
            <a:spAutoFit/>
          </a:bodyPr>
          <a:lstStyle/>
          <a:p>
            <a:r>
              <a:rPr lang="pt-BR" dirty="0">
                <a:hlinkClick r:id="rId3"/>
              </a:rPr>
              <a:t>https://www.eurofinsdiscoveryservices.com/services/in-vitro-assays/gpcrs/binding</a:t>
            </a:r>
            <a:r>
              <a:rPr lang="pt-BR" dirty="0" smtClean="0">
                <a:hlinkClick r:id="rId3"/>
              </a:rPr>
              <a:t>/</a:t>
            </a:r>
            <a:r>
              <a:rPr lang="pt-BR" dirty="0" smtClean="0"/>
              <a:t>    consultado em 10/01/2022</a:t>
            </a:r>
            <a:endParaRPr lang="pt-BR"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914" y="71439"/>
            <a:ext cx="4710112"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de cantos arredondados 3"/>
          <p:cNvSpPr/>
          <p:nvPr/>
        </p:nvSpPr>
        <p:spPr>
          <a:xfrm>
            <a:off x="95250" y="4953000"/>
            <a:ext cx="3724275" cy="3714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9818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41</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458" y="1917458"/>
            <a:ext cx="8676067" cy="460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43934" y="76200"/>
            <a:ext cx="11904133" cy="114300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defRPr>
            </a:lvl2pPr>
            <a:lvl3pPr algn="l" rtl="0" eaLnBrk="0" fontAlgn="base" hangingPunct="0">
              <a:lnSpc>
                <a:spcPct val="90000"/>
              </a:lnSpc>
              <a:spcBef>
                <a:spcPct val="0"/>
              </a:spcBef>
              <a:spcAft>
                <a:spcPct val="0"/>
              </a:spcAft>
              <a:defRPr sz="4400">
                <a:solidFill>
                  <a:schemeClr val="tx1"/>
                </a:solidFill>
                <a:latin typeface="Calibri Light" panose="020F0302020204030204"/>
              </a:defRPr>
            </a:lvl3pPr>
            <a:lvl4pPr algn="l" rtl="0" eaLnBrk="0" fontAlgn="base" hangingPunct="0">
              <a:lnSpc>
                <a:spcPct val="90000"/>
              </a:lnSpc>
              <a:spcBef>
                <a:spcPct val="0"/>
              </a:spcBef>
              <a:spcAft>
                <a:spcPct val="0"/>
              </a:spcAft>
              <a:defRPr sz="4400">
                <a:solidFill>
                  <a:schemeClr val="tx1"/>
                </a:solidFill>
                <a:latin typeface="Calibri Light" panose="020F0302020204030204"/>
              </a:defRPr>
            </a:lvl4pPr>
            <a:lvl5pPr algn="l" rtl="0" eaLnBrk="0" fontAlgn="base" hangingPunct="0">
              <a:lnSpc>
                <a:spcPct val="90000"/>
              </a:lnSpc>
              <a:spcBef>
                <a:spcPct val="0"/>
              </a:spcBef>
              <a:spcAft>
                <a:spcPct val="0"/>
              </a:spcAft>
              <a:defRPr sz="4400">
                <a:solidFill>
                  <a:schemeClr val="tx1"/>
                </a:solidFill>
                <a:latin typeface="Calibri Light" panose="020F0302020204030204"/>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a:lstStyle>
          <a:p>
            <a:pPr algn="ctr" eaLnBrk="1" hangingPunct="1">
              <a:defRPr/>
            </a:pPr>
            <a:r>
              <a:rPr lang="pt-BR" sz="2800" b="1" i="1" smtClean="0">
                <a:solidFill>
                  <a:srgbClr val="FFFF00"/>
                </a:solidFill>
                <a:latin typeface="Arial" panose="020B0604020202020204" pitchFamily="34" charset="0"/>
              </a:rPr>
              <a:t>Screening</a:t>
            </a:r>
            <a:r>
              <a:rPr lang="pt-BR" sz="2800" b="1" smtClean="0">
                <a:solidFill>
                  <a:srgbClr val="FFFF00"/>
                </a:solidFill>
                <a:latin typeface="Arial" panose="020B0604020202020204" pitchFamily="34" charset="0"/>
              </a:rPr>
              <a:t>:</a:t>
            </a:r>
            <a:r>
              <a:rPr lang="en-US" sz="2800" b="1" smtClean="0">
                <a:solidFill>
                  <a:srgbClr val="FFFF00"/>
                </a:solidFill>
                <a:latin typeface="Arial" panose="020B0604020202020204" pitchFamily="34" charset="0"/>
              </a:rPr>
              <a:t> </a:t>
            </a:r>
            <a:r>
              <a:rPr lang="en-US" sz="2800" b="1" smtClean="0">
                <a:solidFill>
                  <a:srgbClr val="FFFF00"/>
                </a:solidFill>
                <a:effectLst>
                  <a:outerShdw blurRad="38100" dist="38100" dir="2700000" algn="tl">
                    <a:srgbClr val="000000">
                      <a:alpha val="43137"/>
                    </a:srgbClr>
                  </a:outerShdw>
                </a:effectLst>
                <a:latin typeface="Arial" panose="020B0604020202020204" pitchFamily="34" charset="0"/>
              </a:rPr>
              <a:t>Binding</a:t>
            </a:r>
            <a:r>
              <a:rPr lang="en-US" sz="2800" b="1" smtClean="0">
                <a:solidFill>
                  <a:srgbClr val="FFFF00"/>
                </a:solidFill>
                <a:latin typeface="Arial" panose="020B0604020202020204" pitchFamily="34" charset="0"/>
              </a:rPr>
              <a:t> para determinação de afinidade</a:t>
            </a:r>
            <a:br>
              <a:rPr lang="en-US" sz="2800" b="1" smtClean="0">
                <a:solidFill>
                  <a:srgbClr val="FFFF00"/>
                </a:solidFill>
                <a:latin typeface="Arial" panose="020B0604020202020204" pitchFamily="34" charset="0"/>
              </a:rPr>
            </a:br>
            <a:r>
              <a:rPr lang="en-US" sz="2800" b="1" smtClean="0">
                <a:solidFill>
                  <a:srgbClr val="FFFF00"/>
                </a:solidFill>
                <a:latin typeface="Arial" panose="020B0604020202020204" pitchFamily="34" charset="0"/>
              </a:rPr>
              <a:t/>
            </a:r>
            <a:br>
              <a:rPr lang="en-US" sz="2800" b="1" smtClean="0">
                <a:solidFill>
                  <a:srgbClr val="FFFF00"/>
                </a:solidFill>
                <a:latin typeface="Arial" panose="020B0604020202020204" pitchFamily="34" charset="0"/>
              </a:rPr>
            </a:br>
            <a:r>
              <a:rPr lang="en-US" sz="2800" b="1" smtClean="0">
                <a:solidFill>
                  <a:schemeClr val="bg1"/>
                </a:solidFill>
                <a:latin typeface="Arial" panose="020B0604020202020204" pitchFamily="34" charset="0"/>
              </a:rPr>
              <a:t>ENSAIO DE COMPETIÇÃO (</a:t>
            </a:r>
            <a:r>
              <a:rPr lang="en-US" sz="2800" b="1" i="1" u="sng" smtClean="0">
                <a:solidFill>
                  <a:schemeClr val="bg1"/>
                </a:solidFill>
                <a:latin typeface="Arial" panose="020B0604020202020204" pitchFamily="34" charset="0"/>
              </a:rPr>
              <a:t>no equilíbrio</a:t>
            </a:r>
            <a:r>
              <a:rPr lang="en-US" sz="2800" b="1" smtClean="0">
                <a:solidFill>
                  <a:schemeClr val="bg1"/>
                </a:solidFill>
                <a:latin typeface="Arial" panose="020B0604020202020204" pitchFamily="34" charset="0"/>
              </a:rPr>
              <a:t>)</a:t>
            </a:r>
            <a:endParaRPr lang="pt-BR" sz="2800" b="1" dirty="0" smtClean="0">
              <a:solidFill>
                <a:schemeClr val="bg1"/>
              </a:solidFill>
              <a:latin typeface="Book Antiqua" panose="02040602050305030304" pitchFamily="18" charset="0"/>
            </a:endParaRPr>
          </a:p>
        </p:txBody>
      </p:sp>
      <p:sp>
        <p:nvSpPr>
          <p:cNvPr id="3" name="CaixaDeTexto 2"/>
          <p:cNvSpPr txBox="1"/>
          <p:nvPr/>
        </p:nvSpPr>
        <p:spPr>
          <a:xfrm>
            <a:off x="8715375" y="5305424"/>
            <a:ext cx="3476625" cy="1200329"/>
          </a:xfrm>
          <a:prstGeom prst="rect">
            <a:avLst/>
          </a:prstGeom>
          <a:solidFill>
            <a:schemeClr val="bg1">
              <a:lumMod val="95000"/>
            </a:schemeClr>
          </a:solidFill>
          <a:ln w="28575">
            <a:solidFill>
              <a:schemeClr val="tx1"/>
            </a:solidFill>
          </a:ln>
        </p:spPr>
        <p:txBody>
          <a:bodyPr wrap="square" rtlCol="0">
            <a:spAutoFit/>
          </a:bodyPr>
          <a:lstStyle/>
          <a:p>
            <a:pPr>
              <a:defRPr/>
            </a:pPr>
            <a:r>
              <a:rPr lang="pt-BR" sz="2400" b="1" dirty="0" err="1">
                <a:cs typeface="Times New Roman" panose="02020603050405020304" pitchFamily="18" charset="0"/>
              </a:rPr>
              <a:t>Cheng-Prusoff</a:t>
            </a:r>
            <a:endParaRPr lang="en-US" sz="2400" b="1" dirty="0">
              <a:cs typeface="Times New Roman" panose="02020603050405020304" pitchFamily="18" charset="0"/>
            </a:endParaRPr>
          </a:p>
          <a:p>
            <a:pPr>
              <a:defRPr/>
            </a:pPr>
            <a:endParaRPr lang="en-US" sz="2400" b="1" dirty="0">
              <a:cs typeface="Times New Roman" panose="02020603050405020304" pitchFamily="18" charset="0"/>
            </a:endParaRPr>
          </a:p>
          <a:p>
            <a:pPr>
              <a:defRPr/>
            </a:pPr>
            <a:r>
              <a:rPr lang="en-US" sz="2400" b="1" dirty="0">
                <a:cs typeface="Times New Roman" panose="02020603050405020304" pitchFamily="18" charset="0"/>
              </a:rPr>
              <a:t>CI</a:t>
            </a:r>
            <a:r>
              <a:rPr lang="en-US" sz="2400" b="1" baseline="-25000" dirty="0">
                <a:cs typeface="Times New Roman" panose="02020603050405020304" pitchFamily="18" charset="0"/>
              </a:rPr>
              <a:t>50 </a:t>
            </a:r>
            <a:r>
              <a:rPr lang="en-US" sz="2400" b="1" dirty="0">
                <a:cs typeface="Times New Roman" panose="02020603050405020304" pitchFamily="18" charset="0"/>
              </a:rPr>
              <a:t>= </a:t>
            </a:r>
            <a:r>
              <a:rPr lang="en-US" sz="2400" b="1" i="1" dirty="0">
                <a:solidFill>
                  <a:srgbClr val="FF0000"/>
                </a:solidFill>
                <a:effectLst>
                  <a:outerShdw blurRad="38100" dist="38100" dir="2700000" algn="tl">
                    <a:srgbClr val="000000">
                      <a:alpha val="43137"/>
                    </a:srgbClr>
                  </a:outerShdw>
                </a:effectLst>
                <a:cs typeface="Times New Roman" panose="02020603050405020304" pitchFamily="18" charset="0"/>
              </a:rPr>
              <a:t>K</a:t>
            </a:r>
            <a:r>
              <a:rPr lang="en-US" sz="2400" b="1" baseline="-25000" dirty="0">
                <a:solidFill>
                  <a:srgbClr val="FF0000"/>
                </a:solidFill>
                <a:effectLst>
                  <a:outerShdw blurRad="38100" dist="38100" dir="2700000" algn="tl">
                    <a:srgbClr val="000000">
                      <a:alpha val="43137"/>
                    </a:srgbClr>
                  </a:outerShdw>
                </a:effectLst>
                <a:cs typeface="Times New Roman" panose="02020603050405020304" pitchFamily="18" charset="0"/>
              </a:rPr>
              <a:t>i</a:t>
            </a:r>
            <a:r>
              <a:rPr lang="en-US" sz="2400" b="1"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2400" b="1" dirty="0">
                <a:cs typeface="Times New Roman" panose="02020603050405020304" pitchFamily="18" charset="0"/>
              </a:rPr>
              <a:t>. (1 + [*L] / </a:t>
            </a:r>
            <a:r>
              <a:rPr lang="en-US" sz="2400" b="1" i="1" dirty="0" err="1">
                <a:cs typeface="Times New Roman" panose="02020603050405020304" pitchFamily="18" charset="0"/>
              </a:rPr>
              <a:t>K</a:t>
            </a:r>
            <a:r>
              <a:rPr lang="en-US" sz="2400" b="1" baseline="-25000" dirty="0" err="1">
                <a:cs typeface="Times New Roman" panose="02020603050405020304" pitchFamily="18" charset="0"/>
              </a:rPr>
              <a:t>d</a:t>
            </a:r>
            <a:endParaRPr lang="pt-BR" sz="2400" dirty="0"/>
          </a:p>
        </p:txBody>
      </p:sp>
    </p:spTree>
    <p:extLst>
      <p:ext uri="{BB962C8B-B14F-4D97-AF65-F5344CB8AC3E}">
        <p14:creationId xmlns:p14="http://schemas.microsoft.com/office/powerpoint/2010/main" val="1634386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3"/>
          <p:cNvSpPr txBox="1"/>
          <p:nvPr/>
        </p:nvSpPr>
        <p:spPr>
          <a:xfrm>
            <a:off x="-42862" y="1362075"/>
            <a:ext cx="2127250" cy="565150"/>
          </a:xfrm>
          <a:prstGeom prst="rect">
            <a:avLst/>
          </a:prstGeom>
          <a:noFill/>
          <a:ln w="9525">
            <a:noFill/>
            <a:miter/>
          </a:ln>
        </p:spPr>
        <p:txBody>
          <a:bodyPr anchor="t">
            <a:spAutoFit/>
          </a:bodyPr>
          <a:lstStyle/>
          <a:p>
            <a:pPr lvl="0">
              <a:lnSpc>
                <a:spcPct val="110000"/>
              </a:lnSpc>
              <a:buFont typeface="Arial" panose="020B0604020202020204" pitchFamily="34" charset="0"/>
              <a:buNone/>
            </a:pPr>
            <a:r>
              <a:rPr lang="pt-BR" altLang="pt-BR" sz="2800" dirty="0">
                <a:solidFill>
                  <a:srgbClr val="FFFF00"/>
                </a:solidFill>
                <a:latin typeface="Arial" panose="020B0604020202020204" pitchFamily="34" charset="0"/>
                <a:ea typeface="Arial" panose="020B0604020202020204" pitchFamily="34" charset="0"/>
              </a:rPr>
              <a:t>Magic bullet</a:t>
            </a:r>
            <a:endParaRPr lang="pt-BR" altLang="pt-BR" sz="2800" dirty="0">
              <a:latin typeface="Arial" panose="020B0604020202020204" pitchFamily="34" charset="0"/>
              <a:ea typeface="Arial" panose="020B0604020202020204" pitchFamily="34" charset="0"/>
            </a:endParaRPr>
          </a:p>
        </p:txBody>
      </p:sp>
      <p:pic>
        <p:nvPicPr>
          <p:cNvPr id="67586" name="Picture 4"/>
          <p:cNvPicPr>
            <a:picLocks noChangeAspect="1"/>
          </p:cNvPicPr>
          <p:nvPr/>
        </p:nvPicPr>
        <p:blipFill>
          <a:blip r:embed="rId3"/>
          <a:stretch>
            <a:fillRect/>
          </a:stretch>
        </p:blipFill>
        <p:spPr>
          <a:xfrm>
            <a:off x="2014538" y="1039813"/>
            <a:ext cx="1924050" cy="2125662"/>
          </a:xfrm>
          <a:prstGeom prst="rect">
            <a:avLst/>
          </a:prstGeom>
          <a:noFill/>
          <a:ln w="9525">
            <a:noFill/>
            <a:miter/>
          </a:ln>
        </p:spPr>
      </p:pic>
      <p:sp>
        <p:nvSpPr>
          <p:cNvPr id="67587" name="Text Box 5"/>
          <p:cNvSpPr txBox="1"/>
          <p:nvPr/>
        </p:nvSpPr>
        <p:spPr>
          <a:xfrm>
            <a:off x="719138" y="6400800"/>
            <a:ext cx="185737" cy="461963"/>
          </a:xfrm>
          <a:prstGeom prst="rect">
            <a:avLst/>
          </a:prstGeom>
          <a:noFill/>
          <a:ln w="9525">
            <a:noFill/>
            <a:miter/>
          </a:ln>
        </p:spPr>
        <p:txBody>
          <a:bodyPr wrap="none" anchor="t">
            <a:spAutoFit/>
          </a:bodyPr>
          <a:lstStyle/>
          <a:p>
            <a:pPr lvl="0">
              <a:buFont typeface="Arial" panose="020B0604020202020204" pitchFamily="34" charset="0"/>
              <a:buNone/>
            </a:pPr>
            <a:endParaRPr lang="pt-BR" altLang="pt-BR" sz="2400" dirty="0">
              <a:latin typeface="Book Antiqua" panose="02040602050305030304" pitchFamily="18" charset="0"/>
              <a:ea typeface="Arial" panose="020B0604020202020204" pitchFamily="34" charset="0"/>
            </a:endParaRPr>
          </a:p>
        </p:txBody>
      </p:sp>
      <p:grpSp>
        <p:nvGrpSpPr>
          <p:cNvPr id="297990" name="Group 6"/>
          <p:cNvGrpSpPr/>
          <p:nvPr/>
        </p:nvGrpSpPr>
        <p:grpSpPr>
          <a:xfrm>
            <a:off x="6286500" y="3070225"/>
            <a:ext cx="5954713" cy="3762375"/>
            <a:chOff x="2970" y="2296"/>
            <a:chExt cx="2813" cy="2008"/>
          </a:xfrm>
        </p:grpSpPr>
        <p:pic>
          <p:nvPicPr>
            <p:cNvPr id="67589" name="Picture 7"/>
            <p:cNvPicPr>
              <a:picLocks noChangeAspect="1"/>
            </p:cNvPicPr>
            <p:nvPr/>
          </p:nvPicPr>
          <p:blipFill>
            <a:blip r:embed="rId4"/>
            <a:stretch>
              <a:fillRect/>
            </a:stretch>
          </p:blipFill>
          <p:spPr>
            <a:xfrm>
              <a:off x="2970" y="3201"/>
              <a:ext cx="2813" cy="864"/>
            </a:xfrm>
            <a:prstGeom prst="rect">
              <a:avLst/>
            </a:prstGeom>
            <a:noFill/>
            <a:ln w="9525">
              <a:noFill/>
              <a:miter/>
            </a:ln>
          </p:spPr>
        </p:pic>
        <p:sp>
          <p:nvSpPr>
            <p:cNvPr id="67590" name="Line 8"/>
            <p:cNvSpPr/>
            <p:nvPr/>
          </p:nvSpPr>
          <p:spPr>
            <a:xfrm>
              <a:off x="4604" y="3385"/>
              <a:ext cx="1156" cy="0"/>
            </a:xfrm>
            <a:prstGeom prst="line">
              <a:avLst/>
            </a:prstGeom>
            <a:ln w="28575" cap="flat" cmpd="sng">
              <a:solidFill>
                <a:srgbClr val="00FF00"/>
              </a:solidFill>
              <a:prstDash val="solid"/>
              <a:round/>
              <a:headEnd type="none" w="med" len="med"/>
              <a:tailEnd type="none" w="med" len="med"/>
            </a:ln>
          </p:spPr>
          <p:txBody>
            <a:bodyPr anchor="t"/>
            <a:lstStyle/>
            <a:p>
              <a:pPr lvl="0"/>
              <a:endParaRPr lang="en-US" altLang="en-US">
                <a:latin typeface="Arial" panose="020B0604020202020204" pitchFamily="34" charset="0"/>
                <a:ea typeface="Arial" panose="020B0604020202020204" pitchFamily="34" charset="0"/>
              </a:endParaRPr>
            </a:p>
          </p:txBody>
        </p:sp>
        <p:sp>
          <p:nvSpPr>
            <p:cNvPr id="67591" name="Line 9"/>
            <p:cNvSpPr/>
            <p:nvPr/>
          </p:nvSpPr>
          <p:spPr>
            <a:xfrm>
              <a:off x="2971" y="3612"/>
              <a:ext cx="589" cy="0"/>
            </a:xfrm>
            <a:prstGeom prst="line">
              <a:avLst/>
            </a:prstGeom>
            <a:ln w="28575" cap="flat" cmpd="sng">
              <a:solidFill>
                <a:srgbClr val="00FF00"/>
              </a:solidFill>
              <a:prstDash val="solid"/>
              <a:round/>
              <a:headEnd type="none" w="med" len="med"/>
              <a:tailEnd type="none" w="med" len="med"/>
            </a:ln>
          </p:spPr>
          <p:txBody>
            <a:bodyPr anchor="t"/>
            <a:lstStyle/>
            <a:p>
              <a:pPr lvl="0"/>
              <a:endParaRPr lang="en-US" altLang="en-US">
                <a:latin typeface="Arial" panose="020B0604020202020204" pitchFamily="34" charset="0"/>
                <a:ea typeface="Arial" panose="020B0604020202020204" pitchFamily="34" charset="0"/>
              </a:endParaRPr>
            </a:p>
          </p:txBody>
        </p:sp>
        <p:sp>
          <p:nvSpPr>
            <p:cNvPr id="67592" name="Line 10"/>
            <p:cNvSpPr/>
            <p:nvPr/>
          </p:nvSpPr>
          <p:spPr>
            <a:xfrm>
              <a:off x="4059" y="3612"/>
              <a:ext cx="1701" cy="0"/>
            </a:xfrm>
            <a:prstGeom prst="line">
              <a:avLst/>
            </a:prstGeom>
            <a:ln w="28575" cap="flat" cmpd="sng">
              <a:solidFill>
                <a:srgbClr val="00FF00"/>
              </a:solidFill>
              <a:prstDash val="solid"/>
              <a:round/>
              <a:headEnd type="none" w="med" len="med"/>
              <a:tailEnd type="none" w="med" len="med"/>
            </a:ln>
          </p:spPr>
          <p:txBody>
            <a:bodyPr anchor="t"/>
            <a:lstStyle/>
            <a:p>
              <a:pPr lvl="0"/>
              <a:endParaRPr lang="en-US" altLang="en-US">
                <a:latin typeface="Arial" panose="020B0604020202020204" pitchFamily="34" charset="0"/>
                <a:ea typeface="Arial" panose="020B0604020202020204" pitchFamily="34" charset="0"/>
              </a:endParaRPr>
            </a:p>
          </p:txBody>
        </p:sp>
        <p:sp>
          <p:nvSpPr>
            <p:cNvPr id="67593" name="Text Box 11"/>
            <p:cNvSpPr txBox="1"/>
            <p:nvPr/>
          </p:nvSpPr>
          <p:spPr>
            <a:xfrm>
              <a:off x="3711" y="4110"/>
              <a:ext cx="985" cy="194"/>
            </a:xfrm>
            <a:prstGeom prst="rect">
              <a:avLst/>
            </a:prstGeom>
            <a:noFill/>
            <a:ln w="9525">
              <a:noFill/>
              <a:miter/>
            </a:ln>
          </p:spPr>
          <p:txBody>
            <a:bodyPr wrap="none" anchor="t">
              <a:spAutoFit/>
            </a:bodyPr>
            <a:lstStyle/>
            <a:p>
              <a:pPr lvl="0">
                <a:buFont typeface="Arial" panose="020B0604020202020204" pitchFamily="34" charset="0"/>
                <a:buNone/>
              </a:pPr>
              <a:r>
                <a:rPr lang="pt-BR" altLang="pt-BR" sz="1400" dirty="0">
                  <a:latin typeface="Arial" panose="020B0604020202020204" pitchFamily="34" charset="0"/>
                  <a:ea typeface="Arial" panose="020B0604020202020204" pitchFamily="34" charset="0"/>
                </a:rPr>
                <a:t>TIPS 26</a:t>
              </a:r>
              <a:r>
                <a:rPr lang="en-US" altLang="pt-BR" sz="1400" dirty="0">
                  <a:latin typeface="Arial" panose="020B0604020202020204" pitchFamily="34" charset="0"/>
                  <a:ea typeface="Arial" panose="020B0604020202020204" pitchFamily="34" charset="0"/>
                </a:rPr>
                <a:t>: 178-182, 2005</a:t>
              </a:r>
            </a:p>
          </p:txBody>
        </p:sp>
        <p:pic>
          <p:nvPicPr>
            <p:cNvPr id="67594" name="Picture 12"/>
            <p:cNvPicPr>
              <a:picLocks noChangeAspect="1"/>
            </p:cNvPicPr>
            <p:nvPr/>
          </p:nvPicPr>
          <p:blipFill>
            <a:blip r:embed="rId5"/>
            <a:stretch>
              <a:fillRect/>
            </a:stretch>
          </p:blipFill>
          <p:spPr>
            <a:xfrm>
              <a:off x="3787" y="2296"/>
              <a:ext cx="1310" cy="859"/>
            </a:xfrm>
            <a:prstGeom prst="rect">
              <a:avLst/>
            </a:prstGeom>
            <a:noFill/>
            <a:ln w="9525">
              <a:noFill/>
              <a:miter/>
            </a:ln>
          </p:spPr>
        </p:pic>
      </p:grpSp>
      <p:grpSp>
        <p:nvGrpSpPr>
          <p:cNvPr id="297997" name="Group 13"/>
          <p:cNvGrpSpPr/>
          <p:nvPr/>
        </p:nvGrpSpPr>
        <p:grpSpPr>
          <a:xfrm>
            <a:off x="-49212" y="4495800"/>
            <a:ext cx="5953125" cy="2365375"/>
            <a:chOff x="-23" y="3157"/>
            <a:chExt cx="2812" cy="1165"/>
          </a:xfrm>
        </p:grpSpPr>
        <p:grpSp>
          <p:nvGrpSpPr>
            <p:cNvPr id="67596" name="Group 14"/>
            <p:cNvGrpSpPr/>
            <p:nvPr/>
          </p:nvGrpSpPr>
          <p:grpSpPr>
            <a:xfrm>
              <a:off x="0" y="3214"/>
              <a:ext cx="2789" cy="1108"/>
              <a:chOff x="0" y="3214"/>
              <a:chExt cx="2789" cy="1108"/>
            </a:xfrm>
          </p:grpSpPr>
          <p:pic>
            <p:nvPicPr>
              <p:cNvPr id="67597" name="Picture 15"/>
              <p:cNvPicPr>
                <a:picLocks noChangeAspect="1"/>
              </p:cNvPicPr>
              <p:nvPr/>
            </p:nvPicPr>
            <p:blipFill>
              <a:blip r:embed="rId6"/>
              <a:stretch>
                <a:fillRect/>
              </a:stretch>
            </p:blipFill>
            <p:spPr>
              <a:xfrm>
                <a:off x="0" y="3214"/>
                <a:ext cx="2789" cy="851"/>
              </a:xfrm>
              <a:prstGeom prst="rect">
                <a:avLst/>
              </a:prstGeom>
              <a:noFill/>
              <a:ln w="9525">
                <a:noFill/>
                <a:miter/>
              </a:ln>
            </p:spPr>
          </p:pic>
          <p:sp>
            <p:nvSpPr>
              <p:cNvPr id="67598" name="Text Box 16"/>
              <p:cNvSpPr txBox="1"/>
              <p:nvPr/>
            </p:nvSpPr>
            <p:spPr>
              <a:xfrm>
                <a:off x="340" y="4128"/>
                <a:ext cx="1505" cy="194"/>
              </a:xfrm>
              <a:prstGeom prst="rect">
                <a:avLst/>
              </a:prstGeom>
              <a:noFill/>
              <a:ln w="9525">
                <a:noFill/>
                <a:miter/>
              </a:ln>
            </p:spPr>
            <p:txBody>
              <a:bodyPr wrap="none" anchor="t">
                <a:spAutoFit/>
              </a:bodyPr>
              <a:lstStyle/>
              <a:p>
                <a:pPr lvl="0">
                  <a:buFont typeface="Arial" panose="020B0604020202020204" pitchFamily="34" charset="0"/>
                  <a:buNone/>
                </a:pPr>
                <a:r>
                  <a:rPr lang="pt-BR" altLang="pt-BR" sz="1400" dirty="0">
                    <a:latin typeface="Arial" panose="020B0604020202020204" pitchFamily="34" charset="0"/>
                    <a:ea typeface="Arial" panose="020B0604020202020204" pitchFamily="34" charset="0"/>
                  </a:rPr>
                  <a:t>Nature Drug Discov. 3</a:t>
                </a:r>
                <a:r>
                  <a:rPr lang="en-US" altLang="pt-BR" sz="1400" dirty="0">
                    <a:latin typeface="Arial" panose="020B0604020202020204" pitchFamily="34" charset="0"/>
                    <a:ea typeface="Arial" panose="020B0604020202020204" pitchFamily="34" charset="0"/>
                  </a:rPr>
                  <a:t>: 352-359, 2004</a:t>
                </a:r>
              </a:p>
            </p:txBody>
          </p:sp>
        </p:grpSp>
        <p:sp>
          <p:nvSpPr>
            <p:cNvPr id="67599" name="Oval 17"/>
            <p:cNvSpPr/>
            <p:nvPr/>
          </p:nvSpPr>
          <p:spPr>
            <a:xfrm>
              <a:off x="-23" y="3157"/>
              <a:ext cx="1247" cy="318"/>
            </a:xfrm>
            <a:prstGeom prst="ellipse">
              <a:avLst/>
            </a:prstGeom>
            <a:noFill/>
            <a:ln w="38100" cap="flat" cmpd="sng">
              <a:solidFill>
                <a:srgbClr val="00FF00"/>
              </a:solidFill>
              <a:prstDash val="solid"/>
              <a:round/>
              <a:headEnd type="none" w="med" len="med"/>
              <a:tailEnd type="none" w="med" len="med"/>
            </a:ln>
          </p:spPr>
          <p:txBody>
            <a:bodyPr wrap="none" anchor="ctr"/>
            <a:lstStyle/>
            <a:p>
              <a:pPr lvl="0">
                <a:buFont typeface="Arial" panose="020B0604020202020204" pitchFamily="34" charset="0"/>
                <a:buNone/>
              </a:pPr>
              <a:endParaRPr lang="pt-BR" altLang="pt-BR" dirty="0">
                <a:latin typeface="Arial" panose="020B0604020202020204" pitchFamily="34" charset="0"/>
                <a:ea typeface="Arial" panose="020B0604020202020204" pitchFamily="34" charset="0"/>
              </a:endParaRPr>
            </a:p>
          </p:txBody>
        </p:sp>
      </p:grpSp>
      <p:pic>
        <p:nvPicPr>
          <p:cNvPr id="67600" name="Picture 2" descr="Paul Ehrlich"/>
          <p:cNvPicPr>
            <a:picLocks noChangeAspect="1"/>
          </p:cNvPicPr>
          <p:nvPr/>
        </p:nvPicPr>
        <p:blipFill>
          <a:blip r:embed="rId7"/>
          <a:stretch>
            <a:fillRect/>
          </a:stretch>
        </p:blipFill>
        <p:spPr>
          <a:xfrm>
            <a:off x="4025900" y="1063625"/>
            <a:ext cx="1951038" cy="2162175"/>
          </a:xfrm>
          <a:prstGeom prst="rect">
            <a:avLst/>
          </a:prstGeom>
          <a:noFill/>
          <a:ln w="9525">
            <a:noFill/>
            <a:miter/>
          </a:ln>
        </p:spPr>
      </p:pic>
      <p:sp>
        <p:nvSpPr>
          <p:cNvPr id="67601" name="CaixaDeTexto 1"/>
          <p:cNvSpPr txBox="1"/>
          <p:nvPr/>
        </p:nvSpPr>
        <p:spPr>
          <a:xfrm>
            <a:off x="2982913" y="11113"/>
            <a:ext cx="6492875" cy="523875"/>
          </a:xfrm>
          <a:prstGeom prst="rect">
            <a:avLst/>
          </a:prstGeom>
          <a:noFill/>
          <a:ln w="9525">
            <a:noFill/>
            <a:miter/>
          </a:ln>
        </p:spPr>
        <p:txBody>
          <a:bodyPr wrap="none" anchor="t">
            <a:spAutoFit/>
          </a:bodyPr>
          <a:lstStyle/>
          <a:p>
            <a:pPr lvl="0">
              <a:buFont typeface="Arial" panose="020B0604020202020204" pitchFamily="34" charset="0"/>
              <a:buNone/>
            </a:pPr>
            <a:r>
              <a:rPr lang="pt-BR" altLang="pt-BR" sz="2800" dirty="0">
                <a:solidFill>
                  <a:schemeClr val="bg1"/>
                </a:solidFill>
                <a:latin typeface="Arial" panose="020B0604020202020204" pitchFamily="34" charset="0"/>
                <a:ea typeface="Arial" panose="020B0604020202020204" pitchFamily="34" charset="0"/>
              </a:rPr>
              <a:t>FÁRMACO SELETIVO </a:t>
            </a:r>
            <a:r>
              <a:rPr lang="pt-BR" altLang="pt-BR" sz="2800" i="1" dirty="0">
                <a:solidFill>
                  <a:schemeClr val="bg1"/>
                </a:solidFill>
                <a:latin typeface="Arial" panose="020B0604020202020204" pitchFamily="34" charset="0"/>
                <a:ea typeface="Arial" panose="020B0604020202020204" pitchFamily="34" charset="0"/>
              </a:rPr>
              <a:t>vs</a:t>
            </a:r>
            <a:r>
              <a:rPr lang="pt-BR" altLang="pt-BR" sz="2800" dirty="0">
                <a:solidFill>
                  <a:schemeClr val="bg1"/>
                </a:solidFill>
                <a:latin typeface="Arial" panose="020B0604020202020204" pitchFamily="34" charset="0"/>
                <a:ea typeface="Arial" panose="020B0604020202020204" pitchFamily="34" charset="0"/>
              </a:rPr>
              <a:t> MULTI-ALVO</a:t>
            </a:r>
          </a:p>
        </p:txBody>
      </p:sp>
      <p:sp>
        <p:nvSpPr>
          <p:cNvPr id="67602" name="CaixaDeTexto 2"/>
          <p:cNvSpPr txBox="1"/>
          <p:nvPr/>
        </p:nvSpPr>
        <p:spPr>
          <a:xfrm>
            <a:off x="2312988" y="3429000"/>
            <a:ext cx="669925" cy="830263"/>
          </a:xfrm>
          <a:prstGeom prst="rect">
            <a:avLst/>
          </a:prstGeom>
          <a:noFill/>
          <a:ln w="9525">
            <a:noFill/>
            <a:miter/>
          </a:ln>
        </p:spPr>
        <p:txBody>
          <a:bodyPr anchor="t">
            <a:spAutoFit/>
          </a:bodyPr>
          <a:lstStyle/>
          <a:p>
            <a:pPr lvl="0">
              <a:buFont typeface="Arial" panose="020B0604020202020204" pitchFamily="34" charset="0"/>
              <a:buNone/>
            </a:pPr>
            <a:r>
              <a:rPr lang="pt-BR" altLang="pt-BR" sz="4800" dirty="0">
                <a:solidFill>
                  <a:schemeClr val="bg1"/>
                </a:solidFill>
                <a:latin typeface="Arial" panose="020B0604020202020204" pitchFamily="34" charset="0"/>
                <a:ea typeface="Arial" panose="020B0604020202020204" pitchFamily="34" charset="0"/>
              </a:rPr>
              <a:t>X</a:t>
            </a:r>
          </a:p>
        </p:txBody>
      </p:sp>
      <p:sp>
        <p:nvSpPr>
          <p:cNvPr id="21" name="Text Box 11"/>
          <p:cNvSpPr txBox="1"/>
          <p:nvPr/>
        </p:nvSpPr>
        <p:spPr>
          <a:xfrm>
            <a:off x="7219950" y="2160588"/>
            <a:ext cx="4365625" cy="830262"/>
          </a:xfrm>
          <a:prstGeom prst="rect">
            <a:avLst/>
          </a:prstGeom>
          <a:noFill/>
          <a:ln w="9525">
            <a:noFill/>
            <a:miter/>
          </a:ln>
        </p:spPr>
        <p:txBody>
          <a:bodyPr anchor="t">
            <a:spAutoFit/>
          </a:bodyPr>
          <a:lstStyle/>
          <a:p>
            <a:pPr lvl="0" algn="ctr">
              <a:buFont typeface="Arial" panose="020B0604020202020204" pitchFamily="34" charset="0"/>
              <a:buNone/>
            </a:pPr>
            <a:r>
              <a:rPr lang="pt-BR" altLang="pt-BR" sz="2400" dirty="0">
                <a:solidFill>
                  <a:schemeClr val="bg2"/>
                </a:solidFill>
                <a:latin typeface="Arial" panose="020B0604020202020204" pitchFamily="34" charset="0"/>
                <a:ea typeface="Arial" panose="020B0604020202020204" pitchFamily="34" charset="0"/>
              </a:rPr>
              <a:t>visão holística:</a:t>
            </a:r>
          </a:p>
          <a:p>
            <a:pPr lvl="0" algn="ctr">
              <a:buFont typeface="Arial" panose="020B0604020202020204" pitchFamily="34" charset="0"/>
              <a:buNone/>
            </a:pPr>
            <a:r>
              <a:rPr lang="pt-BR" altLang="pt-BR" sz="2400" dirty="0">
                <a:solidFill>
                  <a:schemeClr val="bg2"/>
                </a:solidFill>
                <a:latin typeface="Arial" panose="020B0604020202020204" pitchFamily="34" charset="0"/>
                <a:ea typeface="Arial" panose="020B0604020202020204" pitchFamily="34" charset="0"/>
              </a:rPr>
              <a:t> redes e circuitos neurais</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997"/>
                                        </p:tgtEl>
                                        <p:attrNameLst>
                                          <p:attrName>style.visibility</p:attrName>
                                        </p:attrNameLst>
                                      </p:cBhvr>
                                      <p:to>
                                        <p:strVal val="visible"/>
                                      </p:to>
                                    </p:set>
                                    <p:anim calcmode="lin" valueType="num">
                                      <p:cBhvr additive="base">
                                        <p:cTn id="7" dur="500" fill="hold"/>
                                        <p:tgtEl>
                                          <p:spTgt spid="297997"/>
                                        </p:tgtEl>
                                        <p:attrNameLst>
                                          <p:attrName>ppt_x</p:attrName>
                                        </p:attrNameLst>
                                      </p:cBhvr>
                                      <p:tavLst>
                                        <p:tav tm="0">
                                          <p:val>
                                            <p:strVal val="#ppt_x"/>
                                          </p:val>
                                        </p:tav>
                                        <p:tav tm="100000">
                                          <p:val>
                                            <p:strVal val="#ppt_x"/>
                                          </p:val>
                                        </p:tav>
                                      </p:tavLst>
                                    </p:anim>
                                    <p:anim calcmode="lin" valueType="num">
                                      <p:cBhvr additive="base">
                                        <p:cTn id="8" dur="500" fill="hold"/>
                                        <p:tgtEl>
                                          <p:spTgt spid="2979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79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99"/>
          <p:cNvSpPr txBox="1"/>
          <p:nvPr/>
        </p:nvSpPr>
        <p:spPr>
          <a:xfrm>
            <a:off x="762000" y="68263"/>
            <a:ext cx="10980738" cy="366712"/>
          </a:xfrm>
          <a:prstGeom prst="rect">
            <a:avLst/>
          </a:prstGeom>
          <a:solidFill>
            <a:srgbClr val="FFFFFF"/>
          </a:solidFill>
          <a:ln w="9525" cap="flat" cmpd="sng">
            <a:solidFill>
              <a:srgbClr val="000000"/>
            </a:solidFill>
            <a:prstDash val="solid"/>
            <a:round/>
            <a:headEnd type="none" w="med" len="med"/>
            <a:tailEnd type="none" w="med" len="med"/>
          </a:ln>
        </p:spPr>
        <p:txBody>
          <a:bodyPr wrap="square" anchor="t">
            <a:spAutoFit/>
          </a:bodyPr>
          <a:lstStyle/>
          <a:p>
            <a:pPr lvl="0" algn="ctr"/>
            <a:r>
              <a:rPr lang="pt-BR" altLang="en-US">
                <a:latin typeface="Verdana" panose="020B0604030504040204" charset="0"/>
                <a:ea typeface="Verdana" panose="020B0604030504040204" charset="0"/>
              </a:rPr>
              <a:t>Curr. Opin. Struct. Biol. </a:t>
            </a:r>
            <a:r>
              <a:rPr>
                <a:latin typeface="Verdana" panose="020B0604030504040204" charset="0"/>
                <a:ea typeface="Verdana" panose="020B0604030504040204" charset="0"/>
              </a:rPr>
              <a:t>2006 Feb;16(1):127-36. Epub 2006 Jan 25.</a:t>
            </a:r>
            <a:endParaRPr lang="en-US" altLang="en-US">
              <a:latin typeface="Arial" panose="020B0604020202020204" pitchFamily="34" charset="0"/>
              <a:ea typeface="Arial" panose="020B0604020202020204" pitchFamily="34" charset="0"/>
            </a:endParaRPr>
          </a:p>
        </p:txBody>
      </p:sp>
      <p:pic>
        <p:nvPicPr>
          <p:cNvPr id="69634" name="Picture 1"/>
          <p:cNvPicPr>
            <a:picLocks noChangeAspect="1"/>
          </p:cNvPicPr>
          <p:nvPr/>
        </p:nvPicPr>
        <p:blipFill>
          <a:blip r:embed="rId3"/>
          <a:stretch>
            <a:fillRect/>
          </a:stretch>
        </p:blipFill>
        <p:spPr>
          <a:xfrm>
            <a:off x="-25400" y="560388"/>
            <a:ext cx="12203113" cy="1060450"/>
          </a:xfrm>
          <a:prstGeom prst="rect">
            <a:avLst/>
          </a:prstGeom>
          <a:noFill/>
          <a:ln w="9525">
            <a:noFill/>
            <a:miter/>
          </a:ln>
        </p:spPr>
      </p:pic>
      <p:sp>
        <p:nvSpPr>
          <p:cNvPr id="3" name="Oval 2"/>
          <p:cNvSpPr/>
          <p:nvPr/>
        </p:nvSpPr>
        <p:spPr>
          <a:xfrm>
            <a:off x="4235450" y="2524125"/>
            <a:ext cx="704850" cy="692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4" name="Oval 3"/>
          <p:cNvSpPr/>
          <p:nvPr/>
        </p:nvSpPr>
        <p:spPr>
          <a:xfrm>
            <a:off x="7754938" y="2498725"/>
            <a:ext cx="704850" cy="6921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69637" name="Text Box 4"/>
          <p:cNvSpPr txBox="1"/>
          <p:nvPr/>
        </p:nvSpPr>
        <p:spPr>
          <a:xfrm>
            <a:off x="6194425" y="2597150"/>
            <a:ext cx="315913" cy="517525"/>
          </a:xfrm>
          <a:prstGeom prst="rect">
            <a:avLst/>
          </a:prstGeom>
          <a:noFill/>
          <a:ln w="9525">
            <a:noFill/>
            <a:miter/>
          </a:ln>
        </p:spPr>
        <p:txBody>
          <a:bodyPr wrap="square" anchor="t">
            <a:spAutoFit/>
          </a:bodyPr>
          <a:lstStyle/>
          <a:p>
            <a:pPr lvl="0"/>
            <a:r>
              <a:rPr lang="pt-BR" altLang="en-US" sz="2800">
                <a:latin typeface="Arial" panose="020B0604020202020204" pitchFamily="34" charset="0"/>
                <a:ea typeface="Arial" panose="020B0604020202020204" pitchFamily="34" charset="0"/>
              </a:rPr>
              <a:t>+</a:t>
            </a:r>
          </a:p>
        </p:txBody>
      </p:sp>
      <p:sp>
        <p:nvSpPr>
          <p:cNvPr id="6" name="Oval 5"/>
          <p:cNvSpPr/>
          <p:nvPr/>
        </p:nvSpPr>
        <p:spPr>
          <a:xfrm>
            <a:off x="7580313" y="4951413"/>
            <a:ext cx="704850" cy="690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7" name="Oval 6"/>
          <p:cNvSpPr/>
          <p:nvPr/>
        </p:nvSpPr>
        <p:spPr>
          <a:xfrm>
            <a:off x="4470400" y="4972050"/>
            <a:ext cx="704850" cy="692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8" name="Oval 7"/>
          <p:cNvSpPr/>
          <p:nvPr/>
        </p:nvSpPr>
        <p:spPr>
          <a:xfrm>
            <a:off x="1625600" y="4978400"/>
            <a:ext cx="704850" cy="692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9" name="Oval 8"/>
          <p:cNvSpPr/>
          <p:nvPr/>
        </p:nvSpPr>
        <p:spPr>
          <a:xfrm>
            <a:off x="10229850" y="4951413"/>
            <a:ext cx="704850" cy="6921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0" name="Oval 9"/>
          <p:cNvSpPr/>
          <p:nvPr/>
        </p:nvSpPr>
        <p:spPr>
          <a:xfrm>
            <a:off x="8286750" y="4972050"/>
            <a:ext cx="704850" cy="6921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1" name="Oval 10"/>
          <p:cNvSpPr/>
          <p:nvPr/>
        </p:nvSpPr>
        <p:spPr>
          <a:xfrm>
            <a:off x="5818188" y="4979988"/>
            <a:ext cx="704850" cy="6921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2" name="Oval 11"/>
          <p:cNvSpPr/>
          <p:nvPr/>
        </p:nvSpPr>
        <p:spPr>
          <a:xfrm>
            <a:off x="2971800" y="4986338"/>
            <a:ext cx="704850" cy="6921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3" name="Oval 12"/>
          <p:cNvSpPr/>
          <p:nvPr/>
        </p:nvSpPr>
        <p:spPr>
          <a:xfrm>
            <a:off x="10248900" y="4992688"/>
            <a:ext cx="427038"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69646" name="Text Box 13"/>
          <p:cNvSpPr txBox="1"/>
          <p:nvPr/>
        </p:nvSpPr>
        <p:spPr>
          <a:xfrm>
            <a:off x="1466850" y="2646363"/>
            <a:ext cx="2471738" cy="457200"/>
          </a:xfrm>
          <a:prstGeom prst="rect">
            <a:avLst/>
          </a:prstGeom>
          <a:noFill/>
          <a:ln w="9525">
            <a:noFill/>
            <a:miter/>
          </a:ln>
        </p:spPr>
        <p:txBody>
          <a:bodyPr wrap="none" anchor="t">
            <a:spAutoFit/>
          </a:bodyPr>
          <a:lstStyle/>
          <a:p>
            <a:pPr lvl="0"/>
            <a:r>
              <a:rPr lang="pt-BR" altLang="en-US" sz="2400">
                <a:solidFill>
                  <a:srgbClr val="FFFF00"/>
                </a:solidFill>
                <a:latin typeface="Arial" panose="020B0604020202020204" pitchFamily="34" charset="0"/>
                <a:ea typeface="Arial" panose="020B0604020202020204" pitchFamily="34" charset="0"/>
              </a:rPr>
              <a:t>Selective ligands</a:t>
            </a:r>
          </a:p>
        </p:txBody>
      </p:sp>
      <p:sp>
        <p:nvSpPr>
          <p:cNvPr id="69647" name="Text Box 14"/>
          <p:cNvSpPr txBox="1"/>
          <p:nvPr/>
        </p:nvSpPr>
        <p:spPr>
          <a:xfrm>
            <a:off x="31750" y="4924425"/>
            <a:ext cx="1149350" cy="823913"/>
          </a:xfrm>
          <a:prstGeom prst="rect">
            <a:avLst/>
          </a:prstGeom>
          <a:noFill/>
          <a:ln w="9525">
            <a:noFill/>
            <a:miter/>
          </a:ln>
        </p:spPr>
        <p:txBody>
          <a:bodyPr wrap="none" anchor="t">
            <a:spAutoFit/>
          </a:bodyPr>
          <a:lstStyle/>
          <a:p>
            <a:pPr lvl="0"/>
            <a:r>
              <a:rPr lang="pt-BR" altLang="en-US" sz="2400">
                <a:solidFill>
                  <a:srgbClr val="FFFF00"/>
                </a:solidFill>
                <a:latin typeface="Arial" panose="020B0604020202020204" pitchFamily="34" charset="0"/>
                <a:ea typeface="Arial" panose="020B0604020202020204" pitchFamily="34" charset="0"/>
              </a:rPr>
              <a:t>Dual </a:t>
            </a:r>
          </a:p>
          <a:p>
            <a:pPr lvl="0"/>
            <a:r>
              <a:rPr lang="pt-BR" altLang="en-US" sz="2400">
                <a:solidFill>
                  <a:srgbClr val="FFFF00"/>
                </a:solidFill>
                <a:latin typeface="Arial" panose="020B0604020202020204" pitchFamily="34" charset="0"/>
                <a:ea typeface="Arial" panose="020B0604020202020204" pitchFamily="34" charset="0"/>
              </a:rPr>
              <a:t>ligands</a:t>
            </a:r>
          </a:p>
        </p:txBody>
      </p:sp>
      <p:sp>
        <p:nvSpPr>
          <p:cNvPr id="16" name="Minus 15"/>
          <p:cNvSpPr/>
          <p:nvPr/>
        </p:nvSpPr>
        <p:spPr>
          <a:xfrm>
            <a:off x="5046663" y="5124450"/>
            <a:ext cx="914400" cy="317500"/>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8" name="Minus 17"/>
          <p:cNvSpPr/>
          <p:nvPr/>
        </p:nvSpPr>
        <p:spPr>
          <a:xfrm>
            <a:off x="2284413" y="5172075"/>
            <a:ext cx="290513" cy="250825"/>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19" name="Minus 18"/>
          <p:cNvSpPr/>
          <p:nvPr/>
        </p:nvSpPr>
        <p:spPr>
          <a:xfrm>
            <a:off x="2716213" y="5172075"/>
            <a:ext cx="290513" cy="250825"/>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69651" name="Text Box 19"/>
          <p:cNvSpPr txBox="1"/>
          <p:nvPr/>
        </p:nvSpPr>
        <p:spPr>
          <a:xfrm>
            <a:off x="2117725" y="5756275"/>
            <a:ext cx="1147763" cy="639763"/>
          </a:xfrm>
          <a:prstGeom prst="rect">
            <a:avLst/>
          </a:prstGeom>
          <a:noFill/>
          <a:ln w="9525">
            <a:noFill/>
            <a:miter/>
          </a:ln>
        </p:spPr>
        <p:txBody>
          <a:bodyPr wrap="none" anchor="t">
            <a:spAutoFit/>
          </a:bodyPr>
          <a:lstStyle/>
          <a:p>
            <a:pPr lvl="0" algn="ctr"/>
            <a:r>
              <a:rPr lang="pt-BR" altLang="en-US">
                <a:latin typeface="Arial" panose="020B0604020202020204" pitchFamily="34" charset="0"/>
                <a:ea typeface="Arial" panose="020B0604020202020204" pitchFamily="34" charset="0"/>
              </a:rPr>
              <a:t>cleavable</a:t>
            </a:r>
          </a:p>
          <a:p>
            <a:pPr lvl="0" algn="ctr"/>
            <a:r>
              <a:rPr lang="pt-BR" altLang="en-US">
                <a:latin typeface="Arial" panose="020B0604020202020204" pitchFamily="34" charset="0"/>
                <a:ea typeface="Arial" panose="020B0604020202020204" pitchFamily="34" charset="0"/>
              </a:rPr>
              <a:t>linker</a:t>
            </a:r>
          </a:p>
        </p:txBody>
      </p:sp>
      <p:sp>
        <p:nvSpPr>
          <p:cNvPr id="69652" name="Text Box 20"/>
          <p:cNvSpPr txBox="1"/>
          <p:nvPr/>
        </p:nvSpPr>
        <p:spPr>
          <a:xfrm>
            <a:off x="5045075" y="5756275"/>
            <a:ext cx="779463" cy="365125"/>
          </a:xfrm>
          <a:prstGeom prst="rect">
            <a:avLst/>
          </a:prstGeom>
          <a:noFill/>
          <a:ln w="9525">
            <a:noFill/>
            <a:miter/>
          </a:ln>
        </p:spPr>
        <p:txBody>
          <a:bodyPr wrap="none" anchor="t">
            <a:spAutoFit/>
          </a:bodyPr>
          <a:lstStyle/>
          <a:p>
            <a:pPr lvl="0" algn="ctr"/>
            <a:r>
              <a:rPr lang="pt-BR" altLang="en-US">
                <a:latin typeface="Arial" panose="020B0604020202020204" pitchFamily="34" charset="0"/>
                <a:ea typeface="Arial" panose="020B0604020202020204" pitchFamily="34" charset="0"/>
              </a:rPr>
              <a:t>linked</a:t>
            </a:r>
          </a:p>
        </p:txBody>
      </p:sp>
      <p:sp>
        <p:nvSpPr>
          <p:cNvPr id="69653" name="Text Box 21"/>
          <p:cNvSpPr txBox="1"/>
          <p:nvPr/>
        </p:nvSpPr>
        <p:spPr>
          <a:xfrm>
            <a:off x="7947025" y="5756275"/>
            <a:ext cx="741363" cy="365125"/>
          </a:xfrm>
          <a:prstGeom prst="rect">
            <a:avLst/>
          </a:prstGeom>
          <a:noFill/>
          <a:ln w="9525">
            <a:noFill/>
            <a:miter/>
          </a:ln>
        </p:spPr>
        <p:txBody>
          <a:bodyPr wrap="none" anchor="t">
            <a:spAutoFit/>
          </a:bodyPr>
          <a:lstStyle/>
          <a:p>
            <a:pPr lvl="0" algn="ctr"/>
            <a:r>
              <a:rPr lang="pt-BR" altLang="en-US">
                <a:latin typeface="Arial" panose="020B0604020202020204" pitchFamily="34" charset="0"/>
                <a:ea typeface="Arial" panose="020B0604020202020204" pitchFamily="34" charset="0"/>
              </a:rPr>
              <a:t>fused</a:t>
            </a:r>
          </a:p>
        </p:txBody>
      </p:sp>
      <p:sp>
        <p:nvSpPr>
          <p:cNvPr id="69654" name="Text Box 22"/>
          <p:cNvSpPr txBox="1"/>
          <p:nvPr/>
        </p:nvSpPr>
        <p:spPr>
          <a:xfrm>
            <a:off x="10175875" y="5756275"/>
            <a:ext cx="957263" cy="365125"/>
          </a:xfrm>
          <a:prstGeom prst="rect">
            <a:avLst/>
          </a:prstGeom>
          <a:noFill/>
          <a:ln w="9525">
            <a:noFill/>
            <a:miter/>
          </a:ln>
        </p:spPr>
        <p:txBody>
          <a:bodyPr wrap="none" anchor="t">
            <a:spAutoFit/>
          </a:bodyPr>
          <a:lstStyle/>
          <a:p>
            <a:pPr lvl="0" algn="ctr"/>
            <a:r>
              <a:rPr lang="pt-BR" altLang="en-US">
                <a:latin typeface="Arial" panose="020B0604020202020204" pitchFamily="34" charset="0"/>
                <a:ea typeface="Arial" panose="020B0604020202020204" pitchFamily="34" charset="0"/>
              </a:rPr>
              <a:t>merged</a:t>
            </a:r>
          </a:p>
        </p:txBody>
      </p:sp>
      <p:cxnSp>
        <p:nvCxnSpPr>
          <p:cNvPr id="24" name="Straight Arrow Connector 23"/>
          <p:cNvCxnSpPr/>
          <p:nvPr/>
        </p:nvCxnSpPr>
        <p:spPr>
          <a:xfrm flipH="1">
            <a:off x="3211513" y="3562350"/>
            <a:ext cx="798513" cy="103505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70463" y="3559175"/>
            <a:ext cx="244475" cy="1144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53375" y="3517900"/>
            <a:ext cx="244475" cy="1144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080500" y="3467100"/>
            <a:ext cx="1069975" cy="120650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9659" name="Text Box 27"/>
          <p:cNvSpPr txBox="1"/>
          <p:nvPr/>
        </p:nvSpPr>
        <p:spPr>
          <a:xfrm>
            <a:off x="4481513" y="6484938"/>
            <a:ext cx="7656512" cy="304800"/>
          </a:xfrm>
          <a:prstGeom prst="rect">
            <a:avLst/>
          </a:prstGeom>
          <a:noFill/>
          <a:ln w="9525">
            <a:noFill/>
            <a:miter/>
          </a:ln>
        </p:spPr>
        <p:txBody>
          <a:bodyPr wrap="none" anchor="t">
            <a:spAutoFit/>
          </a:bodyPr>
          <a:lstStyle/>
          <a:p>
            <a:pPr lvl="0"/>
            <a:r>
              <a:rPr lang="pt-BR" altLang="en-US" sz="1400" i="1">
                <a:latin typeface="Arial" panose="020B0604020202020204" pitchFamily="34" charset="0"/>
                <a:ea typeface="Arial" panose="020B0604020202020204" pitchFamily="34" charset="0"/>
              </a:rPr>
              <a:t>Adaptado de: Morphy R, in: Polypharmacology in Drug Discovery (Ed. J-U Peters, Wiley, 2012)</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Text Box 1027"/>
          <p:cNvSpPr txBox="1">
            <a:spLocks noChangeArrowheads="1"/>
          </p:cNvSpPr>
          <p:nvPr/>
        </p:nvSpPr>
        <p:spPr bwMode="auto">
          <a:xfrm>
            <a:off x="0" y="-7938"/>
            <a:ext cx="12160173" cy="706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457200" lvl="1" indent="0" algn="ctr" eaLnBrk="1" hangingPunct="1">
              <a:defRPr/>
            </a:pPr>
            <a:r>
              <a:rPr lang="en-US" sz="3200" u="sng" dirty="0" smtClean="0">
                <a:solidFill>
                  <a:srgbClr val="49FF49"/>
                </a:solidFill>
                <a:effectLst>
                  <a:outerShdw blurRad="38100" dist="38100" dir="2700000" algn="tl">
                    <a:srgbClr val="000000"/>
                  </a:outerShdw>
                </a:effectLst>
                <a:latin typeface="Arial" panose="020B0604020202020204" pitchFamily="34" charset="0"/>
              </a:rPr>
              <a:t>TIPOS DE ENSAIO PARA </a:t>
            </a:r>
            <a:r>
              <a:rPr lang="en-US" sz="3200" i="1" u="sng" dirty="0" smtClean="0">
                <a:solidFill>
                  <a:srgbClr val="49FF49"/>
                </a:solidFill>
                <a:effectLst>
                  <a:outerShdw blurRad="38100" dist="38100" dir="2700000" algn="tl">
                    <a:srgbClr val="000000"/>
                  </a:outerShdw>
                </a:effectLst>
                <a:latin typeface="Arial" panose="020B0604020202020204" pitchFamily="34" charset="0"/>
              </a:rPr>
              <a:t>SCREENING</a:t>
            </a:r>
            <a:r>
              <a:rPr lang="en-US" sz="3200" u="sng" dirty="0" smtClean="0">
                <a:solidFill>
                  <a:srgbClr val="49FF49"/>
                </a:solidFill>
                <a:effectLst>
                  <a:outerShdw blurRad="38100" dist="38100" dir="2700000" algn="tl">
                    <a:srgbClr val="000000"/>
                  </a:outerShdw>
                </a:effectLst>
                <a:latin typeface="Arial" panose="020B0604020202020204" pitchFamily="34" charset="0"/>
              </a:rPr>
              <a:t> </a:t>
            </a:r>
            <a:r>
              <a:rPr lang="en-US" sz="3200" i="1" u="sng" dirty="0" smtClean="0">
                <a:solidFill>
                  <a:srgbClr val="49FF49"/>
                </a:solidFill>
                <a:effectLst>
                  <a:outerShdw blurRad="38100" dist="38100" dir="2700000" algn="tl">
                    <a:srgbClr val="000000"/>
                  </a:outerShdw>
                </a:effectLst>
                <a:latin typeface="Arial" panose="020B0604020202020204" pitchFamily="34" charset="0"/>
              </a:rPr>
              <a:t>in vitro</a:t>
            </a:r>
          </a:p>
          <a:p>
            <a:pPr eaLnBrk="1" hangingPunct="1">
              <a:defRPr/>
            </a:pPr>
            <a:endParaRPr lang="en-US" u="sng" dirty="0" smtClean="0">
              <a:solidFill>
                <a:srgbClr val="49FF49"/>
              </a:solidFill>
              <a:effectLst>
                <a:outerShdw blurRad="38100" dist="38100" dir="2700000" algn="tl">
                  <a:srgbClr val="000000"/>
                </a:outerShdw>
              </a:effectLst>
              <a:latin typeface="Arial" panose="020B0604020202020204" pitchFamily="34" charset="0"/>
            </a:endParaRPr>
          </a:p>
          <a:p>
            <a:pPr eaLnBrk="1" hangingPunct="1">
              <a:lnSpc>
                <a:spcPct val="150000"/>
              </a:lnSpc>
              <a:defRPr/>
            </a:pPr>
            <a:r>
              <a:rPr lang="en-US" dirty="0" smtClean="0">
                <a:solidFill>
                  <a:srgbClr val="FFDA8F"/>
                </a:solidFill>
                <a:latin typeface="Arial" panose="020B0604020202020204" pitchFamily="34" charset="0"/>
              </a:rPr>
              <a:t>	</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rPr>
              <a:t>B. </a:t>
            </a:r>
            <a:r>
              <a:rPr lang="en-US" sz="3600" u="sng" dirty="0" err="1" smtClean="0">
                <a:solidFill>
                  <a:schemeClr val="bg1"/>
                </a:solidFill>
                <a:effectLst>
                  <a:outerShdw blurRad="38100" dist="38100" dir="2700000" algn="tl">
                    <a:srgbClr val="000000">
                      <a:alpha val="43137"/>
                    </a:srgbClr>
                  </a:outerShdw>
                </a:effectLst>
                <a:latin typeface="Arial" panose="020B0604020202020204" pitchFamily="34" charset="0"/>
              </a:rPr>
              <a:t>Ensaio</a:t>
            </a:r>
            <a:r>
              <a:rPr lang="en-US" sz="3600" u="sng" dirty="0" smtClean="0">
                <a:solidFill>
                  <a:schemeClr val="bg1"/>
                </a:solidFill>
                <a:effectLst>
                  <a:outerShdw blurRad="38100" dist="38100" dir="2700000" algn="tl">
                    <a:srgbClr val="000000">
                      <a:alpha val="43137"/>
                    </a:srgbClr>
                  </a:outerShdw>
                </a:effectLst>
                <a:latin typeface="Arial" panose="020B0604020202020204" pitchFamily="34" charset="0"/>
              </a:rPr>
              <a:t> FENOTÍPICO</a:t>
            </a:r>
          </a:p>
          <a:p>
            <a:pPr eaLnBrk="1" hangingPunct="1">
              <a:defRPr/>
            </a:pPr>
            <a:r>
              <a:rPr lang="en-US" dirty="0" smtClean="0">
                <a:latin typeface="Arial" panose="020B0604020202020204" pitchFamily="34" charset="0"/>
              </a:rPr>
              <a:t>	 </a:t>
            </a:r>
            <a:r>
              <a:rPr lang="en-US" dirty="0" err="1" smtClean="0">
                <a:latin typeface="Arial" panose="020B0604020202020204" pitchFamily="34" charset="0"/>
                <a:cs typeface="Arial" panose="020B0604020202020204" pitchFamily="34" charset="0"/>
              </a:rPr>
              <a:t>Pode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mais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eficiente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por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capaz</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avaliar</a:t>
            </a:r>
            <a:r>
              <a:rPr lang="en-US" dirty="0" smtClean="0">
                <a:latin typeface="Arial" panose="020B0604020202020204" pitchFamily="34" charset="0"/>
                <a:cs typeface="Arial" panose="020B0604020202020204" pitchFamily="34" charset="0"/>
              </a:rPr>
              <a:t> a </a:t>
            </a:r>
            <a:r>
              <a:rPr lang="en-US" dirty="0" err="1" smtClean="0">
                <a:latin typeface="Arial" panose="020B0604020202020204" pitchFamily="34" charset="0"/>
                <a:cs typeface="Arial" panose="020B0604020202020204" pitchFamily="34" charset="0"/>
              </a:rPr>
              <a:t>eficácia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já</a:t>
            </a:r>
            <a:r>
              <a:rPr lang="en-US" dirty="0" smtClean="0">
                <a:latin typeface="Arial" panose="020B0604020202020204" pitchFamily="34" charset="0"/>
                <a:cs typeface="Arial" panose="020B0604020202020204" pitchFamily="34" charset="0"/>
              </a:rPr>
              <a:t> que a </a:t>
            </a:r>
            <a:r>
              <a:rPr lang="en-US" i="1" dirty="0" err="1" smtClean="0">
                <a:solidFill>
                  <a:srgbClr val="49FF4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função</a:t>
            </a:r>
            <a:r>
              <a:rPr lang="en-US" dirty="0" smtClean="0">
                <a:latin typeface="Arial" panose="020B0604020202020204" pitchFamily="34" charset="0"/>
                <a:cs typeface="Arial" panose="020B0604020202020204" pitchFamily="34" charset="0"/>
              </a:rPr>
              <a:t> de receptor </a:t>
            </a:r>
            <a:r>
              <a:rPr lang="en-US" dirty="0" err="1" smtClean="0">
                <a:latin typeface="Arial" panose="020B0604020202020204" pitchFamily="34" charset="0"/>
                <a:cs typeface="Arial" panose="020B0604020202020204" pitchFamily="34" charset="0"/>
              </a:rPr>
              <a:t>pode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medida</a:t>
            </a:r>
            <a:r>
              <a:rPr lang="en-US" dirty="0" smtClean="0">
                <a:latin typeface="Arial" panose="020B0604020202020204" pitchFamily="34" charset="0"/>
                <a:cs typeface="Arial" panose="020B0604020202020204" pitchFamily="34" charset="0"/>
              </a:rPr>
              <a:t>, o que </a:t>
            </a:r>
            <a:r>
              <a:rPr lang="en-US" dirty="0" err="1" smtClean="0">
                <a:latin typeface="Arial" panose="020B0604020202020204" pitchFamily="34" charset="0"/>
                <a:cs typeface="Arial" panose="020B0604020202020204" pitchFamily="34" charset="0"/>
              </a:rPr>
              <a:t>não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ocorreria</a:t>
            </a:r>
            <a:r>
              <a:rPr lang="en-US" dirty="0" smtClean="0">
                <a:latin typeface="Arial" panose="020B0604020202020204" pitchFamily="34" charset="0"/>
                <a:cs typeface="Arial" panose="020B0604020202020204" pitchFamily="34" charset="0"/>
              </a:rPr>
              <a:t> com o </a:t>
            </a:r>
            <a:r>
              <a:rPr lang="en-US" i="1" dirty="0" smtClean="0">
                <a:latin typeface="Arial" panose="020B0604020202020204" pitchFamily="34" charset="0"/>
                <a:cs typeface="Arial" panose="020B0604020202020204" pitchFamily="34" charset="0"/>
              </a:rPr>
              <a:t>binding</a:t>
            </a:r>
            <a:r>
              <a:rPr lang="en-US" dirty="0" smtClean="0">
                <a:latin typeface="Arial" panose="020B0604020202020204" pitchFamily="34" charset="0"/>
                <a:cs typeface="Arial" panose="020B0604020202020204" pitchFamily="34" charset="0"/>
              </a:rPr>
              <a:t> </a:t>
            </a:r>
            <a:r>
              <a:rPr lang="en-US" dirty="0" smtClean="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dirty="0" err="1" smtClean="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Exceções</a:t>
            </a:r>
            <a:r>
              <a:rPr lang="en-US" dirty="0" smtClean="0">
                <a:latin typeface="Arial" panose="020B0604020202020204" pitchFamily="34" charset="0"/>
                <a:cs typeface="Arial" panose="020B0604020202020204" pitchFamily="34" charset="0"/>
              </a:rPr>
              <a:t>). </a:t>
            </a:r>
          </a:p>
          <a:p>
            <a:pPr>
              <a:spcBef>
                <a:spcPct val="50000"/>
              </a:spcBef>
              <a:defRPr/>
            </a:pPr>
            <a:r>
              <a:rPr lang="en-US" b="1" dirty="0" smtClean="0">
                <a:solidFill>
                  <a:srgbClr val="FFFF00"/>
                </a:solidFill>
                <a:latin typeface="Arial" panose="020B0604020202020204" pitchFamily="34" charset="0"/>
                <a:cs typeface="Arial" panose="020B0604020202020204" pitchFamily="34" charset="0"/>
              </a:rPr>
              <a:t>1. </a:t>
            </a:r>
            <a:r>
              <a:rPr lang="en-US" b="1" dirty="0" err="1" smtClean="0">
                <a:solidFill>
                  <a:srgbClr val="FFFF00"/>
                </a:solidFill>
                <a:latin typeface="Arial" panose="020B0604020202020204" pitchFamily="34" charset="0"/>
                <a:cs typeface="Arial" panose="020B0604020202020204" pitchFamily="34" charset="0"/>
              </a:rPr>
              <a:t>Tradicionais</a:t>
            </a:r>
            <a:r>
              <a:rPr lang="en-US" b="1" dirty="0" smtClean="0">
                <a:solidFill>
                  <a:srgbClr val="FFFF00"/>
                </a:solidFill>
                <a:latin typeface="Arial" panose="020B0604020202020204" pitchFamily="34" charset="0"/>
                <a:cs typeface="Arial" panose="020B0604020202020204" pitchFamily="34" charset="0"/>
              </a:rPr>
              <a:t>: </a:t>
            </a:r>
            <a:r>
              <a:rPr lang="en-US" b="1" dirty="0" err="1" smtClean="0">
                <a:solidFill>
                  <a:srgbClr val="FFFF00"/>
                </a:solidFill>
                <a:latin typeface="Arial" panose="020B0604020202020204" pitchFamily="34" charset="0"/>
                <a:cs typeface="Arial" panose="020B0604020202020204" pitchFamily="34" charset="0"/>
              </a:rPr>
              <a:t>órgãos</a:t>
            </a:r>
            <a:r>
              <a:rPr lang="en-US" b="1" dirty="0" smtClean="0">
                <a:solidFill>
                  <a:srgbClr val="FFFF00"/>
                </a:solidFill>
                <a:latin typeface="Arial" panose="020B0604020202020204" pitchFamily="34" charset="0"/>
                <a:cs typeface="Arial" panose="020B0604020202020204" pitchFamily="34" charset="0"/>
              </a:rPr>
              <a:t> </a:t>
            </a:r>
            <a:r>
              <a:rPr lang="en-US" b="1" dirty="0" err="1" smtClean="0">
                <a:solidFill>
                  <a:srgbClr val="FFFF00"/>
                </a:solidFill>
                <a:latin typeface="Arial" panose="020B0604020202020204" pitchFamily="34" charset="0"/>
                <a:cs typeface="Arial" panose="020B0604020202020204" pitchFamily="34" charset="0"/>
              </a:rPr>
              <a:t>isolados</a:t>
            </a:r>
            <a:endParaRPr lang="en-US" b="1" dirty="0" smtClean="0">
              <a:solidFill>
                <a:srgbClr val="FFFF00"/>
              </a:solidFill>
              <a:latin typeface="Arial" panose="020B0604020202020204" pitchFamily="34" charset="0"/>
              <a:cs typeface="Arial" panose="020B0604020202020204" pitchFamily="34" charset="0"/>
            </a:endParaRPr>
          </a:p>
          <a:p>
            <a:pPr>
              <a:spcBef>
                <a:spcPct val="50000"/>
              </a:spcBef>
              <a:defRPr/>
            </a:pPr>
            <a:r>
              <a:rPr lang="en-US" dirty="0" smtClean="0">
                <a:latin typeface="Arial" panose="020B0604020202020204" pitchFamily="34" charset="0"/>
                <a:cs typeface="Arial" panose="020B0604020202020204" pitchFamily="34" charset="0"/>
              </a:rPr>
              <a:t>	- </a:t>
            </a:r>
            <a:r>
              <a:rPr lang="en-US" dirty="0" err="1" smtClean="0">
                <a:latin typeface="Arial" panose="020B0604020202020204" pitchFamily="34" charset="0"/>
                <a:cs typeface="Arial" panose="020B0604020202020204" pitchFamily="34" charset="0"/>
              </a:rPr>
              <a:t>Limitação</a:t>
            </a:r>
            <a:r>
              <a:rPr lang="en-US" dirty="0" smtClean="0">
                <a:latin typeface="Arial" panose="020B0604020202020204" pitchFamily="34" charset="0"/>
                <a:cs typeface="Arial" panose="020B0604020202020204" pitchFamily="34" charset="0"/>
              </a:rPr>
              <a:t>: Tempo, </a:t>
            </a:r>
            <a:r>
              <a:rPr lang="en-US" dirty="0" err="1" smtClean="0">
                <a:latin typeface="Arial" panose="020B0604020202020204" pitchFamily="34" charset="0"/>
                <a:cs typeface="Arial" panose="020B0604020202020204" pitchFamily="34" charset="0"/>
              </a:rPr>
              <a:t>quantidade</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substãncia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ética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animais</a:t>
            </a:r>
            <a:r>
              <a:rPr lang="en-US" dirty="0" smtClean="0">
                <a:latin typeface="Arial" panose="020B0604020202020204" pitchFamily="34" charset="0"/>
                <a:cs typeface="Arial" panose="020B0604020202020204" pitchFamily="34" charset="0"/>
              </a:rPr>
              <a:t>….)</a:t>
            </a:r>
            <a:endParaRPr lang="en-US" b="1" dirty="0" smtClean="0">
              <a:latin typeface="Arial" panose="020B0604020202020204" pitchFamily="34" charset="0"/>
              <a:cs typeface="Arial" panose="020B0604020202020204" pitchFamily="34" charset="0"/>
            </a:endParaRPr>
          </a:p>
          <a:p>
            <a:pPr>
              <a:spcBef>
                <a:spcPct val="50000"/>
              </a:spcBef>
              <a:defRPr/>
            </a:pPr>
            <a:r>
              <a:rPr lang="en-US" b="1" dirty="0" smtClean="0">
                <a:solidFill>
                  <a:srgbClr val="FFFF00"/>
                </a:solidFill>
                <a:latin typeface="Arial" panose="020B0604020202020204" pitchFamily="34" charset="0"/>
                <a:cs typeface="Arial" panose="020B0604020202020204" pitchFamily="34" charset="0"/>
              </a:rPr>
              <a:t>2. </a:t>
            </a:r>
            <a:r>
              <a:rPr lang="en-US" b="1" dirty="0" err="1" smtClean="0">
                <a:solidFill>
                  <a:srgbClr val="FFFF00"/>
                </a:solidFill>
                <a:latin typeface="Arial" panose="020B0604020202020204" pitchFamily="34" charset="0"/>
                <a:cs typeface="Arial" panose="020B0604020202020204" pitchFamily="34" charset="0"/>
              </a:rPr>
              <a:t>Baseados</a:t>
            </a:r>
            <a:r>
              <a:rPr lang="en-US" b="1" dirty="0" smtClean="0">
                <a:solidFill>
                  <a:srgbClr val="FFFF00"/>
                </a:solidFill>
                <a:latin typeface="Arial" panose="020B0604020202020204" pitchFamily="34" charset="0"/>
                <a:cs typeface="Arial" panose="020B0604020202020204" pitchFamily="34" charset="0"/>
              </a:rPr>
              <a:t> </a:t>
            </a:r>
            <a:r>
              <a:rPr lang="en-US" b="1" dirty="0" err="1" smtClean="0">
                <a:solidFill>
                  <a:srgbClr val="FFFF00"/>
                </a:solidFill>
                <a:latin typeface="Arial" panose="020B0604020202020204" pitchFamily="34" charset="0"/>
                <a:cs typeface="Arial" panose="020B0604020202020204" pitchFamily="34" charset="0"/>
              </a:rPr>
              <a:t>em</a:t>
            </a:r>
            <a:r>
              <a:rPr lang="en-US" b="1" dirty="0" smtClean="0">
                <a:solidFill>
                  <a:srgbClr val="FFFF00"/>
                </a:solidFill>
                <a:latin typeface="Arial" panose="020B0604020202020204" pitchFamily="34" charset="0"/>
                <a:cs typeface="Arial" panose="020B0604020202020204" pitchFamily="34" charset="0"/>
              </a:rPr>
              <a:t> </a:t>
            </a:r>
            <a:r>
              <a:rPr lang="en-US" b="1" dirty="0" err="1" smtClean="0">
                <a:solidFill>
                  <a:srgbClr val="FFFF00"/>
                </a:solidFill>
                <a:latin typeface="Arial" panose="020B0604020202020204" pitchFamily="34" charset="0"/>
                <a:cs typeface="Arial" panose="020B0604020202020204" pitchFamily="34" charset="0"/>
              </a:rPr>
              <a:t>células</a:t>
            </a:r>
            <a:endParaRPr lang="en-US" b="1" dirty="0" smtClean="0">
              <a:solidFill>
                <a:srgbClr val="FFFF00"/>
              </a:solidFill>
              <a:latin typeface="Arial" panose="020B0604020202020204" pitchFamily="34" charset="0"/>
              <a:cs typeface="Arial" panose="020B0604020202020204" pitchFamily="34" charset="0"/>
            </a:endParaRPr>
          </a:p>
          <a:p>
            <a:pPr>
              <a:spcBef>
                <a:spcPct val="50000"/>
              </a:spcBef>
              <a:defRPr/>
            </a:pPr>
            <a:r>
              <a:rPr lang="en-US" dirty="0" smtClean="0">
                <a:solidFill>
                  <a:srgbClr val="FFFFFF"/>
                </a:solidFill>
                <a:latin typeface="Arial" panose="020B0604020202020204" pitchFamily="34" charset="0"/>
                <a:cs typeface="Arial" panose="020B0604020202020204" pitchFamily="34" charset="0"/>
              </a:rPr>
              <a:t>	- </a:t>
            </a:r>
            <a:r>
              <a:rPr lang="en-US" dirty="0" err="1" smtClean="0">
                <a:solidFill>
                  <a:srgbClr val="FFFFFF"/>
                </a:solidFill>
                <a:latin typeface="Arial" panose="020B0604020202020204" pitchFamily="34" charset="0"/>
                <a:cs typeface="Arial" panose="020B0604020202020204" pitchFamily="34" charset="0"/>
              </a:rPr>
              <a:t>Vantagem</a:t>
            </a:r>
            <a:r>
              <a:rPr lang="en-US" dirty="0" smtClean="0">
                <a:latin typeface="Arial" panose="020B0604020202020204" pitchFamily="34" charset="0"/>
                <a:cs typeface="Arial" panose="020B0604020202020204" pitchFamily="34" charset="0"/>
              </a:rPr>
              <a:t>: HTS (</a:t>
            </a:r>
            <a:r>
              <a:rPr lang="en-US" dirty="0" err="1" smtClean="0">
                <a:latin typeface="Arial" panose="020B0604020202020204" pitchFamily="34" charset="0"/>
                <a:cs typeface="Arial" panose="020B0604020202020204" pitchFamily="34" charset="0"/>
              </a:rPr>
              <a:t>indústria</a:t>
            </a:r>
            <a:r>
              <a:rPr lang="en-US" dirty="0" smtClean="0">
                <a:latin typeface="Arial" panose="020B0604020202020204" pitchFamily="34" charset="0"/>
                <a:cs typeface="Arial" panose="020B0604020202020204" pitchFamily="34" charset="0"/>
              </a:rPr>
              <a:t>)</a:t>
            </a:r>
          </a:p>
          <a:p>
            <a:pPr>
              <a:spcBef>
                <a:spcPct val="50000"/>
              </a:spcBef>
              <a:defRPr/>
            </a:pPr>
            <a:r>
              <a:rPr lang="en-US" dirty="0" smtClean="0">
                <a:solidFill>
                  <a:srgbClr val="FFFFFF"/>
                </a:solidFill>
                <a:latin typeface="Arial" panose="020B0604020202020204" pitchFamily="34" charset="0"/>
                <a:cs typeface="Arial" panose="020B0604020202020204" pitchFamily="34" charset="0"/>
              </a:rPr>
              <a:t>	- </a:t>
            </a:r>
            <a:r>
              <a:rPr lang="en-US" dirty="0" err="1" smtClean="0">
                <a:solidFill>
                  <a:srgbClr val="FFFFFF"/>
                </a:solidFill>
                <a:latin typeface="Arial" panose="020B0604020202020204" pitchFamily="34" charset="0"/>
                <a:cs typeface="Arial" panose="020B0604020202020204" pitchFamily="34" charset="0"/>
              </a:rPr>
              <a:t>Limitações</a:t>
            </a:r>
            <a:r>
              <a:rPr lang="en-US" dirty="0" smtClean="0">
                <a:solidFill>
                  <a:srgbClr val="FFFFFF"/>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 </a:t>
            </a:r>
            <a:r>
              <a:rPr lang="en-US" dirty="0" err="1" smtClean="0">
                <a:latin typeface="Arial" panose="020B0604020202020204" pitchFamily="34" charset="0"/>
                <a:cs typeface="Arial" panose="020B0604020202020204" pitchFamily="34" charset="0"/>
              </a:rPr>
              <a:t>Diferenças</a:t>
            </a:r>
            <a:r>
              <a:rPr lang="en-US" dirty="0" smtClean="0">
                <a:latin typeface="Arial" panose="020B0604020202020204" pitchFamily="34" charset="0"/>
                <a:cs typeface="Arial" panose="020B0604020202020204" pitchFamily="34" charset="0"/>
              </a:rPr>
              <a:t> entre a </a:t>
            </a:r>
            <a:r>
              <a:rPr lang="en-US" dirty="0" err="1" smtClean="0">
                <a:latin typeface="Arial" panose="020B0604020202020204" pitchFamily="34" charset="0"/>
                <a:cs typeface="Arial" panose="020B0604020202020204" pitchFamily="34" charset="0"/>
              </a:rPr>
              <a:t>bioquímica</a:t>
            </a:r>
            <a:r>
              <a:rPr lang="en-US" dirty="0" smtClean="0">
                <a:latin typeface="Arial" panose="020B0604020202020204" pitchFamily="34" charset="0"/>
                <a:cs typeface="Arial" panose="020B0604020202020204" pitchFamily="34" charset="0"/>
              </a:rPr>
              <a:t> </a:t>
            </a:r>
            <a:r>
              <a:rPr lang="en-US" b="1" i="1" dirty="0" err="1"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funcional</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células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cultura</a:t>
            </a:r>
            <a:r>
              <a:rPr lang="en-US" dirty="0" smtClean="0">
                <a:latin typeface="Arial" panose="020B0604020202020204" pitchFamily="34" charset="0"/>
                <a:cs typeface="Arial" panose="020B0604020202020204" pitchFamily="34" charset="0"/>
              </a:rPr>
              <a:t> e 	</a:t>
            </a:r>
            <a:r>
              <a:rPr lang="en-US" dirty="0" err="1" smtClean="0">
                <a:latin typeface="Arial" panose="020B0604020202020204" pitchFamily="34" charset="0"/>
                <a:cs typeface="Arial" panose="020B0604020202020204" pitchFamily="34" charset="0"/>
              </a:rPr>
              <a:t>células</a:t>
            </a:r>
            <a:r>
              <a:rPr lang="en-US" i="1" dirty="0" smtClean="0">
                <a:latin typeface="Arial" panose="020B0604020202020204" pitchFamily="34" charset="0"/>
                <a:cs typeface="Arial" panose="020B0604020202020204" pitchFamily="34" charset="0"/>
              </a:rPr>
              <a:t> in situ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células</a:t>
            </a:r>
            <a:r>
              <a:rPr lang="en-US" dirty="0" smtClean="0">
                <a:latin typeface="Arial" panose="020B0604020202020204" pitchFamily="34" charset="0"/>
                <a:cs typeface="Arial" panose="020B0604020202020204" pitchFamily="34" charset="0"/>
              </a:rPr>
              <a:t> de um </a:t>
            </a:r>
            <a:r>
              <a:rPr lang="en-US" dirty="0" err="1" smtClean="0">
                <a:latin typeface="Arial" panose="020B0604020202020204" pitchFamily="34" charset="0"/>
                <a:cs typeface="Arial" panose="020B0604020202020204" pitchFamily="34" charset="0"/>
              </a:rPr>
              <a:t>organismo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doente</a:t>
            </a:r>
            <a:endParaRPr lang="en-US" dirty="0" smtClean="0">
              <a:latin typeface="Arial" panose="020B0604020202020204" pitchFamily="34" charset="0"/>
              <a:cs typeface="Arial" panose="020B0604020202020204" pitchFamily="34" charset="0"/>
            </a:endParaRPr>
          </a:p>
          <a:p>
            <a:pPr>
              <a:spcBef>
                <a:spcPct val="50000"/>
              </a:spcBef>
              <a:defRPr/>
            </a:pPr>
            <a:r>
              <a:rPr lang="en-US" dirty="0" smtClean="0">
                <a:latin typeface="Arial" panose="020B0604020202020204" pitchFamily="34" charset="0"/>
                <a:cs typeface="Arial" panose="020B0604020202020204" pitchFamily="34" charset="0"/>
              </a:rPr>
              <a:t>			     2.  </a:t>
            </a:r>
            <a:r>
              <a:rPr lang="en-US" dirty="0" err="1" smtClean="0">
                <a:solidFill>
                  <a:schemeClr val="accent2"/>
                </a:solidFill>
                <a:latin typeface="Arial" panose="020B0604020202020204" pitchFamily="34" charset="0"/>
                <a:cs typeface="Arial" panose="020B0604020202020204" pitchFamily="34" charset="0"/>
              </a:rPr>
              <a:t>Células</a:t>
            </a:r>
            <a:r>
              <a:rPr lang="en-US" dirty="0" smtClean="0">
                <a:solidFill>
                  <a:schemeClr val="accent2"/>
                </a:solidFill>
                <a:latin typeface="Arial" panose="020B0604020202020204" pitchFamily="34" charset="0"/>
                <a:cs typeface="Arial" panose="020B0604020202020204" pitchFamily="34" charset="0"/>
              </a:rPr>
              <a:t> </a:t>
            </a:r>
            <a:r>
              <a:rPr lang="en-US" dirty="0" err="1" smtClean="0">
                <a:solidFill>
                  <a:schemeClr val="accent2"/>
                </a:solidFill>
                <a:latin typeface="Arial" panose="020B0604020202020204" pitchFamily="34" charset="0"/>
                <a:cs typeface="Arial" panose="020B0604020202020204" pitchFamily="34" charset="0"/>
              </a:rPr>
              <a:t>recombinantes</a:t>
            </a:r>
            <a:r>
              <a:rPr lang="en-US" dirty="0" smtClean="0">
                <a:solidFill>
                  <a:schemeClr val="accent2"/>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com </a:t>
            </a:r>
            <a:r>
              <a:rPr lang="en-US" dirty="0" err="1" smtClean="0">
                <a:latin typeface="Arial" panose="020B0604020202020204" pitchFamily="34" charset="0"/>
                <a:cs typeface="Arial" panose="020B0604020202020204" pitchFamily="34" charset="0"/>
              </a:rPr>
              <a:t>alta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expressão</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receptores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ambiente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celular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diferente</a:t>
            </a:r>
            <a:r>
              <a:rPr lang="en-US" dirty="0" smtClean="0">
                <a:latin typeface="Arial" panose="020B0604020202020204" pitchFamily="34" charset="0"/>
                <a:cs typeface="Arial" panose="020B0604020202020204" pitchFamily="34" charset="0"/>
              </a:rPr>
              <a:t> com </a:t>
            </a:r>
            <a:r>
              <a:rPr lang="en-US" dirty="0" err="1" smtClean="0">
                <a:latin typeface="Arial" panose="020B0604020202020204" pitchFamily="34" charset="0"/>
                <a:cs typeface="Arial" panose="020B0604020202020204" pitchFamily="34" charset="0"/>
              </a:rPr>
              <a:t>falta</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proteínas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parceiras</a:t>
            </a:r>
            <a:r>
              <a:rPr lang="en-US" dirty="0" smtClean="0">
                <a:latin typeface="Arial" panose="020B0604020202020204" pitchFamily="34" charset="0"/>
                <a:cs typeface="Arial" panose="020B0604020202020204" pitchFamily="34" charset="0"/>
              </a:rPr>
              <a:t>” !  </a:t>
            </a:r>
            <a:endParaRPr lang="pt-BR" dirty="0" smtClean="0">
              <a:solidFill>
                <a:srgbClr val="CCFFFF"/>
              </a:solidFill>
              <a:latin typeface="Arial" panose="020B0604020202020204" pitchFamily="34" charset="0"/>
              <a:cs typeface="Arial" panose="020B0604020202020204" pitchFamily="34" charset="0"/>
            </a:endParaRPr>
          </a:p>
          <a:p>
            <a:pPr eaLnBrk="1" hangingPunct="1">
              <a:lnSpc>
                <a:spcPct val="130000"/>
              </a:lnSpc>
              <a:defRPr/>
            </a:pPr>
            <a:endParaRPr lang="en-US" b="1" dirty="0" smtClean="0">
              <a:solidFill>
                <a:schemeClr val="accent1"/>
              </a:solidFill>
              <a:latin typeface="Arial" panose="020B0604020202020204" pitchFamily="34" charset="0"/>
            </a:endParaRPr>
          </a:p>
        </p:txBody>
      </p:sp>
      <p:sp>
        <p:nvSpPr>
          <p:cNvPr id="8195" name="Text Box 1028"/>
          <p:cNvSpPr txBox="1">
            <a:spLocks noChangeArrowheads="1"/>
          </p:cNvSpPr>
          <p:nvPr/>
        </p:nvSpPr>
        <p:spPr bwMode="auto">
          <a:xfrm>
            <a:off x="8864591" y="6589714"/>
            <a:ext cx="32955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en-US" altLang="en-US" sz="1400" i="1" dirty="0">
                <a:latin typeface="Arial" panose="020B0604020202020204" pitchFamily="34" charset="0"/>
              </a:rPr>
              <a:t>Nature Rev. Drug </a:t>
            </a:r>
            <a:r>
              <a:rPr lang="en-US" altLang="en-US" sz="1400" i="1" dirty="0" err="1">
                <a:latin typeface="Arial" panose="020B0604020202020204" pitchFamily="34" charset="0"/>
              </a:rPr>
              <a:t>Discov</a:t>
            </a:r>
            <a:r>
              <a:rPr lang="en-US" altLang="en-US" sz="1400" dirty="0">
                <a:latin typeface="Arial" panose="020B0604020202020204" pitchFamily="34" charset="0"/>
              </a:rPr>
              <a:t>. 2: 259, 2003 </a:t>
            </a:r>
            <a:endParaRPr lang="pt-BR" altLang="en-US" sz="1400" dirty="0">
              <a:latin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44</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UT000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1392238"/>
            <a:ext cx="8832851" cy="538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3"/>
          <p:cNvSpPr txBox="1">
            <a:spLocks noChangeArrowheads="1"/>
          </p:cNvSpPr>
          <p:nvPr/>
        </p:nvSpPr>
        <p:spPr bwMode="auto">
          <a:xfrm>
            <a:off x="508000" y="-26988"/>
            <a:ext cx="11277600" cy="113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eaLnBrk="1" hangingPunct="1">
              <a:defRPr/>
            </a:pPr>
            <a:r>
              <a:rPr lang="pt-BR" altLang="en-US" sz="3600" dirty="0" err="1" smtClean="0">
                <a:solidFill>
                  <a:schemeClr val="bg1"/>
                </a:solidFill>
                <a:latin typeface="Arial" panose="020B0604020202020204" pitchFamily="34" charset="0"/>
              </a:rPr>
              <a:t>I. </a:t>
            </a:r>
            <a:r>
              <a:rPr lang="en-US" sz="3600" dirty="0" err="1" smtClean="0">
                <a:solidFill>
                  <a:schemeClr val="bg1"/>
                </a:solidFill>
                <a:latin typeface="Arial" panose="020B0604020202020204" pitchFamily="34" charset="0"/>
              </a:rPr>
              <a:t>Medida</a:t>
            </a:r>
            <a:r>
              <a:rPr lang="en-US" sz="3600" dirty="0" smtClean="0">
                <a:solidFill>
                  <a:schemeClr val="bg1"/>
                </a:solidFill>
                <a:latin typeface="Arial" panose="020B0604020202020204" pitchFamily="34" charset="0"/>
              </a:rPr>
              <a:t> </a:t>
            </a:r>
            <a:r>
              <a:rPr lang="en-US" sz="3600" dirty="0" err="1" smtClean="0">
                <a:solidFill>
                  <a:schemeClr val="bg1"/>
                </a:solidFill>
                <a:latin typeface="Arial" panose="020B0604020202020204" pitchFamily="34" charset="0"/>
              </a:rPr>
              <a:t>funcional</a:t>
            </a:r>
            <a:r>
              <a:rPr lang="en-US" sz="3600" dirty="0" smtClean="0">
                <a:solidFill>
                  <a:schemeClr val="bg1"/>
                </a:solidFill>
                <a:latin typeface="Arial" panose="020B0604020202020204" pitchFamily="34" charset="0"/>
              </a:rPr>
              <a:t> </a:t>
            </a:r>
            <a:r>
              <a:rPr lang="en-US" sz="3600" i="1" dirty="0" smtClean="0">
                <a:solidFill>
                  <a:schemeClr val="bg1"/>
                </a:solidFill>
                <a:latin typeface="Arial" panose="020B0604020202020204" pitchFamily="34" charset="0"/>
              </a:rPr>
              <a:t>in vitro</a:t>
            </a:r>
            <a:r>
              <a:rPr lang="en-US" sz="3600" dirty="0" smtClean="0">
                <a:solidFill>
                  <a:schemeClr val="bg1"/>
                </a:solidFill>
                <a:latin typeface="Arial" panose="020B0604020202020204" pitchFamily="34" charset="0"/>
              </a:rPr>
              <a:t>: </a:t>
            </a:r>
          </a:p>
          <a:p>
            <a:pPr algn="ctr" eaLnBrk="1" hangingPunct="1">
              <a:defRPr/>
            </a:pPr>
            <a:r>
              <a:rPr lang="en-US" sz="3200" dirty="0" smtClean="0">
                <a:solidFill>
                  <a:schemeClr val="bg2"/>
                </a:solidFill>
                <a:latin typeface="Arial" panose="020B0604020202020204" pitchFamily="34" charset="0"/>
              </a:rPr>
              <a:t>1. </a:t>
            </a:r>
            <a:r>
              <a:rPr lang="en-US" sz="3200" dirty="0" err="1" smtClean="0">
                <a:solidFill>
                  <a:schemeClr val="bg2"/>
                </a:solidFill>
                <a:latin typeface="Arial" panose="020B0604020202020204" pitchFamily="34" charset="0"/>
              </a:rPr>
              <a:t>órgão</a:t>
            </a:r>
            <a:r>
              <a:rPr lang="en-US" sz="3200" dirty="0" smtClean="0">
                <a:solidFill>
                  <a:schemeClr val="bg2"/>
                </a:solidFill>
                <a:latin typeface="Arial" panose="020B0604020202020204" pitchFamily="34" charset="0"/>
              </a:rPr>
              <a:t> </a:t>
            </a:r>
            <a:r>
              <a:rPr lang="en-US" sz="3200" dirty="0" err="1" smtClean="0">
                <a:solidFill>
                  <a:schemeClr val="bg2"/>
                </a:solidFill>
                <a:latin typeface="Arial" panose="020B0604020202020204" pitchFamily="34" charset="0"/>
              </a:rPr>
              <a:t>isolado</a:t>
            </a:r>
            <a:endParaRPr lang="pt-BR" sz="3200" dirty="0" smtClean="0">
              <a:solidFill>
                <a:schemeClr val="bg2"/>
              </a:solidFill>
              <a:latin typeface="Arial" panose="020B0604020202020204" pitchFamily="34" charset="0"/>
            </a:endParaRPr>
          </a:p>
        </p:txBody>
      </p:sp>
      <p:sp>
        <p:nvSpPr>
          <p:cNvPr id="9220" name="Retângulo 1"/>
          <p:cNvSpPr>
            <a:spLocks noChangeArrowheads="1"/>
          </p:cNvSpPr>
          <p:nvPr/>
        </p:nvSpPr>
        <p:spPr bwMode="auto">
          <a:xfrm>
            <a:off x="8832852" y="1641476"/>
            <a:ext cx="340783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en-US" altLang="en-US" sz="1800" i="1" dirty="0"/>
              <a:t>“</a:t>
            </a:r>
            <a:r>
              <a:rPr lang="en-US" altLang="en-US" sz="1800" i="1" dirty="0">
                <a:solidFill>
                  <a:schemeClr val="bg1"/>
                </a:solidFill>
              </a:rPr>
              <a:t>The guinea pig longitudinal muscle </a:t>
            </a:r>
            <a:r>
              <a:rPr lang="en-US" altLang="en-US" sz="1800" i="1" dirty="0" smtClean="0">
                <a:solidFill>
                  <a:schemeClr val="bg1"/>
                </a:solidFill>
              </a:rPr>
              <a:t>is a </a:t>
            </a:r>
            <a:r>
              <a:rPr lang="en-US" altLang="en-US" sz="1800" i="1" dirty="0">
                <a:solidFill>
                  <a:schemeClr val="bg1"/>
                </a:solidFill>
              </a:rPr>
              <a:t>great gift to the pharmacologist. </a:t>
            </a:r>
          </a:p>
          <a:p>
            <a:pPr eaLnBrk="1" hangingPunct="1"/>
            <a:endParaRPr lang="en-US" altLang="en-US" sz="1800" i="1" dirty="0" smtClean="0"/>
          </a:p>
          <a:p>
            <a:pPr eaLnBrk="1" hangingPunct="1"/>
            <a:r>
              <a:rPr lang="en-US" altLang="en-US" sz="1800" i="1" dirty="0" smtClean="0"/>
              <a:t>- It </a:t>
            </a:r>
            <a:r>
              <a:rPr lang="en-US" altLang="en-US" sz="1800" i="1" dirty="0"/>
              <a:t>has low spontaneous activity; nicely </a:t>
            </a:r>
            <a:r>
              <a:rPr lang="en-US" altLang="en-US" sz="1800" i="1" dirty="0" smtClean="0"/>
              <a:t>graded responses </a:t>
            </a:r>
            <a:r>
              <a:rPr lang="en-US" altLang="en-US" sz="1800" i="1" dirty="0"/>
              <a:t>(not too many tight junctions);</a:t>
            </a:r>
          </a:p>
          <a:p>
            <a:pPr eaLnBrk="1" hangingPunct="1"/>
            <a:r>
              <a:rPr lang="en-US" altLang="en-US" sz="1800" i="1" dirty="0" smtClean="0"/>
              <a:t>- is </a:t>
            </a:r>
            <a:r>
              <a:rPr lang="en-US" altLang="en-US" sz="1800" i="1" dirty="0"/>
              <a:t>highly sensitive to a very wide range </a:t>
            </a:r>
            <a:r>
              <a:rPr lang="en-US" altLang="en-US" sz="1800" i="1" dirty="0" smtClean="0"/>
              <a:t>of stimulants</a:t>
            </a:r>
            <a:r>
              <a:rPr lang="en-US" altLang="en-US" sz="1800" i="1" dirty="0"/>
              <a:t>; </a:t>
            </a:r>
          </a:p>
          <a:p>
            <a:pPr eaLnBrk="1" hangingPunct="1"/>
            <a:r>
              <a:rPr lang="en-US" altLang="en-US" sz="1800" i="1" dirty="0" smtClean="0"/>
              <a:t>- is </a:t>
            </a:r>
            <a:r>
              <a:rPr lang="en-US" altLang="en-US" sz="1800" i="1" dirty="0"/>
              <a:t>tough, if properly handled,</a:t>
            </a:r>
          </a:p>
          <a:p>
            <a:pPr eaLnBrk="1" hangingPunct="1"/>
            <a:r>
              <a:rPr lang="en-US" altLang="en-US" sz="1800" i="1" dirty="0"/>
              <a:t>and capable of hours of </a:t>
            </a:r>
            <a:r>
              <a:rPr lang="en-US" altLang="en-US" sz="1800" i="1" dirty="0" smtClean="0"/>
              <a:t>reproducible </a:t>
            </a:r>
            <a:r>
              <a:rPr lang="en-US" altLang="en-US" sz="1800" i="1" dirty="0" err="1" smtClean="0"/>
              <a:t>behaviour</a:t>
            </a:r>
            <a:r>
              <a:rPr lang="en-US" altLang="en-US" sz="1800" i="1" dirty="0"/>
              <a:t>.” </a:t>
            </a:r>
          </a:p>
          <a:p>
            <a:pPr eaLnBrk="1" hangingPunct="1"/>
            <a:endParaRPr lang="en-US" altLang="en-US" sz="1800" i="1" dirty="0"/>
          </a:p>
          <a:p>
            <a:pPr algn="r" eaLnBrk="1" hangingPunct="1"/>
            <a:r>
              <a:rPr lang="en-US" altLang="en-US" sz="1800" dirty="0"/>
              <a:t>W. D. M. Paton (1986)</a:t>
            </a:r>
            <a:endParaRPr lang="pt-BR" altLang="en-US" sz="1800" dirty="0"/>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45</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351617" y="590553"/>
            <a:ext cx="6250429" cy="4524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5"/>
          <p:cNvPicPr>
            <a:picLocks noChangeAspect="1" noChangeArrowheads="1"/>
          </p:cNvPicPr>
          <p:nvPr/>
        </p:nvPicPr>
        <p:blipFill>
          <a:blip r:embed="rId2">
            <a:extLst>
              <a:ext uri="{28A0092B-C50C-407E-A947-70E740481C1C}">
                <a14:useLocalDpi xmlns:a14="http://schemas.microsoft.com/office/drawing/2010/main" val="0"/>
              </a:ext>
            </a:extLst>
          </a:blip>
          <a:srcRect l="40228"/>
          <a:stretch>
            <a:fillRect/>
          </a:stretch>
        </p:blipFill>
        <p:spPr bwMode="auto">
          <a:xfrm>
            <a:off x="143934" y="1057806"/>
            <a:ext cx="1171363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txBox="1">
            <a:spLocks noChangeArrowheads="1"/>
          </p:cNvSpPr>
          <p:nvPr/>
        </p:nvSpPr>
        <p:spPr bwMode="auto">
          <a:xfrm>
            <a:off x="0" y="-100013"/>
            <a:ext cx="12192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eaLnBrk="1" hangingPunct="1"/>
            <a:r>
              <a:rPr lang="pt-BR" altLang="en-US" sz="3200">
                <a:solidFill>
                  <a:srgbClr val="FFFF00"/>
                </a:solidFill>
                <a:latin typeface="Arial" panose="020B0604020202020204" pitchFamily="34" charset="0"/>
              </a:rPr>
              <a:t>Aorta  torácica de rato (AR-</a:t>
            </a:r>
            <a:r>
              <a:rPr lang="el-GR" altLang="en-US" sz="3200">
                <a:solidFill>
                  <a:srgbClr val="FFFF00"/>
                </a:solidFill>
                <a:latin typeface="Arial" panose="020B0604020202020204" pitchFamily="34" charset="0"/>
              </a:rPr>
              <a:t>α</a:t>
            </a:r>
            <a:r>
              <a:rPr lang="pt-BR" altLang="en-US" sz="3200" baseline="-25000">
                <a:solidFill>
                  <a:srgbClr val="FFFF00"/>
                </a:solidFill>
                <a:latin typeface="Arial" panose="020B0604020202020204" pitchFamily="34" charset="0"/>
              </a:rPr>
              <a:t>1D</a:t>
            </a:r>
            <a:r>
              <a:rPr lang="pt-BR" altLang="en-US" sz="3200">
                <a:solidFill>
                  <a:srgbClr val="FFFF00"/>
                </a:solidFill>
                <a:latin typeface="Arial" panose="020B0604020202020204" pitchFamily="34" charset="0"/>
              </a:rPr>
              <a:t>)</a:t>
            </a:r>
          </a:p>
        </p:txBody>
      </p:sp>
      <p:sp>
        <p:nvSpPr>
          <p:cNvPr id="10244" name="CaixaDeTexto 3"/>
          <p:cNvSpPr txBox="1">
            <a:spLocks noChangeArrowheads="1"/>
          </p:cNvSpPr>
          <p:nvPr/>
        </p:nvSpPr>
        <p:spPr bwMode="auto">
          <a:xfrm>
            <a:off x="2351617" y="590553"/>
            <a:ext cx="6250429" cy="46166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dirty="0">
                <a:latin typeface="Arial" panose="020B0604020202020204" pitchFamily="34" charset="0"/>
                <a:cs typeface="Arial" panose="020B0604020202020204" pitchFamily="34" charset="0"/>
              </a:rPr>
              <a:t>Curva cumulativa à </a:t>
            </a:r>
            <a:r>
              <a:rPr lang="pt-BR" altLang="en-US" dirty="0">
                <a:solidFill>
                  <a:srgbClr val="FF0000"/>
                </a:solidFill>
                <a:latin typeface="Arial" panose="020B0604020202020204" pitchFamily="34" charset="0"/>
                <a:cs typeface="Arial" panose="020B0604020202020204" pitchFamily="34" charset="0"/>
              </a:rPr>
              <a:t>Fenilefrina</a:t>
            </a:r>
            <a:r>
              <a:rPr lang="pt-BR" altLang="en-US" dirty="0">
                <a:latin typeface="Arial" panose="020B0604020202020204" pitchFamily="34" charset="0"/>
                <a:cs typeface="Arial" panose="020B0604020202020204" pitchFamily="34" charset="0"/>
              </a:rPr>
              <a:t>: 10</a:t>
            </a:r>
            <a:r>
              <a:rPr lang="pt-BR" altLang="en-US" baseline="30000" dirty="0">
                <a:latin typeface="Arial" panose="020B0604020202020204" pitchFamily="34" charset="0"/>
                <a:cs typeface="Arial" panose="020B0604020202020204" pitchFamily="34" charset="0"/>
              </a:rPr>
              <a:t>-9</a:t>
            </a:r>
            <a:r>
              <a:rPr lang="pt-BR" altLang="en-US" dirty="0">
                <a:latin typeface="Arial" panose="020B0604020202020204" pitchFamily="34" charset="0"/>
                <a:cs typeface="Arial" panose="020B0604020202020204" pitchFamily="34" charset="0"/>
              </a:rPr>
              <a:t> – 10</a:t>
            </a:r>
            <a:r>
              <a:rPr lang="pt-BR" altLang="en-US" baseline="30000" dirty="0">
                <a:latin typeface="Arial" panose="020B0604020202020204" pitchFamily="34" charset="0"/>
                <a:cs typeface="Arial" panose="020B0604020202020204" pitchFamily="34" charset="0"/>
              </a:rPr>
              <a:t>-5</a:t>
            </a:r>
            <a:r>
              <a:rPr lang="pt-BR" altLang="en-US" dirty="0">
                <a:latin typeface="Arial" panose="020B0604020202020204" pitchFamily="34" charset="0"/>
                <a:cs typeface="Arial" panose="020B0604020202020204" pitchFamily="34" charset="0"/>
              </a:rPr>
              <a:t> M</a:t>
            </a:r>
          </a:p>
        </p:txBody>
      </p:sp>
      <p:cxnSp>
        <p:nvCxnSpPr>
          <p:cNvPr id="6" name="Conector de seta reta 5"/>
          <p:cNvCxnSpPr/>
          <p:nvPr/>
        </p:nvCxnSpPr>
        <p:spPr>
          <a:xfrm>
            <a:off x="6191251" y="1290639"/>
            <a:ext cx="0" cy="7969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flipV="1">
            <a:off x="9552517" y="1939925"/>
            <a:ext cx="0" cy="647700"/>
          </a:xfrm>
          <a:prstGeom prst="straightConnector1">
            <a:avLst/>
          </a:prstGeom>
          <a:ln w="57150">
            <a:solidFill>
              <a:srgbClr val="339966"/>
            </a:solidFill>
            <a:tailEnd type="arrow"/>
          </a:ln>
        </p:spPr>
        <p:style>
          <a:lnRef idx="1">
            <a:schemeClr val="accent1"/>
          </a:lnRef>
          <a:fillRef idx="0">
            <a:schemeClr val="accent1"/>
          </a:fillRef>
          <a:effectRef idx="0">
            <a:schemeClr val="accent1"/>
          </a:effectRef>
          <a:fontRef idx="minor">
            <a:schemeClr val="tx1"/>
          </a:fontRef>
        </p:style>
      </p:cxnSp>
      <p:sp>
        <p:nvSpPr>
          <p:cNvPr id="10247" name="CaixaDeTexto 8"/>
          <p:cNvSpPr txBox="1">
            <a:spLocks noChangeArrowheads="1"/>
          </p:cNvSpPr>
          <p:nvPr/>
        </p:nvSpPr>
        <p:spPr bwMode="auto">
          <a:xfrm>
            <a:off x="9552517" y="2276475"/>
            <a:ext cx="830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2000" dirty="0" err="1">
                <a:solidFill>
                  <a:srgbClr val="00B050"/>
                </a:solidFill>
                <a:latin typeface="Arial" panose="020B0604020202020204" pitchFamily="34" charset="0"/>
                <a:cs typeface="Arial" panose="020B0604020202020204" pitchFamily="34" charset="0"/>
              </a:rPr>
              <a:t>Wash</a:t>
            </a:r>
            <a:endParaRPr lang="pt-BR" altLang="en-US" sz="2000" dirty="0">
              <a:solidFill>
                <a:srgbClr val="00B050"/>
              </a:solidFill>
              <a:latin typeface="Arial" panose="020B0604020202020204" pitchFamily="34" charset="0"/>
              <a:cs typeface="Arial" panose="020B0604020202020204" pitchFamily="34" charset="0"/>
            </a:endParaRPr>
          </a:p>
        </p:txBody>
      </p:sp>
      <p:pic>
        <p:nvPicPr>
          <p:cNvPr id="10248" name="Imagem 10" descr="K:\Meus documentos\1 PAINEL ARTIGO\2007 DERIVAÇÕES e MAISX!!!\Fernanda LDT62_70 2012X\Naunyn\Fig 2B Chagas-Silva et al 201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6" y="3029561"/>
            <a:ext cx="7628395" cy="382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CaixaDeTexto 10"/>
          <p:cNvSpPr txBox="1">
            <a:spLocks noChangeArrowheads="1"/>
          </p:cNvSpPr>
          <p:nvPr/>
        </p:nvSpPr>
        <p:spPr bwMode="auto">
          <a:xfrm>
            <a:off x="7087642" y="6540501"/>
            <a:ext cx="5155322"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en-US" altLang="en-US" sz="1400" i="1" dirty="0" err="1">
                <a:latin typeface="Arial" panose="020B0604020202020204" pitchFamily="34" charset="0"/>
                <a:cs typeface="Arial" panose="020B0604020202020204" pitchFamily="34" charset="0"/>
              </a:rPr>
              <a:t>Naunyn-Schmiedeberg's</a:t>
            </a:r>
            <a:r>
              <a:rPr lang="en-US" altLang="en-US" sz="1400" i="1" dirty="0">
                <a:latin typeface="Arial" panose="020B0604020202020204" pitchFamily="34" charset="0"/>
                <a:cs typeface="Arial" panose="020B0604020202020204" pitchFamily="34" charset="0"/>
              </a:rPr>
              <a:t> Arch.  </a:t>
            </a:r>
            <a:r>
              <a:rPr lang="en-US" altLang="en-US" sz="1400" i="1" dirty="0" err="1" smtClean="0">
                <a:latin typeface="Arial" panose="020B0604020202020204" pitchFamily="34" charset="0"/>
                <a:cs typeface="Arial" panose="020B0604020202020204" pitchFamily="34" charset="0"/>
              </a:rPr>
              <a:t>Pharmacol</a:t>
            </a:r>
            <a:r>
              <a:rPr lang="en-US" altLang="en-US" sz="1400" dirty="0" smtClean="0">
                <a:latin typeface="Arial" panose="020B0604020202020204" pitchFamily="34" charset="0"/>
                <a:cs typeface="Arial" panose="020B0604020202020204" pitchFamily="34" charset="0"/>
              </a:rPr>
              <a:t>. 387:225-234, 2014</a:t>
            </a:r>
            <a:endParaRPr lang="pt-BR" altLang="en-US" sz="1400" i="1" dirty="0">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5310" y="4555068"/>
            <a:ext cx="1022166"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0940357" y="5107002"/>
            <a:ext cx="1249060" cy="646331"/>
          </a:xfrm>
          <a:prstGeom prst="rect">
            <a:avLst/>
          </a:prstGeom>
          <a:noFill/>
        </p:spPr>
        <p:txBody>
          <a:bodyPr wrap="none" rtlCol="0">
            <a:spAutoFit/>
          </a:bodyPr>
          <a:lstStyle/>
          <a:p>
            <a:r>
              <a:rPr lang="pt-BR" dirty="0" err="1" smtClean="0"/>
              <a:t>Schild</a:t>
            </a:r>
            <a:r>
              <a:rPr lang="pt-BR" dirty="0" smtClean="0"/>
              <a:t> </a:t>
            </a:r>
            <a:r>
              <a:rPr lang="pt-BR" dirty="0" err="1" smtClean="0"/>
              <a:t>plot</a:t>
            </a:r>
            <a:endParaRPr lang="pt-BR" dirty="0" smtClean="0"/>
          </a:p>
          <a:p>
            <a:r>
              <a:rPr lang="pt-BR" dirty="0" smtClean="0"/>
              <a:t>(1959)</a:t>
            </a:r>
            <a:endParaRPr lang="en-US"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46</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483852" y="6597650"/>
            <a:ext cx="13292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i="1">
                <a:latin typeface="Arial" panose="020B0604020202020204" pitchFamily="34" charset="0"/>
              </a:rPr>
              <a:t>Kenakin, 2009</a:t>
            </a:r>
          </a:p>
        </p:txBody>
      </p:sp>
      <p:sp>
        <p:nvSpPr>
          <p:cNvPr id="11267" name="Rectangle 3"/>
          <p:cNvSpPr>
            <a:spLocks noChangeArrowheads="1"/>
          </p:cNvSpPr>
          <p:nvPr/>
        </p:nvSpPr>
        <p:spPr bwMode="auto">
          <a:xfrm>
            <a:off x="0" y="-30163"/>
            <a:ext cx="121920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eaLnBrk="1" hangingPunct="1"/>
            <a:r>
              <a:rPr lang="pt-BR" altLang="en-US" sz="2800">
                <a:solidFill>
                  <a:srgbClr val="FFFF00"/>
                </a:solidFill>
                <a:latin typeface="Arial" panose="020B0604020202020204" pitchFamily="34" charset="0"/>
              </a:rPr>
              <a:t>CONTEXTO DO ENSAIO</a:t>
            </a:r>
          </a:p>
        </p:txBody>
      </p:sp>
      <p:sp>
        <p:nvSpPr>
          <p:cNvPr id="11268" name="Text Box 5"/>
          <p:cNvSpPr txBox="1">
            <a:spLocks noChangeArrowheads="1"/>
          </p:cNvSpPr>
          <p:nvPr/>
        </p:nvSpPr>
        <p:spPr bwMode="auto">
          <a:xfrm>
            <a:off x="239184" y="692150"/>
            <a:ext cx="119528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2800" dirty="0">
                <a:solidFill>
                  <a:schemeClr val="bg1"/>
                </a:solidFill>
                <a:latin typeface="Arial" panose="020B0604020202020204" pitchFamily="34" charset="0"/>
              </a:rPr>
              <a:t>O efeito de um fármaco pode depender do contexto </a:t>
            </a:r>
            <a:r>
              <a:rPr lang="pt-BR" altLang="en-US" sz="2800" dirty="0" smtClean="0">
                <a:solidFill>
                  <a:schemeClr val="bg1"/>
                </a:solidFill>
                <a:latin typeface="Arial" panose="020B0604020202020204" pitchFamily="34" charset="0"/>
              </a:rPr>
              <a:t>celular  </a:t>
            </a:r>
            <a:r>
              <a:rPr lang="pt-BR" altLang="en-US" sz="2800" dirty="0">
                <a:solidFill>
                  <a:schemeClr val="bg1"/>
                </a:solidFill>
                <a:latin typeface="Arial" panose="020B0604020202020204" pitchFamily="34" charset="0"/>
              </a:rPr>
              <a:t>(</a:t>
            </a:r>
            <a:r>
              <a:rPr lang="pt-BR" altLang="en-US" sz="2800" i="1" dirty="0">
                <a:solidFill>
                  <a:schemeClr val="bg1"/>
                </a:solidFill>
                <a:latin typeface="Arial" panose="020B0604020202020204" pitchFamily="34" charset="0"/>
              </a:rPr>
              <a:t>estimulo basal</a:t>
            </a:r>
            <a:r>
              <a:rPr lang="pt-BR" altLang="en-US" sz="2800" dirty="0">
                <a:solidFill>
                  <a:schemeClr val="bg1"/>
                </a:solidFill>
                <a:latin typeface="Arial" panose="020B0604020202020204" pitchFamily="34" charset="0"/>
              </a:rPr>
              <a:t>)  </a:t>
            </a:r>
            <a:r>
              <a:rPr lang="pt-BR" altLang="en-US" sz="2800" dirty="0">
                <a:solidFill>
                  <a:schemeClr val="bg1"/>
                </a:solidFill>
                <a:latin typeface="Arial" panose="020B0604020202020204" pitchFamily="34" charset="0"/>
                <a:cs typeface="Arial" panose="020B0604020202020204" pitchFamily="34" charset="0"/>
              </a:rPr>
              <a:t>→ </a:t>
            </a:r>
            <a:r>
              <a:rPr lang="pt-BR" altLang="en-US" sz="2800" dirty="0">
                <a:solidFill>
                  <a:schemeClr val="bg1"/>
                </a:solidFill>
                <a:latin typeface="Arial" panose="020B0604020202020204" pitchFamily="34" charset="0"/>
              </a:rPr>
              <a:t> ! Condições do </a:t>
            </a:r>
            <a:r>
              <a:rPr lang="pt-BR" altLang="en-US" sz="2800" dirty="0" smtClean="0">
                <a:solidFill>
                  <a:schemeClr val="bg1"/>
                </a:solidFill>
                <a:latin typeface="Arial" panose="020B0604020202020204" pitchFamily="34" charset="0"/>
              </a:rPr>
              <a:t>ensaio </a:t>
            </a:r>
            <a:r>
              <a:rPr lang="pt-BR" altLang="en-US" sz="2800" dirty="0">
                <a:solidFill>
                  <a:schemeClr val="bg1"/>
                </a:solidFill>
                <a:latin typeface="Arial" panose="020B0604020202020204" pitchFamily="34" charset="0"/>
              </a:rPr>
              <a:t>de </a:t>
            </a:r>
            <a:r>
              <a:rPr lang="pt-BR" altLang="en-US" sz="2800" i="1" dirty="0" err="1">
                <a:solidFill>
                  <a:schemeClr val="bg1"/>
                </a:solidFill>
                <a:latin typeface="Arial" panose="020B0604020202020204" pitchFamily="34" charset="0"/>
              </a:rPr>
              <a:t>screening</a:t>
            </a:r>
            <a:r>
              <a:rPr lang="pt-BR" altLang="en-US" sz="2800" i="1" dirty="0">
                <a:solidFill>
                  <a:schemeClr val="bg1"/>
                </a:solidFill>
                <a:latin typeface="Arial" panose="020B0604020202020204" pitchFamily="34" charset="0"/>
              </a:rPr>
              <a:t> </a:t>
            </a:r>
            <a:r>
              <a:rPr lang="pt-BR" altLang="en-US" sz="2800" i="1" dirty="0" smtClean="0">
                <a:solidFill>
                  <a:schemeClr val="bg1"/>
                </a:solidFill>
                <a:latin typeface="Arial" panose="020B0604020202020204" pitchFamily="34" charset="0"/>
              </a:rPr>
              <a:t> (</a:t>
            </a:r>
            <a:r>
              <a:rPr lang="pt-BR" altLang="en-US" sz="2800" i="1" dirty="0">
                <a:solidFill>
                  <a:schemeClr val="bg1"/>
                </a:solidFill>
                <a:latin typeface="Arial" panose="020B0604020202020204" pitchFamily="34" charset="0"/>
              </a:rPr>
              <a:t>tônus fisiológico)</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1" y="2012423"/>
            <a:ext cx="1104053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 Box 7"/>
          <p:cNvSpPr txBox="1">
            <a:spLocks noChangeArrowheads="1"/>
          </p:cNvSpPr>
          <p:nvPr/>
        </p:nvSpPr>
        <p:spPr bwMode="auto">
          <a:xfrm>
            <a:off x="8854018" y="1974323"/>
            <a:ext cx="19816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b="1" dirty="0">
                <a:latin typeface="Arial" panose="020B0604020202020204" pitchFamily="34" charset="0"/>
              </a:rPr>
              <a:t>(</a:t>
            </a:r>
            <a:r>
              <a:rPr lang="pt-BR" altLang="en-US" sz="1400" b="1" dirty="0" err="1">
                <a:latin typeface="Arial" panose="020B0604020202020204" pitchFamily="34" charset="0"/>
              </a:rPr>
              <a:t>Guinea-pig</a:t>
            </a:r>
            <a:r>
              <a:rPr lang="pt-BR" altLang="en-US" sz="1400" b="1" dirty="0">
                <a:latin typeface="Arial" panose="020B0604020202020204" pitchFamily="34" charset="0"/>
              </a:rPr>
              <a:t> </a:t>
            </a:r>
            <a:r>
              <a:rPr lang="pt-BR" altLang="en-US" sz="1400" b="1" dirty="0" err="1">
                <a:latin typeface="Arial" panose="020B0604020202020204" pitchFamily="34" charset="0"/>
              </a:rPr>
              <a:t>left</a:t>
            </a:r>
            <a:r>
              <a:rPr lang="pt-BR" altLang="en-US" sz="1400" b="1" dirty="0">
                <a:latin typeface="Arial" panose="020B0604020202020204" pitchFamily="34" charset="0"/>
              </a:rPr>
              <a:t> </a:t>
            </a:r>
            <a:r>
              <a:rPr lang="pt-BR" altLang="en-US" sz="1400" b="1" dirty="0" err="1">
                <a:latin typeface="Arial" panose="020B0604020202020204" pitchFamily="34" charset="0"/>
              </a:rPr>
              <a:t>atria</a:t>
            </a:r>
            <a:r>
              <a:rPr lang="pt-BR" altLang="en-US" sz="1400" b="1" dirty="0">
                <a:latin typeface="Arial" panose="020B0604020202020204" pitchFamily="34" charset="0"/>
              </a:rPr>
              <a:t>)</a:t>
            </a:r>
          </a:p>
        </p:txBody>
      </p:sp>
      <p:sp>
        <p:nvSpPr>
          <p:cNvPr id="11271" name="Text Box 8"/>
          <p:cNvSpPr txBox="1">
            <a:spLocks noChangeArrowheads="1"/>
          </p:cNvSpPr>
          <p:nvPr/>
        </p:nvSpPr>
        <p:spPr bwMode="auto">
          <a:xfrm>
            <a:off x="3983567" y="1975910"/>
            <a:ext cx="6303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b="1" dirty="0">
                <a:latin typeface="Arial" panose="020B0604020202020204" pitchFamily="34" charset="0"/>
              </a:rPr>
              <a:t>(</a:t>
            </a:r>
            <a:r>
              <a:rPr lang="pt-BR" altLang="en-US" sz="1400" b="1" dirty="0" err="1">
                <a:latin typeface="Arial" panose="020B0604020202020204" pitchFamily="34" charset="0"/>
              </a:rPr>
              <a:t>dog</a:t>
            </a:r>
            <a:r>
              <a:rPr lang="pt-BR" altLang="en-US" sz="1400" b="1" dirty="0">
                <a:latin typeface="Arial" panose="020B0604020202020204" pitchFamily="34" charset="0"/>
              </a:rPr>
              <a:t>)</a:t>
            </a:r>
          </a:p>
        </p:txBody>
      </p:sp>
      <p:sp>
        <p:nvSpPr>
          <p:cNvPr id="11272" name="Text Box 9"/>
          <p:cNvSpPr txBox="1">
            <a:spLocks noChangeArrowheads="1"/>
          </p:cNvSpPr>
          <p:nvPr/>
        </p:nvSpPr>
        <p:spPr bwMode="auto">
          <a:xfrm>
            <a:off x="6548967" y="2430463"/>
            <a:ext cx="17011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dirty="0">
                <a:sym typeface="Symbol" panose="05050102010706020507" pitchFamily="18" charset="2"/>
              </a:rPr>
              <a:t>●</a:t>
            </a:r>
            <a:r>
              <a:rPr lang="pt-BR" altLang="en-US" sz="1600" dirty="0">
                <a:sym typeface="Symbol" panose="05050102010706020507" pitchFamily="18" charset="2"/>
              </a:rPr>
              <a:t> </a:t>
            </a:r>
            <a:r>
              <a:rPr lang="pt-BR" altLang="en-US" sz="1600" dirty="0" err="1">
                <a:latin typeface="Arial" panose="020B0604020202020204" pitchFamily="34" charset="0"/>
                <a:sym typeface="Symbol" panose="05050102010706020507" pitchFamily="18" charset="2"/>
              </a:rPr>
              <a:t>control</a:t>
            </a:r>
            <a:endParaRPr lang="pt-BR" altLang="en-US" sz="1600" dirty="0">
              <a:latin typeface="Arial" panose="020B0604020202020204" pitchFamily="34" charset="0"/>
              <a:sym typeface="Symbol" panose="05050102010706020507" pitchFamily="18" charset="2"/>
            </a:endParaRPr>
          </a:p>
          <a:p>
            <a:pPr eaLnBrk="1" hangingPunct="1"/>
            <a:r>
              <a:rPr lang="pt-BR" altLang="en-US" dirty="0">
                <a:latin typeface="Arial Unicode MS" pitchFamily="34" charset="-128"/>
                <a:ea typeface="Arial Unicode MS" pitchFamily="34" charset="-128"/>
                <a:sym typeface="Symbol" panose="05050102010706020507" pitchFamily="18" charset="2"/>
              </a:rPr>
              <a:t>○</a:t>
            </a:r>
            <a:r>
              <a:rPr lang="pt-BR" altLang="en-US" sz="1600" dirty="0">
                <a:latin typeface="Arial Unicode MS" pitchFamily="34" charset="-128"/>
                <a:ea typeface="Arial Unicode MS" pitchFamily="34" charset="-128"/>
                <a:sym typeface="Symbol" panose="05050102010706020507" pitchFamily="18" charset="2"/>
              </a:rPr>
              <a:t> </a:t>
            </a:r>
            <a:r>
              <a:rPr lang="pt-BR" altLang="en-US" sz="1600" dirty="0">
                <a:latin typeface="Arial" panose="020B0604020202020204" pitchFamily="34" charset="0"/>
                <a:ea typeface="Arial Unicode MS" pitchFamily="34" charset="-128"/>
                <a:sym typeface="Symbol" panose="05050102010706020507" pitchFamily="18" charset="2"/>
              </a:rPr>
              <a:t>+ </a:t>
            </a:r>
            <a:r>
              <a:rPr lang="pt-BR" altLang="en-US" sz="1600" dirty="0" err="1">
                <a:latin typeface="Arial" panose="020B0604020202020204" pitchFamily="34" charset="0"/>
                <a:ea typeface="Arial Unicode MS" pitchFamily="34" charset="-128"/>
                <a:sym typeface="Symbol" panose="05050102010706020507" pitchFamily="18" charset="2"/>
              </a:rPr>
              <a:t>prenalterol</a:t>
            </a:r>
            <a:endParaRPr lang="pt-BR" altLang="en-US" sz="1600" dirty="0">
              <a:latin typeface="Arial" panose="020B0604020202020204" pitchFamily="34" charset="0"/>
              <a:ea typeface="Arial Unicode MS" pitchFamily="34" charset="-128"/>
              <a:sym typeface="Symbol" panose="05050102010706020507" pitchFamily="18" charset="2"/>
            </a:endParaRPr>
          </a:p>
        </p:txBody>
      </p:sp>
      <p:sp>
        <p:nvSpPr>
          <p:cNvPr id="11273" name="CaixaDeTexto 1"/>
          <p:cNvSpPr txBox="1">
            <a:spLocks noChangeArrowheads="1"/>
          </p:cNvSpPr>
          <p:nvPr/>
        </p:nvSpPr>
        <p:spPr bwMode="auto">
          <a:xfrm>
            <a:off x="5039785" y="6184373"/>
            <a:ext cx="168347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2000" dirty="0">
                <a:solidFill>
                  <a:srgbClr val="FF0000"/>
                </a:solidFill>
                <a:latin typeface="Arial" panose="020B0604020202020204" pitchFamily="34" charset="0"/>
                <a:cs typeface="Arial" panose="020B0604020202020204" pitchFamily="34" charset="0"/>
              </a:rPr>
              <a:t>PDE </a:t>
            </a:r>
            <a:r>
              <a:rPr lang="pt-BR" altLang="en-US" sz="2000" dirty="0" err="1">
                <a:solidFill>
                  <a:srgbClr val="FF0000"/>
                </a:solidFill>
                <a:latin typeface="Arial" panose="020B0604020202020204" pitchFamily="34" charset="0"/>
                <a:cs typeface="Arial" panose="020B0604020202020204" pitchFamily="34" charset="0"/>
              </a:rPr>
              <a:t>inhibitor</a:t>
            </a:r>
            <a:endParaRPr lang="pt-BR" altLang="en-US" sz="2000" dirty="0">
              <a:solidFill>
                <a:srgbClr val="FF0000"/>
              </a:solidFill>
              <a:latin typeface="Arial" panose="020B0604020202020204" pitchFamily="34" charset="0"/>
              <a:cs typeface="Arial" panose="020B0604020202020204" pitchFamily="34" charset="0"/>
            </a:endParaRPr>
          </a:p>
        </p:txBody>
      </p:sp>
      <p:sp>
        <p:nvSpPr>
          <p:cNvPr id="11274" name="CaixaDeTexto 9"/>
          <p:cNvSpPr txBox="1">
            <a:spLocks noChangeArrowheads="1"/>
          </p:cNvSpPr>
          <p:nvPr/>
        </p:nvSpPr>
        <p:spPr bwMode="auto">
          <a:xfrm>
            <a:off x="1583267" y="2781300"/>
            <a:ext cx="285706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2000" dirty="0">
                <a:latin typeface="Arial" panose="020B0604020202020204" pitchFamily="34" charset="0"/>
                <a:cs typeface="Arial" panose="020B0604020202020204" pitchFamily="34" charset="0"/>
              </a:rPr>
              <a:t>Positive </a:t>
            </a:r>
            <a:r>
              <a:rPr lang="pt-BR" altLang="en-US" sz="2000" dirty="0" err="1">
                <a:latin typeface="Arial" panose="020B0604020202020204" pitchFamily="34" charset="0"/>
                <a:cs typeface="Arial" panose="020B0604020202020204" pitchFamily="34" charset="0"/>
              </a:rPr>
              <a:t>Inotropic</a:t>
            </a:r>
            <a:r>
              <a:rPr lang="pt-BR" altLang="en-US" sz="2000" dirty="0">
                <a:latin typeface="Arial" panose="020B0604020202020204" pitchFamily="34" charset="0"/>
                <a:cs typeface="Arial" panose="020B0604020202020204" pitchFamily="34" charset="0"/>
              </a:rPr>
              <a:t> </a:t>
            </a:r>
            <a:r>
              <a:rPr lang="pt-BR" altLang="en-US" sz="2000" dirty="0" err="1">
                <a:latin typeface="Arial" panose="020B0604020202020204" pitchFamily="34" charset="0"/>
                <a:cs typeface="Arial" panose="020B0604020202020204" pitchFamily="34" charset="0"/>
              </a:rPr>
              <a:t>Effect</a:t>
            </a:r>
            <a:endParaRPr lang="pt-BR" altLang="en-US" sz="2000" dirty="0">
              <a:latin typeface="Arial" panose="020B0604020202020204" pitchFamily="34" charset="0"/>
              <a:cs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04800" y="44450"/>
            <a:ext cx="1168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eaLnBrk="1" hangingPunct="1">
              <a:defRPr/>
            </a:pPr>
            <a:r>
              <a:rPr lang="en-US" sz="3200" dirty="0" err="1" smtClean="0">
                <a:solidFill>
                  <a:schemeClr val="bg1"/>
                </a:solidFill>
                <a:latin typeface="Arial" panose="020B0604020202020204" pitchFamily="34" charset="0"/>
              </a:rPr>
              <a:t>Medida</a:t>
            </a:r>
            <a:r>
              <a:rPr lang="en-US" sz="3200" dirty="0" smtClean="0">
                <a:solidFill>
                  <a:schemeClr val="bg1"/>
                </a:solidFill>
                <a:latin typeface="Arial" panose="020B0604020202020204" pitchFamily="34" charset="0"/>
              </a:rPr>
              <a:t> </a:t>
            </a:r>
            <a:r>
              <a:rPr lang="en-US" sz="3200" dirty="0" err="1" smtClean="0">
                <a:solidFill>
                  <a:schemeClr val="bg1"/>
                </a:solidFill>
                <a:latin typeface="Arial" panose="020B0604020202020204" pitchFamily="34" charset="0"/>
              </a:rPr>
              <a:t>funcional</a:t>
            </a:r>
            <a:r>
              <a:rPr lang="en-US" sz="3200" dirty="0" smtClean="0">
                <a:solidFill>
                  <a:schemeClr val="bg1"/>
                </a:solidFill>
                <a:latin typeface="Arial" panose="020B0604020202020204" pitchFamily="34" charset="0"/>
              </a:rPr>
              <a:t> </a:t>
            </a:r>
            <a:r>
              <a:rPr lang="en-US" sz="3200" i="1" dirty="0" smtClean="0">
                <a:solidFill>
                  <a:schemeClr val="bg1"/>
                </a:solidFill>
                <a:latin typeface="Arial" panose="020B0604020202020204" pitchFamily="34" charset="0"/>
              </a:rPr>
              <a:t>in vitro</a:t>
            </a:r>
            <a:r>
              <a:rPr lang="en-US" sz="3200" dirty="0" smtClean="0">
                <a:solidFill>
                  <a:schemeClr val="bg1"/>
                </a:solidFill>
                <a:latin typeface="Arial" panose="020B0604020202020204" pitchFamily="34" charset="0"/>
              </a:rPr>
              <a:t>:</a:t>
            </a:r>
          </a:p>
          <a:p>
            <a:pPr algn="ctr" eaLnBrk="1" hangingPunct="1">
              <a:defRPr/>
            </a:pPr>
            <a:r>
              <a:rPr lang="en-US" sz="3200" dirty="0" smtClean="0">
                <a:solidFill>
                  <a:schemeClr val="bg2"/>
                </a:solidFill>
                <a:latin typeface="Arial" panose="020B0604020202020204" pitchFamily="34" charset="0"/>
              </a:rPr>
              <a:t>2. </a:t>
            </a:r>
            <a:r>
              <a:rPr lang="en-US" sz="3200" dirty="0" err="1" smtClean="0">
                <a:solidFill>
                  <a:schemeClr val="bg2"/>
                </a:solidFill>
                <a:latin typeface="Arial" panose="020B0604020202020204" pitchFamily="34" charset="0"/>
              </a:rPr>
              <a:t>Célula</a:t>
            </a:r>
            <a:r>
              <a:rPr lang="en-US" sz="3200" dirty="0" smtClean="0">
                <a:solidFill>
                  <a:schemeClr val="bg2"/>
                </a:solidFill>
                <a:latin typeface="Arial" panose="020B0604020202020204" pitchFamily="34" charset="0"/>
              </a:rPr>
              <a:t>   -  Ex:  </a:t>
            </a:r>
            <a:r>
              <a:rPr lang="en-US" sz="3200" i="1" dirty="0" smtClean="0">
                <a:solidFill>
                  <a:schemeClr val="bg2"/>
                </a:solidFill>
                <a:latin typeface="Arial" panose="020B0604020202020204" pitchFamily="34" charset="0"/>
              </a:rPr>
              <a:t>Patch Clamp</a:t>
            </a:r>
            <a:endParaRPr lang="pt-BR" sz="3200" i="1" dirty="0" smtClean="0">
              <a:solidFill>
                <a:schemeClr val="bg2"/>
              </a:solidFill>
              <a:latin typeface="Arial" panose="020B0604020202020204" pitchFamily="34" charset="0"/>
            </a:endParaRPr>
          </a:p>
        </p:txBody>
      </p:sp>
      <p:pic>
        <p:nvPicPr>
          <p:cNvPr id="12291" name="Picture 3" descr="whole-cell neu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2954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12192000" cy="1143000"/>
          </a:xfrm>
        </p:spPr>
        <p:txBody>
          <a:bodyPr/>
          <a:lstStyle/>
          <a:p>
            <a:pPr algn="ctr" eaLnBrk="1" hangingPunct="1">
              <a:defRPr/>
            </a:pPr>
            <a:r>
              <a:rPr lang="en-US" sz="3600" dirty="0" err="1" smtClean="0">
                <a:solidFill>
                  <a:schemeClr val="bg1"/>
                </a:solidFill>
                <a:latin typeface="Arial" panose="020B0604020202020204" pitchFamily="34" charset="0"/>
              </a:rPr>
              <a:t>Medida</a:t>
            </a:r>
            <a:r>
              <a:rPr lang="en-US" sz="3600" dirty="0" smtClean="0">
                <a:solidFill>
                  <a:schemeClr val="bg1"/>
                </a:solidFill>
                <a:latin typeface="Arial" panose="020B0604020202020204" pitchFamily="34" charset="0"/>
              </a:rPr>
              <a:t> </a:t>
            </a:r>
            <a:r>
              <a:rPr lang="en-US" sz="3600" dirty="0" err="1" smtClean="0">
                <a:solidFill>
                  <a:schemeClr val="bg1"/>
                </a:solidFill>
                <a:latin typeface="Arial" panose="020B0604020202020204" pitchFamily="34" charset="0"/>
              </a:rPr>
              <a:t>funcional</a:t>
            </a:r>
            <a:r>
              <a:rPr lang="en-US" sz="3600" dirty="0" smtClean="0">
                <a:solidFill>
                  <a:schemeClr val="bg1"/>
                </a:solidFill>
                <a:latin typeface="Arial" panose="020B0604020202020204" pitchFamily="34" charset="0"/>
              </a:rPr>
              <a:t> </a:t>
            </a:r>
            <a:r>
              <a:rPr lang="en-US" sz="3600" i="1" dirty="0" smtClean="0">
                <a:solidFill>
                  <a:schemeClr val="bg1"/>
                </a:solidFill>
                <a:latin typeface="Arial" panose="020B0604020202020204" pitchFamily="34" charset="0"/>
              </a:rPr>
              <a:t>in vitro</a:t>
            </a:r>
            <a:r>
              <a:rPr lang="en-US" sz="3600" dirty="0" smtClean="0">
                <a:solidFill>
                  <a:schemeClr val="bg1"/>
                </a:solidFill>
                <a:latin typeface="Arial" panose="020B0604020202020204" pitchFamily="34" charset="0"/>
              </a:rPr>
              <a:t>: </a:t>
            </a:r>
            <a:r>
              <a:rPr lang="en-US" sz="3200" dirty="0" smtClean="0">
                <a:solidFill>
                  <a:schemeClr val="tx1">
                    <a:lumMod val="75000"/>
                  </a:schemeClr>
                </a:solidFill>
                <a:latin typeface="Arial" panose="020B0604020202020204" pitchFamily="34" charset="0"/>
              </a:rPr>
              <a:t/>
            </a:r>
            <a:br>
              <a:rPr lang="en-US" sz="3200" dirty="0" smtClean="0">
                <a:solidFill>
                  <a:schemeClr val="tx1">
                    <a:lumMod val="75000"/>
                  </a:schemeClr>
                </a:solidFill>
                <a:latin typeface="Arial" panose="020B0604020202020204" pitchFamily="34" charset="0"/>
              </a:rPr>
            </a:br>
            <a:r>
              <a:rPr lang="en-US" sz="3200" dirty="0" smtClean="0">
                <a:solidFill>
                  <a:schemeClr val="bg2"/>
                </a:solidFill>
                <a:latin typeface="Arial" panose="020B0604020202020204" pitchFamily="34" charset="0"/>
              </a:rPr>
              <a:t>2. </a:t>
            </a:r>
            <a:r>
              <a:rPr lang="en-US" sz="3200" dirty="0" err="1" smtClean="0">
                <a:solidFill>
                  <a:schemeClr val="bg2"/>
                </a:solidFill>
                <a:latin typeface="Arial" panose="020B0604020202020204" pitchFamily="34" charset="0"/>
              </a:rPr>
              <a:t>Célula</a:t>
            </a:r>
            <a:r>
              <a:rPr lang="en-US" sz="3200" dirty="0" smtClean="0">
                <a:solidFill>
                  <a:schemeClr val="bg2"/>
                </a:solidFill>
                <a:latin typeface="Arial" panose="020B0604020202020204" pitchFamily="34" charset="0"/>
              </a:rPr>
              <a:t>   -  Ex:  </a:t>
            </a:r>
            <a:r>
              <a:rPr lang="pt-BR" sz="3200" dirty="0" err="1" smtClean="0">
                <a:solidFill>
                  <a:schemeClr val="bg2"/>
                </a:solidFill>
                <a:latin typeface="Arial" panose="020B0604020202020204" pitchFamily="34" charset="0"/>
              </a:rPr>
              <a:t>AMPc</a:t>
            </a:r>
            <a:endParaRPr lang="pt-BR" sz="3200" dirty="0" smtClean="0">
              <a:solidFill>
                <a:schemeClr val="bg2"/>
              </a:solidFill>
              <a:latin typeface="Arial" panose="020B0604020202020204" pitchFamily="34" charset="0"/>
            </a:endParaRP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4" y="1282700"/>
            <a:ext cx="744220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5"/>
          <p:cNvSpPr txBox="1">
            <a:spLocks noChangeArrowheads="1"/>
          </p:cNvSpPr>
          <p:nvPr/>
        </p:nvSpPr>
        <p:spPr bwMode="auto">
          <a:xfrm>
            <a:off x="8805314" y="6580188"/>
            <a:ext cx="33006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i="1" dirty="0">
                <a:latin typeface="Arial" panose="020B0604020202020204" pitchFamily="34" charset="0"/>
              </a:rPr>
              <a:t>Br. J. </a:t>
            </a:r>
            <a:r>
              <a:rPr lang="pt-BR" altLang="en-US" sz="1400" i="1" dirty="0" err="1">
                <a:latin typeface="Arial" panose="020B0604020202020204" pitchFamily="34" charset="0"/>
              </a:rPr>
              <a:t>Pharmacol</a:t>
            </a:r>
            <a:r>
              <a:rPr lang="pt-BR" altLang="en-US" sz="1400" i="1" dirty="0">
                <a:latin typeface="Arial" panose="020B0604020202020204" pitchFamily="34" charset="0"/>
              </a:rPr>
              <a:t>. 161:1266-1275, 2010</a:t>
            </a:r>
          </a:p>
        </p:txBody>
      </p:sp>
      <p:sp>
        <p:nvSpPr>
          <p:cNvPr id="13317" name="Text Box 6"/>
          <p:cNvSpPr txBox="1">
            <a:spLocks noChangeArrowheads="1"/>
          </p:cNvSpPr>
          <p:nvPr/>
        </p:nvSpPr>
        <p:spPr bwMode="auto">
          <a:xfrm>
            <a:off x="7920567" y="3178175"/>
            <a:ext cx="32512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dirty="0" smtClean="0">
                <a:latin typeface="Arial" panose="020B0604020202020204" pitchFamily="34" charset="0"/>
              </a:rPr>
              <a:t>ELISA</a:t>
            </a:r>
            <a:endParaRPr lang="pt-BR" altLang="en-US" dirty="0">
              <a:latin typeface="Arial" panose="020B0604020202020204" pitchFamily="34" charset="0"/>
            </a:endParaRPr>
          </a:p>
          <a:p>
            <a:pPr eaLnBrk="1" hangingPunct="1"/>
            <a:endParaRPr lang="pt-BR" altLang="en-US" dirty="0">
              <a:latin typeface="Arial" panose="020B0604020202020204" pitchFamily="34" charset="0"/>
            </a:endParaRPr>
          </a:p>
          <a:p>
            <a:pPr eaLnBrk="1" hangingPunct="1"/>
            <a:r>
              <a:rPr lang="pt-BR" altLang="en-US" dirty="0" smtClean="0">
                <a:latin typeface="Arial" panose="020B0604020202020204" pitchFamily="34" charset="0"/>
              </a:rPr>
              <a:t>(Enzima </a:t>
            </a:r>
            <a:r>
              <a:rPr lang="pt-BR" altLang="en-US" dirty="0" err="1" smtClean="0">
                <a:latin typeface="Arial" panose="020B0604020202020204" pitchFamily="34" charset="0"/>
              </a:rPr>
              <a:t>imunoensaio</a:t>
            </a:r>
            <a:r>
              <a:rPr lang="pt-BR" altLang="en-US" dirty="0" smtClean="0">
                <a:latin typeface="Arial" panose="020B0604020202020204" pitchFamily="34" charset="0"/>
              </a:rPr>
              <a:t>)</a:t>
            </a:r>
            <a:endParaRPr lang="pt-BR" altLang="en-US" dirty="0">
              <a:latin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49</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713899" y="17550"/>
            <a:ext cx="8142370" cy="1108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upo 4"/>
          <p:cNvGrpSpPr/>
          <p:nvPr/>
        </p:nvGrpSpPr>
        <p:grpSpPr>
          <a:xfrm>
            <a:off x="95212" y="2303555"/>
            <a:ext cx="12159966" cy="4369558"/>
            <a:chOff x="95212" y="1187055"/>
            <a:chExt cx="12159966" cy="4369558"/>
          </a:xfrm>
        </p:grpSpPr>
        <p:graphicFrame>
          <p:nvGraphicFramePr>
            <p:cNvPr id="4" name="Diagrama 3"/>
            <p:cNvGraphicFramePr/>
            <p:nvPr>
              <p:extLst>
                <p:ext uri="{D42A27DB-BD31-4B8C-83A1-F6EECF244321}">
                  <p14:modId xmlns:p14="http://schemas.microsoft.com/office/powerpoint/2010/main" val="3345695472"/>
                </p:ext>
              </p:extLst>
            </p:nvPr>
          </p:nvGraphicFramePr>
          <p:xfrm>
            <a:off x="95212" y="1187055"/>
            <a:ext cx="9853288"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p:cNvGrpSpPr/>
            <p:nvPr/>
          </p:nvGrpSpPr>
          <p:grpSpPr>
            <a:xfrm>
              <a:off x="3196168" y="1262063"/>
              <a:ext cx="9059010" cy="4294550"/>
              <a:chOff x="3196168" y="1262063"/>
              <a:chExt cx="9059010" cy="4294550"/>
            </a:xfrm>
          </p:grpSpPr>
          <p:cxnSp>
            <p:nvCxnSpPr>
              <p:cNvPr id="9" name="Conector de seta reta 8"/>
              <p:cNvCxnSpPr/>
              <p:nvPr/>
            </p:nvCxnSpPr>
            <p:spPr>
              <a:xfrm flipV="1">
                <a:off x="9475317" y="3903663"/>
                <a:ext cx="0" cy="539750"/>
              </a:xfrm>
              <a:prstGeom prst="straightConnector1">
                <a:avLst/>
              </a:prstGeom>
              <a:ln w="38100">
                <a:solidFill>
                  <a:srgbClr val="66FF33"/>
                </a:solidFill>
                <a:tailEnd type="arrow"/>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V="1">
                <a:off x="12039442" y="3903663"/>
                <a:ext cx="0" cy="539750"/>
              </a:xfrm>
              <a:prstGeom prst="straightConnector1">
                <a:avLst/>
              </a:prstGeom>
              <a:ln w="38100">
                <a:solidFill>
                  <a:srgbClr val="66FF33"/>
                </a:solidFill>
                <a:tailEnd type="arrow"/>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533" name="CaixaDeTexto 13"/>
              <p:cNvSpPr txBox="1">
                <a:spLocks noChangeArrowheads="1"/>
              </p:cNvSpPr>
              <p:nvPr/>
            </p:nvSpPr>
            <p:spPr bwMode="auto">
              <a:xfrm>
                <a:off x="9258301" y="4552950"/>
                <a:ext cx="803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r>
                  <a:rPr lang="pt-BR" sz="2800" b="1" dirty="0">
                    <a:solidFill>
                      <a:srgbClr val="66FF33"/>
                    </a:solidFill>
                    <a:latin typeface="Arial" pitchFamily="34" charset="0"/>
                    <a:cs typeface="Arial" pitchFamily="34" charset="0"/>
                  </a:rPr>
                  <a:t>IND</a:t>
                </a:r>
              </a:p>
            </p:txBody>
          </p:sp>
          <p:sp>
            <p:nvSpPr>
              <p:cNvPr id="22534" name="CaixaDeTexto 18"/>
              <p:cNvSpPr txBox="1">
                <a:spLocks noChangeArrowheads="1"/>
              </p:cNvSpPr>
              <p:nvPr/>
            </p:nvSpPr>
            <p:spPr bwMode="auto">
              <a:xfrm>
                <a:off x="11264902" y="4552950"/>
                <a:ext cx="96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r>
                  <a:rPr lang="pt-BR" sz="2800" b="1" dirty="0">
                    <a:solidFill>
                      <a:srgbClr val="66FF33"/>
                    </a:solidFill>
                    <a:latin typeface="Arial" pitchFamily="34" charset="0"/>
                    <a:cs typeface="Arial" pitchFamily="34" charset="0"/>
                  </a:rPr>
                  <a:t>NDA</a:t>
                </a:r>
              </a:p>
            </p:txBody>
          </p:sp>
          <p:cxnSp>
            <p:nvCxnSpPr>
              <p:cNvPr id="16" name="Conector de seta reta 15"/>
              <p:cNvCxnSpPr/>
              <p:nvPr/>
            </p:nvCxnSpPr>
            <p:spPr>
              <a:xfrm flipV="1">
                <a:off x="9438017" y="2434485"/>
                <a:ext cx="0" cy="341555"/>
              </a:xfrm>
              <a:prstGeom prst="straightConnector1">
                <a:avLst/>
              </a:prstGeom>
              <a:ln w="38100">
                <a:solidFill>
                  <a:schemeClr val="bg1"/>
                </a:solidFill>
                <a:headEnd type="triangle" w="med" len="med"/>
                <a:tailEnd type="non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8223251" y="2034375"/>
                <a:ext cx="3043767" cy="400110"/>
              </a:xfrm>
              <a:prstGeom prst="rect">
                <a:avLst/>
              </a:prstGeom>
              <a:noFill/>
            </p:spPr>
            <p:txBody>
              <a:bodyPr>
                <a:spAutoFit/>
              </a:bodyPr>
              <a:lstStyle/>
              <a:p>
                <a:pPr>
                  <a:defRPr/>
                </a:pPr>
                <a:r>
                  <a:rPr lang="pt-BR" sz="2000" b="1" dirty="0">
                    <a:solidFill>
                      <a:srgbClr val="FFFFFF"/>
                    </a:solidFill>
                    <a:effectLst>
                      <a:outerShdw blurRad="38100" dist="38100" dir="2700000" algn="tl">
                        <a:srgbClr val="000000">
                          <a:alpha val="43137"/>
                        </a:srgbClr>
                      </a:outerShdw>
                    </a:effectLst>
                    <a:latin typeface="Arial" pitchFamily="34" charset="0"/>
                    <a:cs typeface="Arial" pitchFamily="34" charset="0"/>
                  </a:rPr>
                  <a:t>Candidato a fármaco</a:t>
                </a:r>
              </a:p>
            </p:txBody>
          </p:sp>
          <p:grpSp>
            <p:nvGrpSpPr>
              <p:cNvPr id="22537" name="Grupo 22"/>
              <p:cNvGrpSpPr>
                <a:grpSpLocks/>
              </p:cNvGrpSpPr>
              <p:nvPr/>
            </p:nvGrpSpPr>
            <p:grpSpPr bwMode="auto">
              <a:xfrm>
                <a:off x="9457267" y="2746382"/>
                <a:ext cx="2590800" cy="934542"/>
                <a:chOff x="3248172" y="627387"/>
                <a:chExt cx="1248818" cy="559122"/>
              </a:xfrm>
            </p:grpSpPr>
            <p:sp>
              <p:nvSpPr>
                <p:cNvPr id="24" name="Divisa 23"/>
                <p:cNvSpPr/>
                <p:nvPr/>
              </p:nvSpPr>
              <p:spPr>
                <a:xfrm>
                  <a:off x="3248172" y="672830"/>
                  <a:ext cx="1248818" cy="499527"/>
                </a:xfrm>
                <a:prstGeom prst="chevron">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Divisa 4"/>
                <p:cNvSpPr/>
                <p:nvPr/>
              </p:nvSpPr>
              <p:spPr>
                <a:xfrm>
                  <a:off x="3498140" y="627387"/>
                  <a:ext cx="748883" cy="559122"/>
                </a:xfrm>
                <a:prstGeom prst="rect">
                  <a:avLst/>
                </a:prstGeom>
              </p:spPr>
              <p:style>
                <a:lnRef idx="0">
                  <a:scrgbClr r="0" g="0" b="0"/>
                </a:lnRef>
                <a:fillRef idx="0">
                  <a:scrgbClr r="0" g="0" b="0"/>
                </a:fillRef>
                <a:effectRef idx="0">
                  <a:scrgbClr r="0" g="0" b="0"/>
                </a:effectRef>
                <a:fontRef idx="minor">
                  <a:schemeClr val="lt1"/>
                </a:fontRef>
              </p:style>
              <p:txBody>
                <a:bodyPr lIns="28004" tIns="18669" rIns="9335" bIns="18669" spcCol="1270" anchor="ctr"/>
                <a:lstStyle/>
                <a:p>
                  <a:pPr algn="ctr" defTabSz="311150">
                    <a:spcAft>
                      <a:spcPts val="0"/>
                    </a:spcAft>
                    <a:defRPr/>
                  </a:pPr>
                  <a:r>
                    <a:rPr lang="pt-BR" sz="1600" b="1" dirty="0">
                      <a:solidFill>
                        <a:schemeClr val="tx1"/>
                      </a:solidFill>
                      <a:latin typeface="Arial" pitchFamily="34" charset="0"/>
                      <a:cs typeface="Arial" pitchFamily="34" charset="0"/>
                    </a:rPr>
                    <a:t>Estudos</a:t>
                  </a:r>
                </a:p>
                <a:p>
                  <a:pPr algn="ctr" defTabSz="311150">
                    <a:spcAft>
                      <a:spcPts val="0"/>
                    </a:spcAft>
                    <a:defRPr/>
                  </a:pPr>
                  <a:r>
                    <a:rPr lang="pt-BR" sz="1600" b="1" dirty="0" smtClean="0">
                      <a:solidFill>
                        <a:schemeClr val="tx1"/>
                      </a:solidFill>
                      <a:latin typeface="Arial" pitchFamily="34" charset="0"/>
                      <a:cs typeface="Arial" pitchFamily="34" charset="0"/>
                    </a:rPr>
                    <a:t>Clínicos </a:t>
                  </a:r>
                </a:p>
                <a:p>
                  <a:pPr algn="ctr" defTabSz="311150">
                    <a:spcAft>
                      <a:spcPts val="0"/>
                    </a:spcAft>
                    <a:defRPr/>
                  </a:pPr>
                  <a:r>
                    <a:rPr lang="pt-BR" sz="1600" b="1" dirty="0" smtClean="0">
                      <a:solidFill>
                        <a:schemeClr val="tx1"/>
                      </a:solidFill>
                      <a:latin typeface="Arial" pitchFamily="34" charset="0"/>
                      <a:cs typeface="Arial" pitchFamily="34" charset="0"/>
                    </a:rPr>
                    <a:t>Fases </a:t>
                  </a:r>
                  <a:r>
                    <a:rPr lang="pt-BR" sz="1600" b="1" dirty="0">
                      <a:solidFill>
                        <a:schemeClr val="tx1"/>
                      </a:solidFill>
                      <a:latin typeface="Arial" pitchFamily="34" charset="0"/>
                      <a:cs typeface="Arial" pitchFamily="34" charset="0"/>
                    </a:rPr>
                    <a:t>1,2 e 3 </a:t>
                  </a:r>
                </a:p>
              </p:txBody>
            </p:sp>
          </p:grpSp>
          <p:sp>
            <p:nvSpPr>
              <p:cNvPr id="20" name="CaixaDeTexto 19"/>
              <p:cNvSpPr txBox="1"/>
              <p:nvPr/>
            </p:nvSpPr>
            <p:spPr>
              <a:xfrm>
                <a:off x="3196168" y="1271588"/>
                <a:ext cx="2976071" cy="584775"/>
              </a:xfrm>
              <a:prstGeom prst="rect">
                <a:avLst/>
              </a:prstGeom>
              <a:noFill/>
            </p:spPr>
            <p:txBody>
              <a:bodyPr wrap="none">
                <a:spAutoFit/>
              </a:bodyPr>
              <a:lstStyle/>
              <a:p>
                <a:pPr>
                  <a:defRPr/>
                </a:pPr>
                <a:r>
                  <a:rPr lang="pt-BR" sz="3200" dirty="0">
                    <a:solidFill>
                      <a:srgbClr val="FFFF00"/>
                    </a:solidFill>
                    <a:effectLst>
                      <a:outerShdw blurRad="38100" dist="38100" dir="2700000" algn="tl">
                        <a:srgbClr val="000000">
                          <a:alpha val="43137"/>
                        </a:srgbClr>
                      </a:outerShdw>
                    </a:effectLst>
                    <a:latin typeface="Arial" pitchFamily="34" charset="0"/>
                    <a:cs typeface="Arial" pitchFamily="34" charset="0"/>
                  </a:rPr>
                  <a:t>DESCOBERTA</a:t>
                </a:r>
              </a:p>
            </p:txBody>
          </p:sp>
          <p:sp>
            <p:nvSpPr>
              <p:cNvPr id="28" name="CaixaDeTexto 27"/>
              <p:cNvSpPr txBox="1"/>
              <p:nvPr/>
            </p:nvSpPr>
            <p:spPr>
              <a:xfrm>
                <a:off x="8003117" y="1262063"/>
                <a:ext cx="4252061" cy="584775"/>
              </a:xfrm>
              <a:prstGeom prst="rect">
                <a:avLst/>
              </a:prstGeom>
              <a:noFill/>
            </p:spPr>
            <p:txBody>
              <a:bodyPr wrap="none">
                <a:spAutoFit/>
              </a:bodyPr>
              <a:lstStyle/>
              <a:p>
                <a:pPr>
                  <a:defRPr/>
                </a:pPr>
                <a:r>
                  <a:rPr lang="pt-BR" sz="3200" dirty="0">
                    <a:solidFill>
                      <a:schemeClr val="accent6">
                        <a:lumMod val="20000"/>
                        <a:lumOff val="80000"/>
                      </a:schemeClr>
                    </a:solidFill>
                    <a:effectLst>
                      <a:outerShdw blurRad="38100" dist="38100" dir="2700000" algn="tl">
                        <a:srgbClr val="000000">
                          <a:alpha val="43137"/>
                        </a:srgbClr>
                      </a:outerShdw>
                    </a:effectLst>
                    <a:latin typeface="Arial" pitchFamily="34" charset="0"/>
                    <a:cs typeface="Arial" pitchFamily="34" charset="0"/>
                  </a:rPr>
                  <a:t>DESENVOLVIMENTO</a:t>
                </a:r>
              </a:p>
            </p:txBody>
          </p:sp>
          <p:sp>
            <p:nvSpPr>
              <p:cNvPr id="22540" name="CaixaDeTexto 21"/>
              <p:cNvSpPr txBox="1">
                <a:spLocks noChangeArrowheads="1"/>
              </p:cNvSpPr>
              <p:nvPr/>
            </p:nvSpPr>
            <p:spPr bwMode="auto">
              <a:xfrm>
                <a:off x="10146242" y="4971838"/>
                <a:ext cx="10278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r>
                  <a:rPr lang="pt-BR" sz="3200" b="1" dirty="0">
                    <a:solidFill>
                      <a:srgbClr val="66FF33"/>
                    </a:solidFill>
                    <a:latin typeface="Arial" pitchFamily="34" charset="0"/>
                    <a:cs typeface="Arial" pitchFamily="34" charset="0"/>
                  </a:rPr>
                  <a:t>FDA</a:t>
                </a:r>
              </a:p>
            </p:txBody>
          </p:sp>
        </p:grpSp>
      </p:grpSp>
      <p:sp>
        <p:nvSpPr>
          <p:cNvPr id="22544" name="Espaço Reservado para Número de Slide 1"/>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fld id="{14CE6A51-4E48-4114-9628-C2ACA7DE3F05}" type="slidenum">
              <a:rPr lang="pt-BR" altLang="en-US" sz="1400" smtClean="0"/>
              <a:pPr eaLnBrk="1" hangingPunct="1"/>
              <a:t>5</a:t>
            </a:fld>
            <a:endParaRPr lang="pt-BR" altLang="en-US" sz="1400" smtClean="0"/>
          </a:p>
        </p:txBody>
      </p:sp>
      <p:sp>
        <p:nvSpPr>
          <p:cNvPr id="3" name="CaixaDeTexto 2"/>
          <p:cNvSpPr txBox="1"/>
          <p:nvPr/>
        </p:nvSpPr>
        <p:spPr>
          <a:xfrm>
            <a:off x="250480" y="1549068"/>
            <a:ext cx="11627094" cy="584775"/>
          </a:xfrm>
          <a:prstGeom prst="rect">
            <a:avLst/>
          </a:prstGeom>
          <a:noFill/>
        </p:spPr>
        <p:txBody>
          <a:bodyPr wrap="none" rtlCol="0">
            <a:spAutoFit/>
          </a:bodyPr>
          <a:lstStyle/>
          <a:p>
            <a:r>
              <a:rPr lang="pt-BR" sz="3200" dirty="0" smtClean="0">
                <a:solidFill>
                  <a:schemeClr val="bg1"/>
                </a:solidFill>
                <a:effectLst>
                  <a:outerShdw blurRad="38100" dist="38100" dir="2700000" algn="tl">
                    <a:srgbClr val="000000">
                      <a:alpha val="43137"/>
                    </a:srgbClr>
                  </a:outerShdw>
                </a:effectLst>
              </a:rPr>
              <a:t>IMPORTANTE</a:t>
            </a:r>
            <a:r>
              <a:rPr lang="pt-BR" sz="3200" dirty="0" smtClean="0">
                <a:solidFill>
                  <a:schemeClr val="bg1"/>
                </a:solidFill>
              </a:rPr>
              <a:t>: FOCAR NAS </a:t>
            </a:r>
            <a:r>
              <a:rPr lang="pt-BR" sz="3200" u="sng" dirty="0" smtClean="0">
                <a:solidFill>
                  <a:schemeClr val="bg1"/>
                </a:solidFill>
                <a:effectLst>
                  <a:outerShdw blurRad="38100" dist="38100" dir="2700000" algn="tl">
                    <a:srgbClr val="000000">
                      <a:alpha val="43137"/>
                    </a:srgbClr>
                  </a:outerShdw>
                </a:effectLst>
              </a:rPr>
              <a:t>ETAPAS</a:t>
            </a:r>
            <a:r>
              <a:rPr lang="pt-BR" sz="3200" dirty="0" smtClean="0">
                <a:solidFill>
                  <a:schemeClr val="bg1"/>
                </a:solidFill>
              </a:rPr>
              <a:t> A SEREM CUMPRIDAS</a:t>
            </a:r>
            <a:endParaRPr lang="en-US" sz="3200" dirty="0">
              <a:solidFill>
                <a:schemeClr val="bg1"/>
              </a:solidFill>
            </a:endParaRPr>
          </a:p>
        </p:txBody>
      </p:sp>
      <p:grpSp>
        <p:nvGrpSpPr>
          <p:cNvPr id="19" name="Grupo 22"/>
          <p:cNvGrpSpPr>
            <a:grpSpLocks/>
          </p:cNvGrpSpPr>
          <p:nvPr/>
        </p:nvGrpSpPr>
        <p:grpSpPr bwMode="auto">
          <a:xfrm>
            <a:off x="9551917" y="4963375"/>
            <a:ext cx="2325657" cy="494115"/>
            <a:chOff x="3248172" y="672830"/>
            <a:chExt cx="1248818" cy="499527"/>
          </a:xfrm>
        </p:grpSpPr>
        <p:sp>
          <p:nvSpPr>
            <p:cNvPr id="21" name="Divisa 20"/>
            <p:cNvSpPr/>
            <p:nvPr/>
          </p:nvSpPr>
          <p:spPr>
            <a:xfrm>
              <a:off x="3248172" y="672830"/>
              <a:ext cx="1248818" cy="499527"/>
            </a:xfrm>
            <a:prstGeom prst="chevron">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Divisa 4"/>
            <p:cNvSpPr/>
            <p:nvPr/>
          </p:nvSpPr>
          <p:spPr>
            <a:xfrm>
              <a:off x="3498140" y="672830"/>
              <a:ext cx="748883" cy="499527"/>
            </a:xfrm>
            <a:prstGeom prst="rect">
              <a:avLst/>
            </a:prstGeom>
          </p:spPr>
          <p:style>
            <a:lnRef idx="0">
              <a:scrgbClr r="0" g="0" b="0"/>
            </a:lnRef>
            <a:fillRef idx="0">
              <a:scrgbClr r="0" g="0" b="0"/>
            </a:fillRef>
            <a:effectRef idx="0">
              <a:scrgbClr r="0" g="0" b="0"/>
            </a:effectRef>
            <a:fontRef idx="minor">
              <a:schemeClr val="lt1"/>
            </a:fontRef>
          </p:style>
          <p:txBody>
            <a:bodyPr lIns="28004" tIns="18669" rIns="9335" bIns="18669" spcCol="1270" anchor="ctr"/>
            <a:lstStyle/>
            <a:p>
              <a:pPr algn="ctr" defTabSz="311150">
                <a:spcAft>
                  <a:spcPts val="0"/>
                </a:spcAft>
                <a:defRPr/>
              </a:pPr>
              <a:r>
                <a:rPr lang="pt-BR" sz="1200" b="1" dirty="0" smtClean="0">
                  <a:solidFill>
                    <a:schemeClr val="tx1"/>
                  </a:solidFill>
                  <a:latin typeface="Arial" pitchFamily="34" charset="0"/>
                  <a:cs typeface="Arial" pitchFamily="34" charset="0"/>
                </a:rPr>
                <a:t>Estudos </a:t>
              </a:r>
            </a:p>
            <a:p>
              <a:pPr algn="ctr" defTabSz="311150">
                <a:spcAft>
                  <a:spcPts val="0"/>
                </a:spcAft>
                <a:defRPr/>
              </a:pPr>
              <a:r>
                <a:rPr lang="pt-BR" sz="1200" b="1" dirty="0" smtClean="0">
                  <a:solidFill>
                    <a:schemeClr val="tx1"/>
                  </a:solidFill>
                  <a:latin typeface="Arial" pitchFamily="34" charset="0"/>
                  <a:cs typeface="Arial" pitchFamily="34" charset="0"/>
                </a:rPr>
                <a:t>“não clínicos*</a:t>
              </a:r>
              <a:endParaRPr lang="pt-BR" sz="1200" b="1" dirty="0">
                <a:solidFill>
                  <a:schemeClr val="tx1"/>
                </a:solidFill>
                <a:latin typeface="Arial" pitchFamily="34" charset="0"/>
                <a:cs typeface="Arial" pitchFamily="34" charset="0"/>
              </a:endParaRPr>
            </a:p>
          </p:txBody>
        </p:sp>
      </p:grpSp>
      <p:pic>
        <p:nvPicPr>
          <p:cNvPr id="23" name="Imagem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52" y="17550"/>
            <a:ext cx="1663247" cy="1108831"/>
          </a:xfrm>
          <a:prstGeom prst="rect">
            <a:avLst/>
          </a:prstGeom>
        </p:spPr>
      </p:pic>
      <p:sp>
        <p:nvSpPr>
          <p:cNvPr id="6" name="CaixaDeTexto 5"/>
          <p:cNvSpPr txBox="1"/>
          <p:nvPr/>
        </p:nvSpPr>
        <p:spPr>
          <a:xfrm>
            <a:off x="1829857" y="177329"/>
            <a:ext cx="8226739" cy="584775"/>
          </a:xfrm>
          <a:prstGeom prst="rect">
            <a:avLst/>
          </a:prstGeom>
          <a:noFill/>
        </p:spPr>
        <p:txBody>
          <a:bodyPr wrap="none" rtlCol="0">
            <a:spAutoFit/>
          </a:bodyPr>
          <a:lstStyle/>
          <a:p>
            <a:r>
              <a:rPr lang="pt-BR" sz="3200" dirty="0" smtClean="0"/>
              <a:t>MUITA CONFUSÃO: NÃO HÁ CONSENSO</a:t>
            </a:r>
            <a:endParaRPr lang="pt-BR" sz="3200" dirty="0"/>
          </a:p>
        </p:txBody>
      </p:sp>
      <p:sp>
        <p:nvSpPr>
          <p:cNvPr id="7" name="Retângulo de cantos arredondados 6"/>
          <p:cNvSpPr/>
          <p:nvPr/>
        </p:nvSpPr>
        <p:spPr>
          <a:xfrm>
            <a:off x="250480" y="1549068"/>
            <a:ext cx="11627094" cy="683993"/>
          </a:xfrm>
          <a:prstGeom prst="roundRect">
            <a:avLst/>
          </a:prstGeom>
          <a:noFill/>
          <a:ln w="57150">
            <a:solidFill>
              <a:srgbClr val="66FF33"/>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Grupo 25"/>
          <p:cNvGrpSpPr/>
          <p:nvPr/>
        </p:nvGrpSpPr>
        <p:grpSpPr>
          <a:xfrm rot="17918765">
            <a:off x="-54105" y="4953163"/>
            <a:ext cx="1487760" cy="489383"/>
            <a:chOff x="-61525" y="876134"/>
            <a:chExt cx="1487760" cy="489383"/>
          </a:xfrm>
        </p:grpSpPr>
        <p:sp>
          <p:nvSpPr>
            <p:cNvPr id="27" name="Pentágono 26"/>
            <p:cNvSpPr/>
            <p:nvPr/>
          </p:nvSpPr>
          <p:spPr>
            <a:xfrm rot="2052907">
              <a:off x="-61525" y="908273"/>
              <a:ext cx="1487760" cy="457244"/>
            </a:xfrm>
            <a:prstGeom prst="homePlate">
              <a:avLst/>
            </a:prstGeom>
            <a:solidFill>
              <a:srgbClr val="FFC000"/>
            </a:solidFill>
            <a:ln w="28575">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Pentágono 4"/>
            <p:cNvSpPr/>
            <p:nvPr/>
          </p:nvSpPr>
          <p:spPr>
            <a:xfrm rot="2052907">
              <a:off x="-51633" y="876134"/>
              <a:ext cx="1373449" cy="4572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32004" rIns="16002" bIns="32004" numCol="1" spcCol="1270" anchor="ctr" anchorCtr="0">
              <a:noAutofit/>
            </a:bodyPr>
            <a:lstStyle/>
            <a:p>
              <a:pPr lvl="0" algn="ctr" defTabSz="533400">
                <a:lnSpc>
                  <a:spcPct val="90000"/>
                </a:lnSpc>
                <a:spcBef>
                  <a:spcPct val="0"/>
                </a:spcBef>
                <a:spcAft>
                  <a:spcPts val="600"/>
                </a:spcAft>
              </a:pPr>
              <a:r>
                <a:rPr lang="pt-BR" sz="1200" b="1" kern="1200" dirty="0" smtClean="0">
                  <a:solidFill>
                    <a:schemeClr val="tx1"/>
                  </a:solidFill>
                  <a:latin typeface="Arial" pitchFamily="34" charset="0"/>
                  <a:cs typeface="Arial" pitchFamily="34" charset="0"/>
                </a:rPr>
                <a:t>Ensaio </a:t>
              </a:r>
            </a:p>
            <a:p>
              <a:pPr lvl="0" algn="ctr" defTabSz="533400">
                <a:lnSpc>
                  <a:spcPct val="90000"/>
                </a:lnSpc>
                <a:spcBef>
                  <a:spcPct val="0"/>
                </a:spcBef>
                <a:spcAft>
                  <a:spcPts val="600"/>
                </a:spcAft>
              </a:pPr>
              <a:r>
                <a:rPr lang="pt-BR" sz="1200" b="1" kern="1200" dirty="0" smtClean="0">
                  <a:solidFill>
                    <a:schemeClr val="tx1"/>
                  </a:solidFill>
                  <a:latin typeface="Arial" pitchFamily="34" charset="0"/>
                  <a:cs typeface="Arial" pitchFamily="34" charset="0"/>
                </a:rPr>
                <a:t>fenotípico </a:t>
              </a:r>
              <a:endParaRPr lang="pt-BR" sz="1200" b="1" kern="1200" dirty="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781119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0435168" y="6553200"/>
            <a:ext cx="13292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i="1" dirty="0" err="1">
                <a:solidFill>
                  <a:schemeClr val="bg1"/>
                </a:solidFill>
                <a:latin typeface="Arial" panose="020B0604020202020204" pitchFamily="34" charset="0"/>
              </a:rPr>
              <a:t>Kenakin</a:t>
            </a:r>
            <a:r>
              <a:rPr lang="pt-BR" altLang="en-US" sz="1400" i="1" dirty="0">
                <a:solidFill>
                  <a:schemeClr val="bg1"/>
                </a:solidFill>
                <a:latin typeface="Arial" panose="020B0604020202020204" pitchFamily="34" charset="0"/>
              </a:rPr>
              <a:t>, 2009</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12192000"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CaixaDeTexto 1"/>
          <p:cNvSpPr txBox="1">
            <a:spLocks noChangeArrowheads="1"/>
          </p:cNvSpPr>
          <p:nvPr/>
        </p:nvSpPr>
        <p:spPr bwMode="auto">
          <a:xfrm>
            <a:off x="2198163" y="-53882"/>
            <a:ext cx="77011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3200" dirty="0" smtClean="0">
                <a:solidFill>
                  <a:schemeClr val="bg2"/>
                </a:solidFill>
                <a:latin typeface="Arial" panose="020B0604020202020204" pitchFamily="34" charset="0"/>
                <a:cs typeface="Arial" panose="020B0604020202020204" pitchFamily="34" charset="0"/>
              </a:rPr>
              <a:t>Escolha do ensaio e suas consequências</a:t>
            </a:r>
            <a:endParaRPr lang="pt-BR" altLang="en-US" sz="3200" dirty="0">
              <a:solidFill>
                <a:schemeClr val="bg2"/>
              </a:solidFill>
              <a:latin typeface="Arial" panose="020B0604020202020204" pitchFamily="34" charset="0"/>
              <a:cs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50</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10888134" y="3217333"/>
            <a:ext cx="1151277" cy="646331"/>
          </a:xfrm>
          <a:prstGeom prst="rect">
            <a:avLst/>
          </a:prstGeom>
          <a:noFill/>
        </p:spPr>
        <p:txBody>
          <a:bodyPr wrap="none" rtlCol="0">
            <a:spAutoFit/>
          </a:bodyPr>
          <a:lstStyle/>
          <a:p>
            <a:pPr algn="ctr"/>
            <a:r>
              <a:rPr lang="pt-BR" dirty="0" smtClean="0">
                <a:solidFill>
                  <a:srgbClr val="FF0000"/>
                </a:solidFill>
                <a:effectLst>
                  <a:outerShdw blurRad="38100" dist="38100" dir="2700000" algn="tl">
                    <a:srgbClr val="000000">
                      <a:alpha val="43137"/>
                    </a:srgbClr>
                  </a:outerShdw>
                </a:effectLst>
              </a:rPr>
              <a:t>Mesma</a:t>
            </a:r>
          </a:p>
          <a:p>
            <a:pPr algn="ctr"/>
            <a:r>
              <a:rPr lang="pt-BR" dirty="0" smtClean="0">
                <a:solidFill>
                  <a:srgbClr val="FF0000"/>
                </a:solidFill>
                <a:effectLst>
                  <a:outerShdw blurRad="38100" dist="38100" dir="2700000" algn="tl">
                    <a:srgbClr val="000000">
                      <a:alpha val="43137"/>
                    </a:srgbClr>
                  </a:outerShdw>
                </a:effectLst>
              </a:rPr>
              <a:t>“Eficácia”</a:t>
            </a:r>
            <a:endParaRPr lang="pt-BR" dirty="0">
              <a:solidFill>
                <a:srgbClr val="FF0000"/>
              </a:solidFill>
              <a:effectLst>
                <a:outerShdw blurRad="38100" dist="38100" dir="2700000" algn="tl">
                  <a:srgbClr val="000000">
                    <a:alpha val="43137"/>
                  </a:srgbClr>
                </a:outerShdw>
              </a:effectLst>
            </a:endParaRPr>
          </a:p>
        </p:txBody>
      </p:sp>
      <p:sp>
        <p:nvSpPr>
          <p:cNvPr id="7" name="CaixaDeTexto 6"/>
          <p:cNvSpPr txBox="1"/>
          <p:nvPr/>
        </p:nvSpPr>
        <p:spPr>
          <a:xfrm>
            <a:off x="2275795" y="4143069"/>
            <a:ext cx="2441695" cy="646331"/>
          </a:xfrm>
          <a:prstGeom prst="rect">
            <a:avLst/>
          </a:prstGeom>
          <a:noFill/>
        </p:spPr>
        <p:txBody>
          <a:bodyPr wrap="none" rtlCol="0">
            <a:spAutoFit/>
          </a:bodyPr>
          <a:lstStyle/>
          <a:p>
            <a:pPr algn="ctr"/>
            <a:r>
              <a:rPr lang="pt-BR" dirty="0" smtClean="0">
                <a:solidFill>
                  <a:srgbClr val="FF0000"/>
                </a:solidFill>
                <a:effectLst>
                  <a:outerShdw blurRad="38100" dist="38100" dir="2700000" algn="tl">
                    <a:srgbClr val="000000">
                      <a:alpha val="43137"/>
                    </a:srgbClr>
                  </a:outerShdw>
                </a:effectLst>
              </a:rPr>
              <a:t>Diferentes </a:t>
            </a:r>
          </a:p>
          <a:p>
            <a:pPr algn="ctr"/>
            <a:r>
              <a:rPr lang="pt-BR" dirty="0" smtClean="0">
                <a:solidFill>
                  <a:srgbClr val="FF0000"/>
                </a:solidFill>
                <a:effectLst>
                  <a:outerShdw blurRad="38100" dist="38100" dir="2700000" algn="tl">
                    <a:srgbClr val="000000">
                      <a:alpha val="43137"/>
                    </a:srgbClr>
                  </a:outerShdw>
                </a:effectLst>
              </a:rPr>
              <a:t>“Eficácias intrínsecas”</a:t>
            </a:r>
            <a:endParaRPr lang="pt-BR"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8284781" y="6553201"/>
            <a:ext cx="39156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sz="1400" i="1" dirty="0" err="1">
                <a:latin typeface="Arial" panose="020B0604020202020204" pitchFamily="34" charset="0"/>
              </a:rPr>
              <a:t>Respir</a:t>
            </a:r>
            <a:r>
              <a:rPr lang="pt-BR" altLang="en-US" sz="1400" i="1" dirty="0">
                <a:latin typeface="Arial" panose="020B0604020202020204" pitchFamily="34" charset="0"/>
              </a:rPr>
              <a:t>. </a:t>
            </a:r>
            <a:r>
              <a:rPr lang="pt-BR" altLang="en-US" sz="1400" i="1" dirty="0" err="1">
                <a:latin typeface="Arial" panose="020B0604020202020204" pitchFamily="34" charset="0"/>
              </a:rPr>
              <a:t>Physiol</a:t>
            </a:r>
            <a:r>
              <a:rPr lang="pt-BR" altLang="en-US" sz="1400" i="1" dirty="0">
                <a:latin typeface="Arial" panose="020B0604020202020204" pitchFamily="34" charset="0"/>
              </a:rPr>
              <a:t>. </a:t>
            </a:r>
            <a:r>
              <a:rPr lang="pt-BR" altLang="en-US" sz="1400" i="1" dirty="0" err="1">
                <a:latin typeface="Arial" panose="020B0604020202020204" pitchFamily="34" charset="0"/>
              </a:rPr>
              <a:t>Neurobiol</a:t>
            </a:r>
            <a:r>
              <a:rPr lang="pt-BR" altLang="en-US" sz="1400" i="1" dirty="0">
                <a:latin typeface="Arial" panose="020B0604020202020204" pitchFamily="34" charset="0"/>
              </a:rPr>
              <a:t>. 175: 212–219, 2011</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234" y="1165224"/>
            <a:ext cx="748876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6" y="-26989"/>
            <a:ext cx="11768667"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CaixaDeTexto 1"/>
          <p:cNvSpPr txBox="1">
            <a:spLocks noChangeArrowheads="1"/>
          </p:cNvSpPr>
          <p:nvPr/>
        </p:nvSpPr>
        <p:spPr bwMode="auto">
          <a:xfrm>
            <a:off x="588433" y="2669995"/>
            <a:ext cx="16417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pt-BR" altLang="en-US" dirty="0" err="1">
                <a:latin typeface="Arial" panose="020B0604020202020204" pitchFamily="34" charset="0"/>
                <a:cs typeface="Arial" panose="020B0604020202020204" pitchFamily="34" charset="0"/>
              </a:rPr>
              <a:t>Rat</a:t>
            </a:r>
            <a:endParaRPr lang="pt-BR" altLang="en-US" dirty="0">
              <a:latin typeface="Arial" panose="020B0604020202020204" pitchFamily="34" charset="0"/>
              <a:cs typeface="Arial" panose="020B0604020202020204" pitchFamily="34" charset="0"/>
            </a:endParaRPr>
          </a:p>
          <a:p>
            <a:pPr eaLnBrk="1" hangingPunct="1"/>
            <a:r>
              <a:rPr lang="pt-BR" altLang="en-US" dirty="0" err="1">
                <a:latin typeface="Arial" panose="020B0604020202020204" pitchFamily="34" charset="0"/>
                <a:cs typeface="Arial" panose="020B0604020202020204" pitchFamily="34" charset="0"/>
              </a:rPr>
              <a:t>diaphragm</a:t>
            </a:r>
            <a:endParaRPr lang="pt-BR" altLang="en-US" dirty="0">
              <a:latin typeface="Arial" panose="020B0604020202020204" pitchFamily="34" charset="0"/>
              <a:cs typeface="Arial" panose="020B0604020202020204" pitchFamily="34" charset="0"/>
            </a:endParaRPr>
          </a:p>
          <a:p>
            <a:pPr eaLnBrk="1" hangingPunct="1"/>
            <a:r>
              <a:rPr lang="pt-BR" altLang="en-US" dirty="0" err="1">
                <a:latin typeface="Arial" panose="020B0604020202020204" pitchFamily="34" charset="0"/>
                <a:cs typeface="Arial" panose="020B0604020202020204" pitchFamily="34" charset="0"/>
              </a:rPr>
              <a:t>muscle</a:t>
            </a:r>
            <a:endParaRPr lang="pt-BR" altLang="en-US" dirty="0">
              <a:latin typeface="Arial" panose="020B0604020202020204" pitchFamily="34" charset="0"/>
              <a:cs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1219200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eaLnBrk="1" hangingPunct="1">
              <a:spcBef>
                <a:spcPct val="50000"/>
              </a:spcBef>
            </a:pPr>
            <a:r>
              <a:rPr lang="pt-BR" altLang="en-US" sz="3600" u="sng" dirty="0" err="1">
                <a:solidFill>
                  <a:srgbClr val="66FF33"/>
                </a:solidFill>
                <a:effectLst>
                  <a:outerShdw blurRad="38100" dist="38100" dir="2700000" algn="tl">
                    <a:srgbClr val="000000">
                      <a:alpha val="43137"/>
                    </a:srgbClr>
                  </a:outerShdw>
                </a:effectLst>
                <a:latin typeface="Arial" panose="020B0604020202020204" pitchFamily="34" charset="0"/>
              </a:rPr>
              <a:t>II. </a:t>
            </a:r>
            <a:r>
              <a:rPr lang="en-US" altLang="en-US" sz="3600" u="sng" dirty="0" err="1">
                <a:solidFill>
                  <a:srgbClr val="66FF33"/>
                </a:solidFill>
                <a:effectLst>
                  <a:outerShdw blurRad="38100" dist="38100" dir="2700000" algn="tl">
                    <a:srgbClr val="000000">
                      <a:alpha val="43137"/>
                    </a:srgbClr>
                  </a:outerShdw>
                </a:effectLst>
                <a:latin typeface="Arial" panose="020B0604020202020204" pitchFamily="34" charset="0"/>
              </a:rPr>
              <a:t>Ensaios</a:t>
            </a:r>
            <a:r>
              <a:rPr lang="en-US" altLang="en-US" sz="3600" u="sng" dirty="0">
                <a:solidFill>
                  <a:srgbClr val="66FF33"/>
                </a:solidFill>
                <a:effectLst>
                  <a:outerShdw blurRad="38100" dist="38100" dir="2700000" algn="tl">
                    <a:srgbClr val="000000">
                      <a:alpha val="43137"/>
                    </a:srgbClr>
                  </a:outerShdw>
                </a:effectLst>
                <a:latin typeface="Arial" panose="020B0604020202020204" pitchFamily="34" charset="0"/>
              </a:rPr>
              <a:t> </a:t>
            </a:r>
            <a:r>
              <a:rPr lang="en-US" altLang="en-US" sz="3600" i="1" u="sng" dirty="0">
                <a:solidFill>
                  <a:srgbClr val="66FF33"/>
                </a:solidFill>
                <a:effectLst>
                  <a:outerShdw blurRad="38100" dist="38100" dir="2700000" algn="tl">
                    <a:srgbClr val="000000">
                      <a:alpha val="43137"/>
                    </a:srgbClr>
                  </a:outerShdw>
                </a:effectLst>
                <a:latin typeface="Arial" panose="020B0604020202020204" pitchFamily="34" charset="0"/>
              </a:rPr>
              <a:t>in vivo</a:t>
            </a:r>
            <a:endParaRPr lang="pt-BR" altLang="en-US" sz="3600" i="1" u="sng" dirty="0">
              <a:solidFill>
                <a:srgbClr val="66FF33"/>
              </a:solidFill>
              <a:effectLst>
                <a:outerShdw blurRad="38100" dist="38100" dir="2700000" algn="tl">
                  <a:srgbClr val="000000">
                    <a:alpha val="43137"/>
                  </a:srgbClr>
                </a:outerShdw>
              </a:effectLst>
              <a:latin typeface="Arial" panose="020B0604020202020204" pitchFamily="34" charset="0"/>
            </a:endParaRPr>
          </a:p>
        </p:txBody>
      </p:sp>
      <p:sp>
        <p:nvSpPr>
          <p:cNvPr id="6147" name="Text Box 3"/>
          <p:cNvSpPr txBox="1">
            <a:spLocks noChangeArrowheads="1"/>
          </p:cNvSpPr>
          <p:nvPr/>
        </p:nvSpPr>
        <p:spPr bwMode="auto">
          <a:xfrm>
            <a:off x="8909755" y="6609295"/>
            <a:ext cx="32822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Book Antiqua" panose="02040602050305030304" pitchFamily="18" charset="0"/>
              </a:defRPr>
            </a:lvl1pPr>
            <a:lvl2pPr marL="742950" indent="-285750" eaLnBrk="0" hangingPunct="0">
              <a:defRPr sz="2400">
                <a:solidFill>
                  <a:schemeClr val="tx1"/>
                </a:solidFill>
                <a:latin typeface="Book Antiqua" panose="02040602050305030304" pitchFamily="18" charset="0"/>
              </a:defRPr>
            </a:lvl2pPr>
            <a:lvl3pPr marL="1143000" indent="-228600" eaLnBrk="0" hangingPunct="0">
              <a:defRPr sz="2400">
                <a:solidFill>
                  <a:schemeClr val="tx1"/>
                </a:solidFill>
                <a:latin typeface="Book Antiqua" panose="02040602050305030304" pitchFamily="18" charset="0"/>
              </a:defRPr>
            </a:lvl3pPr>
            <a:lvl4pPr marL="1600200" indent="-228600" eaLnBrk="0" hangingPunct="0">
              <a:defRPr sz="2400">
                <a:solidFill>
                  <a:schemeClr val="tx1"/>
                </a:solidFill>
                <a:latin typeface="Book Antiqua" panose="02040602050305030304" pitchFamily="18" charset="0"/>
              </a:defRPr>
            </a:lvl4pPr>
            <a:lvl5pPr marL="2057400" indent="-228600" eaLnBrk="0" hangingPunct="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eaLnBrk="1" hangingPunct="1"/>
            <a:r>
              <a:rPr lang="en-US" altLang="en-US" sz="1400" i="1" dirty="0">
                <a:latin typeface="Arial" panose="020B0604020202020204" pitchFamily="34" charset="0"/>
              </a:rPr>
              <a:t>Nature Rev. Drug </a:t>
            </a:r>
            <a:r>
              <a:rPr lang="en-US" altLang="en-US" sz="1400" i="1" dirty="0" err="1">
                <a:latin typeface="Arial" panose="020B0604020202020204" pitchFamily="34" charset="0"/>
              </a:rPr>
              <a:t>Discov</a:t>
            </a:r>
            <a:r>
              <a:rPr lang="en-US" altLang="en-US" sz="1400" i="1" dirty="0">
                <a:latin typeface="Arial" panose="020B0604020202020204" pitchFamily="34" charset="0"/>
              </a:rPr>
              <a:t>.</a:t>
            </a:r>
            <a:r>
              <a:rPr lang="en-US" altLang="en-US" sz="1400" dirty="0">
                <a:latin typeface="Arial" panose="020B0604020202020204" pitchFamily="34" charset="0"/>
              </a:rPr>
              <a:t> 2: 151, 2003 </a:t>
            </a:r>
            <a:endParaRPr lang="pt-BR" altLang="en-US" sz="1400" dirty="0">
              <a:latin typeface="Arial" panose="020B0604020202020204" pitchFamily="34" charset="0"/>
            </a:endParaRPr>
          </a:p>
        </p:txBody>
      </p:sp>
      <p:sp>
        <p:nvSpPr>
          <p:cNvPr id="16388" name="Rectangle 4"/>
          <p:cNvSpPr>
            <a:spLocks noChangeArrowheads="1"/>
          </p:cNvSpPr>
          <p:nvPr/>
        </p:nvSpPr>
        <p:spPr bwMode="auto">
          <a:xfrm>
            <a:off x="0" y="855130"/>
            <a:ext cx="12192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sz="2400" dirty="0" smtClean="0">
                <a:solidFill>
                  <a:schemeClr val="bg2"/>
                </a:solidFill>
                <a:latin typeface="Arial" panose="020B0604020202020204" pitchFamily="34" charset="0"/>
              </a:rPr>
              <a:t>1. VANTAGENS</a:t>
            </a:r>
            <a:endParaRPr lang="en-US" sz="2400" dirty="0">
              <a:solidFill>
                <a:schemeClr val="bg2"/>
              </a:solidFill>
              <a:latin typeface="Arial" panose="020B0604020202020204" pitchFamily="34" charset="0"/>
            </a:endParaRPr>
          </a:p>
          <a:p>
            <a:pPr>
              <a:spcBef>
                <a:spcPct val="50000"/>
              </a:spcBef>
              <a:defRPr/>
            </a:pPr>
            <a:r>
              <a:rPr lang="en-US" sz="2400" dirty="0">
                <a:solidFill>
                  <a:srgbClr val="49FF49"/>
                </a:solidFill>
                <a:latin typeface="Arial" panose="020B0604020202020204" pitchFamily="34" charset="0"/>
              </a:rPr>
              <a:t>	</a:t>
            </a:r>
            <a:r>
              <a:rPr lang="en-US" sz="2400" dirty="0" err="1">
                <a:solidFill>
                  <a:schemeClr val="bg1"/>
                </a:solidFill>
                <a:latin typeface="Arial" panose="020B0604020202020204" pitchFamily="34" charset="0"/>
              </a:rPr>
              <a:t>Mais</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próximos</a:t>
            </a:r>
            <a:r>
              <a:rPr lang="en-US" sz="2400" dirty="0">
                <a:solidFill>
                  <a:schemeClr val="bg1"/>
                </a:solidFill>
                <a:latin typeface="Arial" panose="020B0604020202020204" pitchFamily="34" charset="0"/>
              </a:rPr>
              <a:t> da </a:t>
            </a:r>
            <a:r>
              <a:rPr lang="en-US" sz="2400" dirty="0" err="1">
                <a:solidFill>
                  <a:schemeClr val="bg1"/>
                </a:solidFill>
                <a:latin typeface="Arial" panose="020B0604020202020204" pitchFamily="34" charset="0"/>
              </a:rPr>
              <a:t>situação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clínica</a:t>
            </a:r>
            <a:r>
              <a:rPr lang="en-US" sz="2400" dirty="0">
                <a:solidFill>
                  <a:schemeClr val="bg1"/>
                </a:solidFill>
                <a:latin typeface="Arial" panose="020B0604020202020204" pitchFamily="34" charset="0"/>
              </a:rPr>
              <a:t> – </a:t>
            </a:r>
            <a:r>
              <a:rPr lang="en-US" sz="2400" dirty="0" smtClean="0">
                <a:solidFill>
                  <a:schemeClr val="bg1"/>
                </a:solidFill>
                <a:latin typeface="Arial" panose="020B0604020202020204" pitchFamily="34" charset="0"/>
              </a:rPr>
              <a:t>“</a:t>
            </a:r>
            <a:r>
              <a:rPr lang="en-US" sz="2400" dirty="0" err="1" smtClean="0">
                <a:solidFill>
                  <a:schemeClr val="accent2"/>
                </a:solidFill>
                <a:latin typeface="Arial" panose="020B0604020202020204" pitchFamily="34" charset="0"/>
              </a:rPr>
              <a:t>indispensáveis</a:t>
            </a:r>
            <a:r>
              <a:rPr lang="en-US" sz="2400" dirty="0" smtClean="0">
                <a:solidFill>
                  <a:schemeClr val="bg1"/>
                </a:solidFill>
                <a:latin typeface="Arial" panose="020B0604020202020204" pitchFamily="34" charset="0"/>
              </a:rPr>
              <a:t>” </a:t>
            </a:r>
            <a:endParaRPr lang="en-US" sz="2400" dirty="0">
              <a:solidFill>
                <a:schemeClr val="bg1"/>
              </a:solidFill>
              <a:latin typeface="Arial" panose="020B0604020202020204" pitchFamily="34" charset="0"/>
            </a:endParaRPr>
          </a:p>
          <a:p>
            <a:pPr marL="457200" indent="-457200">
              <a:spcBef>
                <a:spcPct val="50000"/>
              </a:spcBef>
              <a:defRPr/>
            </a:pPr>
            <a:r>
              <a:rPr lang="en-US" sz="2400" dirty="0">
                <a:solidFill>
                  <a:schemeClr val="bg2"/>
                </a:solidFill>
                <a:latin typeface="Arial" panose="020B0604020202020204" pitchFamily="34" charset="0"/>
              </a:rPr>
              <a:t>2. DESVANTAGENS</a:t>
            </a:r>
          </a:p>
          <a:p>
            <a:pPr marL="457200" indent="-457200">
              <a:spcBef>
                <a:spcPct val="50000"/>
              </a:spcBef>
              <a:defRPr/>
            </a:pPr>
            <a:r>
              <a:rPr lang="en-US" sz="2400" dirty="0">
                <a:solidFill>
                  <a:srgbClr val="49FF49"/>
                </a:solidFill>
                <a:latin typeface="Arial" panose="020B0604020202020204" pitchFamily="34" charset="0"/>
              </a:rPr>
              <a:t>	</a:t>
            </a:r>
            <a:r>
              <a:rPr lang="en-US" sz="2400" i="1" dirty="0">
                <a:solidFill>
                  <a:schemeClr val="bg1"/>
                </a:solidFill>
                <a:latin typeface="Arial" panose="020B0604020202020204" pitchFamily="34" charset="0"/>
              </a:rPr>
              <a:t>Screening</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custo</a:t>
            </a:r>
            <a:r>
              <a:rPr lang="en-US" sz="2400" dirty="0">
                <a:solidFill>
                  <a:schemeClr val="bg1"/>
                </a:solidFill>
                <a:latin typeface="Arial" panose="020B0604020202020204" pitchFamily="34" charset="0"/>
              </a:rPr>
              <a:t>, tempo, </a:t>
            </a:r>
            <a:r>
              <a:rPr lang="en-US" sz="2400" dirty="0" err="1">
                <a:solidFill>
                  <a:schemeClr val="bg1"/>
                </a:solidFill>
                <a:latin typeface="Arial" panose="020B0604020202020204" pitchFamily="34" charset="0"/>
              </a:rPr>
              <a:t>escala</a:t>
            </a:r>
            <a:r>
              <a:rPr lang="en-US" sz="2400" dirty="0">
                <a:solidFill>
                  <a:schemeClr val="bg1"/>
                </a:solidFill>
                <a:latin typeface="Arial" panose="020B0604020202020204" pitchFamily="34" charset="0"/>
              </a:rPr>
              <a:t> (</a:t>
            </a:r>
            <a:r>
              <a:rPr lang="en-US" sz="2400" i="1" dirty="0" err="1">
                <a:solidFill>
                  <a:schemeClr val="bg1"/>
                </a:solidFill>
                <a:latin typeface="Arial" panose="020B0604020202020204" pitchFamily="34" charset="0"/>
              </a:rPr>
              <a:t>falta</a:t>
            </a:r>
            <a:r>
              <a:rPr lang="en-US" sz="2400" i="1" dirty="0">
                <a:solidFill>
                  <a:schemeClr val="bg1"/>
                </a:solidFill>
                <a:latin typeface="Arial" panose="020B0604020202020204" pitchFamily="34" charset="0"/>
              </a:rPr>
              <a:t> de </a:t>
            </a:r>
            <a:r>
              <a:rPr lang="en-US" sz="2400" i="1" dirty="0" err="1">
                <a:solidFill>
                  <a:schemeClr val="bg1"/>
                </a:solidFill>
                <a:latin typeface="Arial" panose="020B0604020202020204" pitchFamily="34" charset="0"/>
              </a:rPr>
              <a:t>robotização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quantidade</a:t>
            </a:r>
            <a:r>
              <a:rPr lang="en-US" sz="2400" dirty="0">
                <a:solidFill>
                  <a:schemeClr val="bg1"/>
                </a:solidFill>
                <a:latin typeface="Arial" panose="020B0604020202020204" pitchFamily="34" charset="0"/>
              </a:rPr>
              <a:t> de </a:t>
            </a:r>
            <a:r>
              <a:rPr lang="en-US" sz="2400" dirty="0" err="1">
                <a:solidFill>
                  <a:schemeClr val="bg1"/>
                </a:solidFill>
                <a:latin typeface="Arial" panose="020B0604020202020204" pitchFamily="34" charset="0"/>
              </a:rPr>
              <a:t>substância</a:t>
            </a:r>
            <a:endParaRPr lang="en-US" sz="2400" dirty="0">
              <a:solidFill>
                <a:schemeClr val="bg1"/>
              </a:solidFill>
              <a:latin typeface="Arial" panose="020B0604020202020204" pitchFamily="34" charset="0"/>
            </a:endParaRPr>
          </a:p>
          <a:p>
            <a:pPr marL="457200" indent="-457200">
              <a:spcBef>
                <a:spcPct val="50000"/>
              </a:spcBef>
              <a:defRPr/>
            </a:pPr>
            <a:r>
              <a:rPr lang="en-US" sz="2400" dirty="0">
                <a:solidFill>
                  <a:schemeClr val="bg2"/>
                </a:solidFill>
                <a:latin typeface="Arial" panose="020B0604020202020204" pitchFamily="34" charset="0"/>
              </a:rPr>
              <a:t>3. CUIDADOS</a:t>
            </a:r>
          </a:p>
          <a:p>
            <a:pPr marL="914400" lvl="1" indent="-457200">
              <a:spcBef>
                <a:spcPct val="50000"/>
              </a:spcBef>
              <a:defRPr/>
            </a:pPr>
            <a:r>
              <a:rPr lang="en-US" sz="2400" dirty="0">
                <a:latin typeface="Arial" panose="020B0604020202020204" pitchFamily="34" charset="0"/>
              </a:rPr>
              <a:t>- MODELOS ANIMAIS TRADICIONAIS</a:t>
            </a:r>
          </a:p>
          <a:p>
            <a:pPr marL="457200" indent="-457200">
              <a:spcBef>
                <a:spcPct val="50000"/>
              </a:spcBef>
              <a:defRPr/>
            </a:pPr>
            <a:r>
              <a:rPr lang="en-US" sz="2400" dirty="0">
                <a:latin typeface="Arial" panose="020B0604020202020204" pitchFamily="34" charset="0"/>
              </a:rPr>
              <a:t>	</a:t>
            </a:r>
            <a:r>
              <a:rPr lang="en-US" sz="2400" dirty="0" smtClean="0">
                <a:latin typeface="Arial" panose="020B0604020202020204" pitchFamily="34" charset="0"/>
              </a:rPr>
              <a:t>	</a:t>
            </a:r>
            <a:r>
              <a:rPr lang="en-US" sz="2400" dirty="0" err="1" smtClean="0">
                <a:solidFill>
                  <a:schemeClr val="accent2"/>
                </a:solidFill>
                <a:latin typeface="Arial" panose="020B0604020202020204" pitchFamily="34" charset="0"/>
              </a:rPr>
              <a:t>Validação</a:t>
            </a:r>
            <a:r>
              <a:rPr lang="en-US" sz="2400" dirty="0" smtClean="0">
                <a:solidFill>
                  <a:schemeClr val="accent2"/>
                </a:solidFill>
                <a:latin typeface="Arial" panose="020B0604020202020204" pitchFamily="34" charset="0"/>
              </a:rPr>
              <a:t> </a:t>
            </a:r>
            <a:r>
              <a:rPr lang="en-US" sz="2400" dirty="0">
                <a:solidFill>
                  <a:schemeClr val="accent2"/>
                </a:solidFill>
                <a:latin typeface="Arial" panose="020B0604020202020204" pitchFamily="34" charset="0"/>
              </a:rPr>
              <a:t>!! (</a:t>
            </a:r>
            <a:r>
              <a:rPr lang="en-US" sz="2400" dirty="0" err="1">
                <a:solidFill>
                  <a:schemeClr val="accent2"/>
                </a:solidFill>
                <a:latin typeface="Arial" panose="020B0604020202020204" pitchFamily="34" charset="0"/>
              </a:rPr>
              <a:t>translacionalidade</a:t>
            </a:r>
            <a:r>
              <a:rPr lang="en-US" sz="2400" dirty="0">
                <a:solidFill>
                  <a:schemeClr val="accent2"/>
                </a:solidFill>
                <a:latin typeface="Arial" panose="020B0604020202020204" pitchFamily="34" charset="0"/>
              </a:rPr>
              <a:t> ?)</a:t>
            </a:r>
          </a:p>
          <a:p>
            <a:pPr marL="457200" indent="-457200">
              <a:spcBef>
                <a:spcPct val="50000"/>
              </a:spcBef>
              <a:defRPr/>
            </a:pPr>
            <a:r>
              <a:rPr lang="en-US" sz="2400" dirty="0" smtClean="0">
                <a:latin typeface="Arial" panose="020B0604020202020204" pitchFamily="34" charset="0"/>
              </a:rPr>
              <a:t>	- </a:t>
            </a:r>
            <a:r>
              <a:rPr lang="en-US" sz="2400" dirty="0">
                <a:latin typeface="Arial" panose="020B0604020202020204" pitchFamily="34" charset="0"/>
              </a:rPr>
              <a:t>CAMUNDONGOS GENETICAMENTE MODIFICADOS </a:t>
            </a:r>
          </a:p>
          <a:p>
            <a:pPr marL="457200" indent="-457200">
              <a:spcBef>
                <a:spcPct val="50000"/>
              </a:spcBef>
              <a:defRPr/>
            </a:pPr>
            <a:r>
              <a:rPr lang="en-US" sz="2400" dirty="0">
                <a:latin typeface="Arial" panose="020B0604020202020204" pitchFamily="34" charset="0"/>
              </a:rPr>
              <a:t>	</a:t>
            </a:r>
            <a:r>
              <a:rPr lang="en-US" sz="2400" dirty="0" smtClean="0">
                <a:latin typeface="Arial" panose="020B0604020202020204" pitchFamily="34" charset="0"/>
              </a:rPr>
              <a:t>	</a:t>
            </a:r>
            <a:r>
              <a:rPr lang="en-US" sz="2400" dirty="0" smtClean="0">
                <a:solidFill>
                  <a:srgbClr val="FFFFFF"/>
                </a:solidFill>
                <a:latin typeface="Arial" panose="020B0604020202020204" pitchFamily="34" charset="0"/>
              </a:rPr>
              <a:t>As </a:t>
            </a:r>
            <a:r>
              <a:rPr lang="en-US" sz="2400" dirty="0" err="1">
                <a:solidFill>
                  <a:srgbClr val="FFFFFF"/>
                </a:solidFill>
                <a:latin typeface="Arial" panose="020B0604020202020204" pitchFamily="34" charset="0"/>
              </a:rPr>
              <a:t>alterações</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observadas</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após</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modificação</a:t>
            </a:r>
            <a:r>
              <a:rPr lang="en-US" sz="2400" dirty="0">
                <a:solidFill>
                  <a:srgbClr val="FFFFFF"/>
                </a:solidFill>
                <a:latin typeface="Arial" panose="020B0604020202020204" pitchFamily="34" charset="0"/>
              </a:rPr>
              <a:t> de 1 gen </a:t>
            </a:r>
            <a:r>
              <a:rPr lang="en-US" sz="2400" dirty="0" err="1">
                <a:solidFill>
                  <a:srgbClr val="FFFFFF"/>
                </a:solidFill>
                <a:latin typeface="Arial" panose="020B0604020202020204" pitchFamily="34" charset="0"/>
              </a:rPr>
              <a:t>variam</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muito</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em</a:t>
            </a:r>
            <a:r>
              <a:rPr lang="en-US" sz="2400" dirty="0">
                <a:solidFill>
                  <a:srgbClr val="FFFFFF"/>
                </a:solidFill>
                <a:latin typeface="Arial" panose="020B0604020202020204" pitchFamily="34" charset="0"/>
              </a:rPr>
              <a:t> </a:t>
            </a:r>
            <a:r>
              <a:rPr lang="en-US" sz="2400" dirty="0" err="1">
                <a:solidFill>
                  <a:srgbClr val="FFFFFF"/>
                </a:solidFill>
                <a:latin typeface="Arial" panose="020B0604020202020204" pitchFamily="34" charset="0"/>
              </a:rPr>
              <a:t>função</a:t>
            </a:r>
            <a:r>
              <a:rPr lang="en-US" sz="2400" dirty="0">
                <a:solidFill>
                  <a:srgbClr val="FFFFFF"/>
                </a:solidFill>
                <a:latin typeface="Arial" panose="020B0604020202020204" pitchFamily="34" charset="0"/>
              </a:rPr>
              <a:t> da </a:t>
            </a:r>
            <a:r>
              <a:rPr lang="en-US" sz="2400" dirty="0" smtClean="0">
                <a:solidFill>
                  <a:srgbClr val="FFFFFF"/>
                </a:solidFill>
                <a:latin typeface="Arial" panose="020B0604020202020204" pitchFamily="34" charset="0"/>
              </a:rPr>
              <a:t>		</a:t>
            </a:r>
            <a:r>
              <a:rPr lang="en-US" sz="2400" dirty="0" err="1" smtClean="0">
                <a:solidFill>
                  <a:srgbClr val="FFFFFF"/>
                </a:solidFill>
                <a:latin typeface="Arial" panose="020B0604020202020204" pitchFamily="34" charset="0"/>
              </a:rPr>
              <a:t>cepa</a:t>
            </a:r>
            <a:r>
              <a:rPr lang="en-US" sz="2400" dirty="0" smtClean="0">
                <a:solidFill>
                  <a:srgbClr val="FFFFFF"/>
                </a:solidFill>
                <a:latin typeface="Arial" panose="020B0604020202020204" pitchFamily="34" charset="0"/>
              </a:rPr>
              <a:t> </a:t>
            </a:r>
            <a:r>
              <a:rPr lang="en-US" sz="2400" dirty="0">
                <a:solidFill>
                  <a:srgbClr val="FFFFFF"/>
                </a:solidFill>
                <a:latin typeface="Arial" panose="020B0604020202020204" pitchFamily="34" charset="0"/>
              </a:rPr>
              <a:t>de </a:t>
            </a:r>
            <a:r>
              <a:rPr lang="en-US" sz="2400" dirty="0" err="1">
                <a:solidFill>
                  <a:srgbClr val="FFFFFF"/>
                </a:solidFill>
                <a:latin typeface="Arial" panose="020B0604020202020204" pitchFamily="34" charset="0"/>
              </a:rPr>
              <a:t>camundongo</a:t>
            </a:r>
            <a:endParaRPr lang="en-US" sz="2400" dirty="0">
              <a:solidFill>
                <a:srgbClr val="FFFFFF"/>
              </a:solidFill>
              <a:latin typeface="Arial" panose="020B0604020202020204" pitchFamily="34" charset="0"/>
            </a:endParaRPr>
          </a:p>
          <a:p>
            <a:pPr marL="457200" indent="-457200">
              <a:spcBef>
                <a:spcPct val="50000"/>
              </a:spcBef>
              <a:defRPr/>
            </a:pPr>
            <a:r>
              <a:rPr lang="en-US" sz="2400" dirty="0">
                <a:latin typeface="Arial" panose="020B0604020202020204" pitchFamily="34" charset="0"/>
              </a:rPr>
              <a:t>	</a:t>
            </a:r>
            <a:r>
              <a:rPr lang="en-US" sz="2400" dirty="0" smtClean="0">
                <a:latin typeface="Arial" panose="020B0604020202020204" pitchFamily="34" charset="0"/>
              </a:rPr>
              <a:t>	</a:t>
            </a:r>
            <a:r>
              <a:rPr lang="en-US" sz="2400" dirty="0" err="1" smtClean="0">
                <a:solidFill>
                  <a:schemeClr val="accent2"/>
                </a:solidFill>
                <a:latin typeface="Arial" panose="020B0604020202020204" pitchFamily="34" charset="0"/>
              </a:rPr>
              <a:t>Fenômenos</a:t>
            </a:r>
            <a:r>
              <a:rPr lang="en-US" sz="2400" dirty="0" smtClean="0">
                <a:solidFill>
                  <a:schemeClr val="accent2"/>
                </a:solidFill>
                <a:latin typeface="Arial" panose="020B0604020202020204" pitchFamily="34" charset="0"/>
              </a:rPr>
              <a:t> </a:t>
            </a:r>
            <a:r>
              <a:rPr lang="en-US" sz="2400" dirty="0" err="1">
                <a:solidFill>
                  <a:schemeClr val="accent2"/>
                </a:solidFill>
                <a:latin typeface="Arial" panose="020B0604020202020204" pitchFamily="34" charset="0"/>
              </a:rPr>
              <a:t>compensatórios</a:t>
            </a:r>
            <a:endParaRPr lang="pt-BR" sz="2400" dirty="0">
              <a:solidFill>
                <a:schemeClr val="accent2"/>
              </a:solidFill>
              <a:latin typeface="Arial" panose="020B0604020202020204" pitchFamily="34"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08023" y="-885089"/>
            <a:ext cx="10363200" cy="1470025"/>
          </a:xfrm>
        </p:spPr>
        <p:txBody>
          <a:bodyPr/>
          <a:lstStyle/>
          <a:p>
            <a:r>
              <a:rPr lang="pt-BR" sz="3600" dirty="0" smtClean="0">
                <a:solidFill>
                  <a:srgbClr val="FFFF00"/>
                </a:solidFill>
                <a:latin typeface="Arial" panose="020B0604020202020204" pitchFamily="34" charset="0"/>
              </a:rPr>
              <a:t>ESTRUTURA DA AULA</a:t>
            </a:r>
            <a:endParaRPr lang="en-US" sz="3600" dirty="0">
              <a:solidFill>
                <a:srgbClr val="FFFF00"/>
              </a:solidFill>
              <a:latin typeface="Arial" panose="020B0604020202020204" pitchFamily="34" charset="0"/>
            </a:endParaRPr>
          </a:p>
        </p:txBody>
      </p:sp>
      <p:sp>
        <p:nvSpPr>
          <p:cNvPr id="3" name="Subtítulo 2"/>
          <p:cNvSpPr>
            <a:spLocks noGrp="1"/>
          </p:cNvSpPr>
          <p:nvPr>
            <p:ph type="subTitle" idx="1"/>
          </p:nvPr>
        </p:nvSpPr>
        <p:spPr>
          <a:xfrm>
            <a:off x="22676" y="1155390"/>
            <a:ext cx="12169324" cy="1752600"/>
          </a:xfrm>
        </p:spPr>
        <p:txBody>
          <a:bodyPr/>
          <a:lstStyle/>
          <a:p>
            <a:pPr algn="just">
              <a:lnSpc>
                <a:spcPts val="4000"/>
              </a:lnSpc>
              <a:spcBef>
                <a:spcPts val="0"/>
              </a:spcBef>
            </a:pPr>
            <a:r>
              <a:rPr lang="pt-BR" sz="2800" dirty="0" smtClean="0">
                <a:solidFill>
                  <a:schemeClr val="bg1"/>
                </a:solidFill>
                <a:latin typeface="Arial" panose="020B0604020202020204" pitchFamily="34" charset="0"/>
                <a:cs typeface="Arial" panose="020B0604020202020204" pitchFamily="34" charset="0"/>
              </a:rPr>
              <a:t>OBJETIVO: </a:t>
            </a:r>
            <a:r>
              <a:rPr lang="pt-BR" sz="2800" dirty="0" smtClean="0">
                <a:latin typeface="Arial" panose="020B0604020202020204" pitchFamily="34" charset="0"/>
                <a:cs typeface="Arial" panose="020B0604020202020204" pitchFamily="34" charset="0"/>
              </a:rPr>
              <a:t>visão </a:t>
            </a:r>
            <a:r>
              <a:rPr lang="pt-BR" sz="2800" dirty="0">
                <a:latin typeface="Arial" panose="020B0604020202020204" pitchFamily="34" charset="0"/>
                <a:cs typeface="Arial" panose="020B0604020202020204" pitchFamily="34" charset="0"/>
              </a:rPr>
              <a:t>geral, atual e crítica do processo </a:t>
            </a:r>
            <a:r>
              <a:rPr lang="pt-BR" sz="2800" dirty="0" smtClean="0">
                <a:latin typeface="Arial" panose="020B0604020202020204" pitchFamily="34" charset="0"/>
                <a:cs typeface="Arial" panose="020B0604020202020204" pitchFamily="34" charset="0"/>
              </a:rPr>
              <a:t>de </a:t>
            </a:r>
            <a:r>
              <a:rPr lang="pt-BR" sz="2800" dirty="0">
                <a:latin typeface="Arial" panose="020B0604020202020204" pitchFamily="34" charset="0"/>
                <a:cs typeface="Arial" panose="020B0604020202020204" pitchFamily="34" charset="0"/>
              </a:rPr>
              <a:t>descoberta e desenvolvimento de novos fármacos, com ênfase </a:t>
            </a:r>
            <a:r>
              <a:rPr lang="pt-BR" sz="2800" dirty="0" smtClean="0">
                <a:latin typeface="Arial" panose="020B0604020202020204" pitchFamily="34" charset="0"/>
                <a:cs typeface="Arial" panose="020B0604020202020204" pitchFamily="34" charset="0"/>
              </a:rPr>
              <a:t>nas etapas de descoberta e estudos pré-clínicos</a:t>
            </a:r>
          </a:p>
          <a:p>
            <a:pPr algn="just">
              <a:lnSpc>
                <a:spcPts val="4000"/>
              </a:lnSpc>
              <a:spcBef>
                <a:spcPts val="0"/>
              </a:spcBef>
            </a:pPr>
            <a:endParaRPr lang="pt-BR" sz="2800" dirty="0" smtClean="0">
              <a:latin typeface="Arial" panose="020B0604020202020204" pitchFamily="34" charset="0"/>
              <a:cs typeface="Arial" panose="020B0604020202020204" pitchFamily="34" charset="0"/>
            </a:endParaRPr>
          </a:p>
          <a:p>
            <a:pPr algn="just">
              <a:spcBef>
                <a:spcPts val="0"/>
              </a:spcBef>
            </a:pPr>
            <a:endParaRPr lang="pt-BR" sz="2800" dirty="0" smtClean="0">
              <a:latin typeface="Arial" panose="020B0604020202020204" pitchFamily="34" charset="0"/>
              <a:cs typeface="Arial" panose="020B0604020202020204" pitchFamily="34" charset="0"/>
            </a:endParaRPr>
          </a:p>
          <a:p>
            <a:pPr algn="just">
              <a:spcBef>
                <a:spcPts val="0"/>
              </a:spcBef>
              <a:spcAft>
                <a:spcPts val="600"/>
              </a:spcAft>
            </a:pPr>
            <a:r>
              <a:rPr lang="pt-BR" sz="2800" dirty="0" smtClean="0">
                <a:solidFill>
                  <a:schemeClr val="bg1"/>
                </a:solidFill>
                <a:latin typeface="Arial" panose="020B0604020202020204" pitchFamily="34" charset="0"/>
                <a:cs typeface="Arial" panose="020B0604020202020204" pitchFamily="34" charset="0"/>
              </a:rPr>
              <a:t>TÓPICOS:</a:t>
            </a:r>
          </a:p>
          <a:p>
            <a:pPr marL="457200" indent="-457200" algn="just">
              <a:lnSpc>
                <a:spcPct val="100000"/>
              </a:lnSpc>
              <a:spcBef>
                <a:spcPts val="0"/>
              </a:spcBef>
              <a:spcAft>
                <a:spcPts val="600"/>
              </a:spcAft>
              <a:buFontTx/>
              <a:buChar char="-"/>
            </a:pPr>
            <a:r>
              <a:rPr lang="pt-BR" sz="2800" dirty="0" smtClean="0">
                <a:latin typeface="Arial" panose="020B0604020202020204" pitchFamily="34" charset="0"/>
                <a:cs typeface="Arial" panose="020B0604020202020204" pitchFamily="34" charset="0"/>
              </a:rPr>
              <a:t>DD&amp;D: introdução e desafios</a:t>
            </a:r>
          </a:p>
          <a:p>
            <a:pPr marL="457200" indent="-457200" algn="just">
              <a:lnSpc>
                <a:spcPct val="100000"/>
              </a:lnSpc>
              <a:spcBef>
                <a:spcPts val="0"/>
              </a:spcBef>
              <a:spcAft>
                <a:spcPts val="600"/>
              </a:spcAft>
              <a:buFontTx/>
              <a:buChar char="-"/>
            </a:pPr>
            <a:r>
              <a:rPr lang="pt-BR" sz="2800" dirty="0" smtClean="0">
                <a:latin typeface="Arial" panose="020B0604020202020204" pitchFamily="34" charset="0"/>
                <a:cs typeface="Arial" panose="020B0604020202020204" pitchFamily="34" charset="0"/>
              </a:rPr>
              <a:t>Estratégias para planejamento sintético</a:t>
            </a:r>
          </a:p>
          <a:p>
            <a:pPr marL="457200" indent="-457200" algn="just">
              <a:lnSpc>
                <a:spcPct val="100000"/>
              </a:lnSpc>
              <a:spcBef>
                <a:spcPts val="0"/>
              </a:spcBef>
              <a:spcAft>
                <a:spcPts val="600"/>
              </a:spcAft>
              <a:buFontTx/>
              <a:buChar char="-"/>
            </a:pPr>
            <a:r>
              <a:rPr lang="pt-BR" sz="2800" dirty="0" smtClean="0">
                <a:latin typeface="Arial" panose="020B0604020202020204" pitchFamily="34" charset="0"/>
                <a:cs typeface="Arial" panose="020B0604020202020204" pitchFamily="34" charset="0"/>
              </a:rPr>
              <a:t>Tipos </a:t>
            </a:r>
            <a:r>
              <a:rPr lang="pt-BR" sz="2800" dirty="0">
                <a:latin typeface="Arial" panose="020B0604020202020204" pitchFamily="34" charset="0"/>
                <a:cs typeface="Arial" panose="020B0604020202020204" pitchFamily="34" charset="0"/>
              </a:rPr>
              <a:t>de ensaios farmacológicos </a:t>
            </a:r>
            <a:endParaRPr lang="pt-BR" sz="2800" dirty="0" smtClean="0">
              <a:latin typeface="Arial" panose="020B0604020202020204" pitchFamily="34" charset="0"/>
              <a:cs typeface="Arial" panose="020B0604020202020204" pitchFamily="34" charset="0"/>
            </a:endParaRPr>
          </a:p>
          <a:p>
            <a:pPr marL="457200" indent="-457200" algn="just">
              <a:lnSpc>
                <a:spcPct val="100000"/>
              </a:lnSpc>
              <a:spcBef>
                <a:spcPts val="0"/>
              </a:spcBef>
              <a:buFontTx/>
              <a:buChar char="-"/>
            </a:pPr>
            <a:r>
              <a:rPr lang="pt-BR" sz="3200"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Ensaios </a:t>
            </a:r>
            <a:r>
              <a:rPr lang="pt-BR" sz="3200" dirty="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serem realizados (</a:t>
            </a:r>
            <a:r>
              <a:rPr lang="pt-BR" sz="3200" i="1" dirty="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pt-BR" sz="3200" i="1" dirty="0" err="1">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silico</a:t>
            </a:r>
            <a:r>
              <a:rPr lang="pt-BR" sz="3200" i="1" dirty="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vitro e in </a:t>
            </a:r>
            <a:r>
              <a:rPr lang="pt-BR" sz="3200" i="1"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vivo</a:t>
            </a:r>
            <a:r>
              <a:rPr lang="pt-BR" sz="3200"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pt-BR" sz="3200" dirty="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lnSpc>
                <a:spcPct val="100000"/>
              </a:lnSpc>
              <a:spcBef>
                <a:spcPts val="0"/>
              </a:spcBef>
            </a:pPr>
            <a:r>
              <a:rPr lang="pt-BR" sz="3200" dirty="0" smtClean="0">
                <a:solidFill>
                  <a:srgbClr val="66FF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 fluxograma</a:t>
            </a:r>
          </a:p>
          <a:p>
            <a:pPr algn="just">
              <a:spcBef>
                <a:spcPts val="0"/>
              </a:spcBef>
            </a:pP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 </a:t>
            </a:r>
          </a:p>
          <a:p>
            <a:pPr algn="just">
              <a:spcBef>
                <a:spcPts val="0"/>
              </a:spcBef>
            </a:pPr>
            <a:r>
              <a:rPr lang="pt-BR" sz="2800" dirty="0" smtClean="0">
                <a:solidFill>
                  <a:schemeClr val="bg1"/>
                </a:solidFill>
                <a:latin typeface="Arial" panose="020B0604020202020204" pitchFamily="34" charset="0"/>
                <a:cs typeface="Arial" panose="020B0604020202020204" pitchFamily="34" charset="0"/>
              </a:rPr>
              <a:t>	</a:t>
            </a:r>
            <a:endParaRPr lang="pt-BR" sz="2800" dirty="0">
              <a:latin typeface="Arial" panose="020B0604020202020204" pitchFamily="34" charset="0"/>
              <a:cs typeface="Arial" panose="020B0604020202020204" pitchFamily="34" charset="0"/>
            </a:endParaRPr>
          </a:p>
        </p:txBody>
      </p:sp>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53</a:t>
            </a:fld>
            <a:endParaRPr lang="pt-BR" sz="1200" strike="noStrike" noProof="1">
              <a:solidFill>
                <a:srgbClr val="898989"/>
              </a:solidFill>
              <a:latin typeface="Calibri" panose="020F0502020204030204" pitchFamily="34" charset="0"/>
            </a:endParaRPr>
          </a:p>
        </p:txBody>
      </p:sp>
    </p:spTree>
    <p:extLst>
      <p:ext uri="{BB962C8B-B14F-4D97-AF65-F5344CB8AC3E}">
        <p14:creationId xmlns:p14="http://schemas.microsoft.com/office/powerpoint/2010/main" val="26968519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54</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7010400" y="142875"/>
            <a:ext cx="4227439" cy="769441"/>
          </a:xfrm>
          <a:prstGeom prst="rect">
            <a:avLst/>
          </a:prstGeom>
          <a:solidFill>
            <a:schemeClr val="bg1"/>
          </a:solidFill>
        </p:spPr>
        <p:txBody>
          <a:bodyPr wrap="none" rtlCol="0">
            <a:spAutoFit/>
          </a:bodyPr>
          <a:lstStyle/>
          <a:p>
            <a:r>
              <a:rPr lang="pt-BR" sz="4400" b="1" dirty="0" smtClean="0"/>
              <a:t>FLUXOGRAMA</a:t>
            </a:r>
            <a:endParaRPr lang="pt-BR" sz="4400" b="1" dirty="0"/>
          </a:p>
        </p:txBody>
      </p:sp>
      <p:pic>
        <p:nvPicPr>
          <p:cNvPr id="9" name="Picture 7">
            <a:extLst>
              <a:ext uri="{FF2B5EF4-FFF2-40B4-BE49-F238E27FC236}">
                <a16:creationId xmlns:a16="http://schemas.microsoft.com/office/drawing/2014/main" xmlns="" id="{6B225458-CD1E-4FC4-983D-23F856070961}"/>
              </a:ext>
            </a:extLst>
          </p:cNvPr>
          <p:cNvPicPr>
            <a:picLocks noChangeAspect="1"/>
          </p:cNvPicPr>
          <p:nvPr/>
        </p:nvPicPr>
        <p:blipFill>
          <a:blip r:embed="rId2"/>
          <a:stretch>
            <a:fillRect/>
          </a:stretch>
        </p:blipFill>
        <p:spPr>
          <a:xfrm>
            <a:off x="1621532" y="54893"/>
            <a:ext cx="5142854" cy="915541"/>
          </a:xfrm>
          <a:prstGeom prst="rect">
            <a:avLst/>
          </a:prstGeom>
        </p:spPr>
      </p:pic>
      <p:pic>
        <p:nvPicPr>
          <p:cNvPr id="10" name="Imagem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025" y="1085054"/>
            <a:ext cx="12077700" cy="5610207"/>
          </a:xfrm>
          <a:prstGeom prst="rect">
            <a:avLst/>
          </a:prstGeom>
        </p:spPr>
      </p:pic>
      <p:sp>
        <p:nvSpPr>
          <p:cNvPr id="4" name="CaixaDeTexto 3"/>
          <p:cNvSpPr txBox="1"/>
          <p:nvPr/>
        </p:nvSpPr>
        <p:spPr>
          <a:xfrm>
            <a:off x="10267950" y="6619875"/>
            <a:ext cx="1896160" cy="307777"/>
          </a:xfrm>
          <a:prstGeom prst="rect">
            <a:avLst/>
          </a:prstGeom>
          <a:noFill/>
        </p:spPr>
        <p:txBody>
          <a:bodyPr wrap="none" rtlCol="0">
            <a:spAutoFit/>
          </a:bodyPr>
          <a:lstStyle/>
          <a:p>
            <a:r>
              <a:rPr lang="pt-BR" sz="1400" i="1" dirty="0" smtClean="0"/>
              <a:t>www.screener.com.br</a:t>
            </a:r>
            <a:endParaRPr lang="pt-BR" sz="1400" i="1" dirty="0"/>
          </a:p>
        </p:txBody>
      </p:sp>
    </p:spTree>
    <p:extLst>
      <p:ext uri="{BB962C8B-B14F-4D97-AF65-F5344CB8AC3E}">
        <p14:creationId xmlns:p14="http://schemas.microsoft.com/office/powerpoint/2010/main" val="1122220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55</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95250" y="-9525"/>
            <a:ext cx="7911781" cy="7048083"/>
          </a:xfrm>
          <a:prstGeom prst="rect">
            <a:avLst/>
          </a:prstGeom>
          <a:noFill/>
        </p:spPr>
        <p:txBody>
          <a:bodyPr wrap="none" rtlCol="0">
            <a:spAutoFit/>
          </a:bodyPr>
          <a:lstStyle/>
          <a:p>
            <a:pPr marL="342900" lvl="0" indent="-342900">
              <a:buAutoNum type="arabicPeriod"/>
            </a:pPr>
            <a:r>
              <a:rPr lang="pt-BR" sz="2400" b="1" u="sng" dirty="0" smtClean="0">
                <a:solidFill>
                  <a:schemeClr val="bg1"/>
                </a:solidFill>
              </a:rPr>
              <a:t>IDENTIFICAÇÃO DE SUBSTÂNCIAS ATIVAS (</a:t>
            </a:r>
            <a:r>
              <a:rPr lang="pt-BR" sz="2400" b="1" i="1" u="sng" dirty="0" smtClean="0">
                <a:solidFill>
                  <a:schemeClr val="bg1"/>
                </a:solidFill>
              </a:rPr>
              <a:t>HITS</a:t>
            </a:r>
            <a:r>
              <a:rPr lang="pt-BR" sz="2400" b="1" u="sng" dirty="0" smtClean="0">
                <a:solidFill>
                  <a:schemeClr val="bg1"/>
                </a:solidFill>
              </a:rPr>
              <a:t>)</a:t>
            </a:r>
          </a:p>
          <a:p>
            <a:pPr lvl="0"/>
            <a:r>
              <a:rPr lang="pt-BR" sz="2400" dirty="0" smtClean="0"/>
              <a:t>	1.A</a:t>
            </a:r>
            <a:r>
              <a:rPr lang="pt-BR" sz="2400" dirty="0"/>
              <a:t>. Identificação e validação do </a:t>
            </a:r>
            <a:r>
              <a:rPr lang="pt-BR" sz="2400" dirty="0" smtClean="0"/>
              <a:t>alvo</a:t>
            </a:r>
          </a:p>
          <a:p>
            <a:pPr lvl="0"/>
            <a:r>
              <a:rPr lang="pt-BR" sz="2400" dirty="0"/>
              <a:t>	1.B. Identificação de substâncias ativas (</a:t>
            </a:r>
            <a:r>
              <a:rPr lang="pt-BR" sz="2400" i="1" dirty="0"/>
              <a:t>hits</a:t>
            </a:r>
            <a:r>
              <a:rPr lang="pt-BR" sz="2400" dirty="0"/>
              <a:t>) </a:t>
            </a:r>
            <a:endParaRPr lang="pt-BR" sz="2400" dirty="0" smtClean="0"/>
          </a:p>
          <a:p>
            <a:pPr lvl="0">
              <a:spcAft>
                <a:spcPts val="1200"/>
              </a:spcAft>
            </a:pPr>
            <a:r>
              <a:rPr lang="pt-BR" sz="2400" dirty="0"/>
              <a:t>	1.C. Propriedades </a:t>
            </a:r>
            <a:r>
              <a:rPr lang="pt-BR" sz="2400" dirty="0" err="1"/>
              <a:t>fisicoquímicas</a:t>
            </a:r>
            <a:r>
              <a:rPr lang="pt-BR" sz="2400" dirty="0"/>
              <a:t> </a:t>
            </a:r>
            <a:r>
              <a:rPr lang="pt-BR" sz="2400" i="1" dirty="0"/>
              <a:t>in </a:t>
            </a:r>
            <a:r>
              <a:rPr lang="pt-BR" sz="2400" i="1" dirty="0" err="1"/>
              <a:t>silico</a:t>
            </a:r>
            <a:r>
              <a:rPr lang="pt-BR" sz="2400" i="1" dirty="0"/>
              <a:t> </a:t>
            </a:r>
            <a:endParaRPr lang="pt-BR" sz="2400" i="1" dirty="0" smtClean="0"/>
          </a:p>
          <a:p>
            <a:pPr marL="342900" indent="-342900">
              <a:buAutoNum type="arabicPeriod" startAt="2"/>
            </a:pPr>
            <a:r>
              <a:rPr lang="pt-BR" sz="2400" b="1" u="sng" dirty="0" smtClean="0">
                <a:solidFill>
                  <a:schemeClr val="bg1"/>
                </a:solidFill>
              </a:rPr>
              <a:t>DE </a:t>
            </a:r>
            <a:r>
              <a:rPr lang="pt-BR" sz="2400" b="1" i="1" u="sng" dirty="0" smtClean="0">
                <a:solidFill>
                  <a:schemeClr val="bg1"/>
                </a:solidFill>
              </a:rPr>
              <a:t>HITS</a:t>
            </a:r>
            <a:r>
              <a:rPr lang="pt-BR" sz="2400" b="1" u="sng" dirty="0" smtClean="0">
                <a:solidFill>
                  <a:schemeClr val="bg1"/>
                </a:solidFill>
              </a:rPr>
              <a:t> PARA PROTÓTIPOS (</a:t>
            </a:r>
            <a:r>
              <a:rPr lang="pt-BR" sz="2400" b="1" i="1" u="sng" dirty="0" smtClean="0">
                <a:solidFill>
                  <a:schemeClr val="bg1"/>
                </a:solidFill>
              </a:rPr>
              <a:t>LEADS</a:t>
            </a:r>
            <a:r>
              <a:rPr lang="pt-BR" sz="2400" b="1" u="sng" dirty="0" smtClean="0">
                <a:solidFill>
                  <a:schemeClr val="bg1"/>
                </a:solidFill>
              </a:rPr>
              <a:t>)</a:t>
            </a:r>
          </a:p>
          <a:p>
            <a:r>
              <a:rPr lang="pt-BR" sz="2400" b="1" dirty="0"/>
              <a:t>	</a:t>
            </a:r>
            <a:r>
              <a:rPr lang="pt-BR" sz="2400" dirty="0" smtClean="0"/>
              <a:t>2.A</a:t>
            </a:r>
            <a:r>
              <a:rPr lang="pt-BR" sz="2400" dirty="0"/>
              <a:t>. Ensaio celular (ou animal) da doença </a:t>
            </a:r>
            <a:endParaRPr lang="pt-BR" sz="2400" dirty="0" smtClean="0"/>
          </a:p>
          <a:p>
            <a:r>
              <a:rPr lang="pt-BR" sz="2400" dirty="0"/>
              <a:t>	2.B. Relação Estrutura-Atividade </a:t>
            </a:r>
            <a:endParaRPr lang="pt-BR" sz="2400" dirty="0" smtClean="0"/>
          </a:p>
          <a:p>
            <a:r>
              <a:rPr lang="pt-BR" sz="2400" dirty="0"/>
              <a:t>	2.C. Propriedades </a:t>
            </a:r>
            <a:r>
              <a:rPr lang="pt-BR" sz="2400" dirty="0" err="1"/>
              <a:t>fisicoquímicas</a:t>
            </a:r>
            <a:r>
              <a:rPr lang="pt-BR" sz="2400" dirty="0"/>
              <a:t> </a:t>
            </a:r>
            <a:r>
              <a:rPr lang="pt-BR" sz="2400" i="1" dirty="0"/>
              <a:t>in vitro </a:t>
            </a:r>
            <a:endParaRPr lang="pt-BR" sz="2400" i="1" dirty="0" smtClean="0"/>
          </a:p>
          <a:p>
            <a:r>
              <a:rPr lang="pt-BR" sz="2400" i="1" dirty="0"/>
              <a:t>	</a:t>
            </a:r>
            <a:r>
              <a:rPr lang="pt-BR" sz="2400" dirty="0"/>
              <a:t>2.D. Seletividade </a:t>
            </a:r>
            <a:endParaRPr lang="pt-BR" sz="2400" dirty="0" smtClean="0"/>
          </a:p>
          <a:p>
            <a:pPr>
              <a:spcAft>
                <a:spcPts val="1200"/>
              </a:spcAft>
            </a:pPr>
            <a:r>
              <a:rPr lang="pt-BR" sz="2400" dirty="0"/>
              <a:t>	2.E. </a:t>
            </a:r>
            <a:r>
              <a:rPr lang="pt-BR" sz="2400" dirty="0" err="1"/>
              <a:t>Genotoxicidade</a:t>
            </a:r>
            <a:r>
              <a:rPr lang="pt-BR" sz="2400" dirty="0"/>
              <a:t> </a:t>
            </a:r>
            <a:r>
              <a:rPr lang="pt-BR" sz="2400" i="1" dirty="0"/>
              <a:t>in vitro</a:t>
            </a:r>
            <a:r>
              <a:rPr lang="pt-BR" sz="2400" dirty="0"/>
              <a:t> </a:t>
            </a:r>
            <a:endParaRPr lang="pt-BR" sz="2400" dirty="0" smtClean="0"/>
          </a:p>
          <a:p>
            <a:pPr lvl="0"/>
            <a:r>
              <a:rPr lang="pt-BR" sz="2400" dirty="0" smtClean="0">
                <a:solidFill>
                  <a:schemeClr val="bg1"/>
                </a:solidFill>
              </a:rPr>
              <a:t>3. </a:t>
            </a:r>
            <a:r>
              <a:rPr lang="pt-BR" sz="2400" b="1" u="sng" dirty="0" smtClean="0">
                <a:solidFill>
                  <a:schemeClr val="bg1"/>
                </a:solidFill>
              </a:rPr>
              <a:t>OTIMIZAÇÃO DE PROTÓTIPOS (</a:t>
            </a:r>
            <a:r>
              <a:rPr lang="pt-BR" sz="2400" b="1" i="1" u="sng" dirty="0" smtClean="0">
                <a:solidFill>
                  <a:schemeClr val="bg1"/>
                </a:solidFill>
              </a:rPr>
              <a:t>LEADS</a:t>
            </a:r>
            <a:r>
              <a:rPr lang="pt-BR" sz="2400" b="1" u="sng" dirty="0" smtClean="0">
                <a:solidFill>
                  <a:schemeClr val="bg1"/>
                </a:solidFill>
              </a:rPr>
              <a:t>)</a:t>
            </a:r>
            <a:endParaRPr lang="pt-BR" sz="2400" dirty="0" smtClean="0">
              <a:solidFill>
                <a:schemeClr val="bg1"/>
              </a:solidFill>
            </a:endParaRPr>
          </a:p>
          <a:p>
            <a:r>
              <a:rPr lang="pt-BR" sz="2400" dirty="0" smtClean="0"/>
              <a:t>	</a:t>
            </a:r>
            <a:r>
              <a:rPr lang="pt-BR" sz="2400" dirty="0"/>
              <a:t>3.A. Modelo animal da doença </a:t>
            </a:r>
            <a:endParaRPr lang="pt-BR" sz="2400" dirty="0" smtClean="0"/>
          </a:p>
          <a:p>
            <a:r>
              <a:rPr lang="pt-BR" sz="2400" dirty="0"/>
              <a:t>	3.B. ADME </a:t>
            </a:r>
            <a:r>
              <a:rPr lang="pt-BR" sz="2400" i="1" dirty="0"/>
              <a:t>in vitro </a:t>
            </a:r>
            <a:endParaRPr lang="pt-BR" sz="2400" i="1" dirty="0" smtClean="0"/>
          </a:p>
          <a:p>
            <a:r>
              <a:rPr lang="pt-BR" sz="2400" i="1" dirty="0"/>
              <a:t>	</a:t>
            </a:r>
            <a:r>
              <a:rPr lang="pt-BR" sz="2400" dirty="0"/>
              <a:t>3.C. ADME </a:t>
            </a:r>
            <a:r>
              <a:rPr lang="pt-BR" sz="2400" i="1" dirty="0"/>
              <a:t>in vivo </a:t>
            </a:r>
            <a:endParaRPr lang="pt-BR" sz="2400" i="1" dirty="0" smtClean="0"/>
          </a:p>
          <a:p>
            <a:r>
              <a:rPr lang="pt-BR" sz="2400" i="1" dirty="0"/>
              <a:t>	</a:t>
            </a:r>
            <a:r>
              <a:rPr lang="pt-BR" sz="2400" dirty="0"/>
              <a:t>3.D. </a:t>
            </a:r>
            <a:r>
              <a:rPr lang="pt-BR" sz="2400" dirty="0" err="1"/>
              <a:t>Citotoxicidade</a:t>
            </a:r>
            <a:r>
              <a:rPr lang="pt-BR" sz="2400" dirty="0"/>
              <a:t> </a:t>
            </a:r>
            <a:endParaRPr lang="pt-BR" sz="2400" dirty="0" smtClean="0"/>
          </a:p>
          <a:p>
            <a:r>
              <a:rPr lang="pt-BR" sz="2400" dirty="0"/>
              <a:t>	3.E. Toxicidade aguda </a:t>
            </a:r>
            <a:endParaRPr lang="pt-BR" sz="2400" dirty="0" smtClean="0"/>
          </a:p>
          <a:p>
            <a:r>
              <a:rPr lang="pt-BR" sz="2400" dirty="0"/>
              <a:t>	3.F. </a:t>
            </a:r>
            <a:r>
              <a:rPr lang="pt-BR" sz="2400" dirty="0" err="1"/>
              <a:t>Genotoxicidade</a:t>
            </a:r>
            <a:r>
              <a:rPr lang="pt-BR" sz="2400" dirty="0"/>
              <a:t> </a:t>
            </a:r>
            <a:r>
              <a:rPr lang="pt-BR" sz="2400" i="1" dirty="0"/>
              <a:t>in vitro </a:t>
            </a:r>
            <a:endParaRPr lang="pt-BR" sz="2400" dirty="0" smtClean="0"/>
          </a:p>
          <a:p>
            <a:r>
              <a:rPr lang="pt-BR" sz="2400" dirty="0"/>
              <a:t>	3.G. Desenvolvimento farmacêutico e </a:t>
            </a:r>
            <a:r>
              <a:rPr lang="pt-BR" sz="2400" i="1" dirty="0" err="1"/>
              <a:t>scale-up</a:t>
            </a:r>
            <a:r>
              <a:rPr lang="pt-BR" sz="2400" i="1" dirty="0"/>
              <a:t> </a:t>
            </a:r>
            <a:endParaRPr lang="pt-BR" sz="2400" dirty="0"/>
          </a:p>
        </p:txBody>
      </p:sp>
    </p:spTree>
    <p:extLst>
      <p:ext uri="{BB962C8B-B14F-4D97-AF65-F5344CB8AC3E}">
        <p14:creationId xmlns:p14="http://schemas.microsoft.com/office/powerpoint/2010/main" val="1300895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56</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95250" y="-66675"/>
            <a:ext cx="11906250" cy="7571303"/>
          </a:xfrm>
          <a:prstGeom prst="rect">
            <a:avLst/>
          </a:prstGeom>
          <a:noFill/>
        </p:spPr>
        <p:txBody>
          <a:bodyPr wrap="square" rtlCol="0">
            <a:spAutoFit/>
          </a:bodyPr>
          <a:lstStyle/>
          <a:p>
            <a:r>
              <a:rPr lang="pt-BR" sz="2400" b="1" dirty="0" smtClean="0">
                <a:solidFill>
                  <a:schemeClr val="bg1"/>
                </a:solidFill>
              </a:rPr>
              <a:t>4. </a:t>
            </a:r>
            <a:r>
              <a:rPr lang="pt-BR" sz="2400" b="1" u="sng" dirty="0" smtClean="0">
                <a:solidFill>
                  <a:schemeClr val="bg1"/>
                </a:solidFill>
              </a:rPr>
              <a:t>ESTUDOS PRÉ-CLÍNICOS (DEFINIÇÃO DO CANDIDATO A FÁRMACO)</a:t>
            </a:r>
            <a:endParaRPr lang="pt-BR" sz="2400" dirty="0" smtClean="0">
              <a:solidFill>
                <a:schemeClr val="bg1"/>
              </a:solidFill>
            </a:endParaRPr>
          </a:p>
          <a:p>
            <a:pPr lvl="0"/>
            <a:r>
              <a:rPr lang="pt-BR" sz="2400" dirty="0" smtClean="0"/>
              <a:t>	4.A. Excreção e identificação de metabólitos </a:t>
            </a:r>
            <a:r>
              <a:rPr lang="pt-BR" sz="2400" i="1" dirty="0" smtClean="0"/>
              <a:t>in vivo </a:t>
            </a:r>
          </a:p>
          <a:p>
            <a:pPr lvl="0"/>
            <a:r>
              <a:rPr lang="pt-BR" sz="2400" i="1" dirty="0" smtClean="0"/>
              <a:t>	</a:t>
            </a:r>
            <a:r>
              <a:rPr lang="pt-BR" sz="2400" dirty="0" smtClean="0"/>
              <a:t>4.B. Distribuição tecidual </a:t>
            </a:r>
            <a:r>
              <a:rPr lang="pt-BR" sz="2400" i="1" dirty="0" smtClean="0"/>
              <a:t>in vivo</a:t>
            </a:r>
          </a:p>
          <a:p>
            <a:pPr lvl="0"/>
            <a:r>
              <a:rPr lang="pt-BR" sz="2400" i="1" dirty="0" smtClean="0"/>
              <a:t>	</a:t>
            </a:r>
            <a:r>
              <a:rPr lang="pt-BR" sz="2400" dirty="0" smtClean="0"/>
              <a:t>4.C. Toxicidade </a:t>
            </a:r>
            <a:r>
              <a:rPr lang="pt-BR" sz="2400" dirty="0" err="1" smtClean="0"/>
              <a:t>subcrônica</a:t>
            </a:r>
            <a:r>
              <a:rPr lang="pt-BR" sz="2400" dirty="0" smtClean="0"/>
              <a:t> e </a:t>
            </a:r>
            <a:r>
              <a:rPr lang="pt-BR" sz="2400" dirty="0" err="1" smtClean="0"/>
              <a:t>toxicocinética</a:t>
            </a:r>
            <a:r>
              <a:rPr lang="pt-BR" sz="2400" dirty="0" smtClean="0"/>
              <a:t> </a:t>
            </a:r>
          </a:p>
          <a:p>
            <a:pPr lvl="0"/>
            <a:r>
              <a:rPr lang="pt-BR" sz="2400" dirty="0"/>
              <a:t>	4.D. </a:t>
            </a:r>
            <a:r>
              <a:rPr lang="pt-BR" sz="2400" dirty="0" err="1"/>
              <a:t>Genotoxicidade</a:t>
            </a:r>
            <a:r>
              <a:rPr lang="pt-BR" sz="2400" dirty="0"/>
              <a:t> </a:t>
            </a:r>
            <a:r>
              <a:rPr lang="pt-BR" sz="2400" i="1" dirty="0"/>
              <a:t>in vivo </a:t>
            </a:r>
            <a:endParaRPr lang="pt-BR" sz="2400" i="1" dirty="0" smtClean="0"/>
          </a:p>
          <a:p>
            <a:pPr lvl="0"/>
            <a:r>
              <a:rPr lang="pt-BR" sz="2400" i="1" dirty="0"/>
              <a:t>	</a:t>
            </a:r>
            <a:r>
              <a:rPr lang="pt-BR" sz="2400" dirty="0" smtClean="0"/>
              <a:t>4.E. </a:t>
            </a:r>
            <a:r>
              <a:rPr lang="pt-BR" sz="2400" dirty="0"/>
              <a:t>Toxicologia reprodutiva 1 </a:t>
            </a:r>
            <a:endParaRPr lang="pt-BR" sz="2400" dirty="0" smtClean="0"/>
          </a:p>
          <a:p>
            <a:pPr lvl="0"/>
            <a:r>
              <a:rPr lang="pt-BR" sz="2400" dirty="0"/>
              <a:t>	4.F. Segurança </a:t>
            </a:r>
            <a:r>
              <a:rPr lang="pt-BR" sz="2400" i="1" dirty="0"/>
              <a:t>in vivo </a:t>
            </a:r>
            <a:endParaRPr lang="pt-BR" sz="2400" i="1" dirty="0" smtClean="0"/>
          </a:p>
          <a:p>
            <a:pPr lvl="0">
              <a:spcAft>
                <a:spcPts val="800"/>
              </a:spcAft>
            </a:pPr>
            <a:r>
              <a:rPr lang="pt-BR" sz="2400" i="1" dirty="0"/>
              <a:t>	</a:t>
            </a:r>
            <a:r>
              <a:rPr lang="pt-BR" sz="2400" dirty="0"/>
              <a:t>4.G. Desenvolvimento de formulação </a:t>
            </a:r>
            <a:endParaRPr lang="pt-BR" sz="2400" dirty="0" smtClean="0"/>
          </a:p>
          <a:p>
            <a:r>
              <a:rPr lang="pt-BR" sz="2400" b="1" dirty="0" smtClean="0">
                <a:solidFill>
                  <a:schemeClr val="bg1"/>
                </a:solidFill>
              </a:rPr>
              <a:t>5. </a:t>
            </a:r>
            <a:r>
              <a:rPr lang="pt-BR" sz="2400" b="1" u="sng" dirty="0" smtClean="0">
                <a:solidFill>
                  <a:schemeClr val="bg1"/>
                </a:solidFill>
              </a:rPr>
              <a:t>ENSAIO CLÍNICO DE FASE 1</a:t>
            </a:r>
          </a:p>
          <a:p>
            <a:pPr>
              <a:spcAft>
                <a:spcPts val="800"/>
              </a:spcAft>
            </a:pPr>
            <a:r>
              <a:rPr lang="pt-BR" sz="2400" b="1" dirty="0"/>
              <a:t>	</a:t>
            </a:r>
            <a:r>
              <a:rPr lang="pt-BR" sz="2400" dirty="0"/>
              <a:t>5.A. Ensaio clínico de fase 1 </a:t>
            </a:r>
            <a:endParaRPr lang="pt-BR" sz="2400" dirty="0" smtClean="0"/>
          </a:p>
          <a:p>
            <a:pPr lvl="0"/>
            <a:r>
              <a:rPr lang="pt-BR" sz="2400" dirty="0" smtClean="0">
                <a:solidFill>
                  <a:schemeClr val="bg1"/>
                </a:solidFill>
              </a:rPr>
              <a:t>6. </a:t>
            </a:r>
            <a:r>
              <a:rPr lang="pt-BR" sz="2400" b="1" u="sng" dirty="0" smtClean="0">
                <a:solidFill>
                  <a:schemeClr val="bg1"/>
                </a:solidFill>
              </a:rPr>
              <a:t>ENSAIO CLÍNICO DE FASE 2</a:t>
            </a:r>
          </a:p>
          <a:p>
            <a:pPr lvl="0"/>
            <a:r>
              <a:rPr lang="pt-BR" sz="2400" b="1" dirty="0">
                <a:solidFill>
                  <a:schemeClr val="bg1"/>
                </a:solidFill>
              </a:rPr>
              <a:t>	</a:t>
            </a:r>
            <a:r>
              <a:rPr lang="pt-BR" sz="2400" dirty="0" smtClean="0"/>
              <a:t>6.A. Ensaio clínico de fase 2 </a:t>
            </a:r>
          </a:p>
          <a:p>
            <a:pPr lvl="0">
              <a:spcAft>
                <a:spcPts val="800"/>
              </a:spcAft>
            </a:pPr>
            <a:r>
              <a:rPr lang="pt-BR" sz="2400" dirty="0" smtClean="0"/>
              <a:t>	6.B. Toxicidade </a:t>
            </a:r>
            <a:r>
              <a:rPr lang="pt-BR" sz="2400" dirty="0" err="1" smtClean="0"/>
              <a:t>subcrônica</a:t>
            </a:r>
            <a:r>
              <a:rPr lang="pt-BR" sz="2400" dirty="0" smtClean="0"/>
              <a:t> (3-6 meses) </a:t>
            </a:r>
          </a:p>
          <a:p>
            <a:r>
              <a:rPr lang="pt-BR" sz="2400" b="1" dirty="0" smtClean="0">
                <a:solidFill>
                  <a:schemeClr val="bg1"/>
                </a:solidFill>
              </a:rPr>
              <a:t>7. </a:t>
            </a:r>
            <a:r>
              <a:rPr lang="pt-BR" sz="2400" b="1" u="sng" dirty="0" smtClean="0">
                <a:solidFill>
                  <a:schemeClr val="bg1"/>
                </a:solidFill>
              </a:rPr>
              <a:t>ENSAIO CLÍNICO DE FASE 3</a:t>
            </a:r>
            <a:endParaRPr lang="pt-BR" sz="2400" dirty="0" smtClean="0">
              <a:solidFill>
                <a:schemeClr val="bg1"/>
              </a:solidFill>
            </a:endParaRPr>
          </a:p>
          <a:p>
            <a:pPr lvl="0"/>
            <a:r>
              <a:rPr lang="pt-BR" sz="2400" dirty="0" smtClean="0"/>
              <a:t>	</a:t>
            </a:r>
            <a:r>
              <a:rPr lang="pt-BR" sz="2400" dirty="0"/>
              <a:t>7.A. Ensaio clínico de fase 3 </a:t>
            </a:r>
            <a:endParaRPr lang="pt-BR" sz="2400" dirty="0" smtClean="0"/>
          </a:p>
          <a:p>
            <a:r>
              <a:rPr lang="pt-BR" sz="2400" dirty="0"/>
              <a:t>	7.B. Toxicologia reprodutiva 2 </a:t>
            </a:r>
            <a:endParaRPr lang="pt-BR" sz="2400" dirty="0" smtClean="0"/>
          </a:p>
          <a:p>
            <a:r>
              <a:rPr lang="pt-BR" sz="2400" dirty="0"/>
              <a:t>	7.C. Toxicidade crônica </a:t>
            </a:r>
            <a:endParaRPr lang="pt-BR" sz="2400" dirty="0" smtClean="0"/>
          </a:p>
          <a:p>
            <a:r>
              <a:rPr lang="pt-BR" sz="2400" dirty="0"/>
              <a:t>	7.D. </a:t>
            </a:r>
            <a:r>
              <a:rPr lang="pt-BR" sz="2400" dirty="0" err="1"/>
              <a:t>Carcinogenicidade</a:t>
            </a:r>
            <a:r>
              <a:rPr lang="pt-BR" sz="2400" dirty="0"/>
              <a:t> </a:t>
            </a:r>
            <a:endParaRPr lang="pt-BR" sz="2400" dirty="0" smtClean="0"/>
          </a:p>
          <a:p>
            <a:pPr lvl="0"/>
            <a:endParaRPr lang="pt-BR" sz="2400" dirty="0"/>
          </a:p>
        </p:txBody>
      </p:sp>
    </p:spTree>
    <p:extLst>
      <p:ext uri="{BB962C8B-B14F-4D97-AF65-F5344CB8AC3E}">
        <p14:creationId xmlns:p14="http://schemas.microsoft.com/office/powerpoint/2010/main" val="3839101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57</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298700"/>
            <a:ext cx="10893214" cy="244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536700"/>
            <a:ext cx="953633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7329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58</a:t>
            </a:fld>
            <a:endParaRPr lang="pt-BR" sz="1200" strike="noStrike" noProof="1">
              <a:solidFill>
                <a:srgbClr val="898989"/>
              </a:solidFill>
              <a:latin typeface="Calibri" panose="020F0502020204030204" pitchFamily="34"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267" y="108030"/>
            <a:ext cx="5249834" cy="671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596029"/>
            <a:ext cx="6762291" cy="22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00" y="76200"/>
            <a:ext cx="4275445" cy="35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4450893" y="80219"/>
            <a:ext cx="2120899" cy="369332"/>
          </a:xfrm>
          <a:prstGeom prst="rect">
            <a:avLst/>
          </a:prstGeom>
          <a:solidFill>
            <a:schemeClr val="bg1"/>
          </a:solidFill>
        </p:spPr>
        <p:txBody>
          <a:bodyPr wrap="square" rtlCol="0">
            <a:spAutoFit/>
          </a:bodyPr>
          <a:lstStyle/>
          <a:p>
            <a:r>
              <a:rPr lang="pt-BR" dirty="0" smtClean="0"/>
              <a:t>17: 150-154, 2018</a:t>
            </a:r>
            <a:endParaRPr lang="pt-BR" dirty="0"/>
          </a:p>
        </p:txBody>
      </p:sp>
      <p:sp>
        <p:nvSpPr>
          <p:cNvPr id="3" name="CaixaDeTexto 2"/>
          <p:cNvSpPr txBox="1"/>
          <p:nvPr/>
        </p:nvSpPr>
        <p:spPr>
          <a:xfrm>
            <a:off x="215900" y="5381665"/>
            <a:ext cx="6515100" cy="1384995"/>
          </a:xfrm>
          <a:prstGeom prst="rect">
            <a:avLst/>
          </a:prstGeom>
          <a:solidFill>
            <a:schemeClr val="bg1"/>
          </a:solidFill>
        </p:spPr>
        <p:txBody>
          <a:bodyPr wrap="square" rtlCol="0">
            <a:spAutoFit/>
          </a:bodyPr>
          <a:lstStyle/>
          <a:p>
            <a:pPr algn="ctr"/>
            <a:r>
              <a:rPr lang="pt-BR" sz="2800" dirty="0" err="1" smtClean="0"/>
              <a:t>Drug</a:t>
            </a:r>
            <a:r>
              <a:rPr lang="pt-BR" sz="2800" dirty="0" smtClean="0"/>
              <a:t> Discovery, </a:t>
            </a:r>
            <a:r>
              <a:rPr lang="pt-BR" sz="2800" dirty="0" err="1" smtClean="0"/>
              <a:t>Development</a:t>
            </a:r>
            <a:r>
              <a:rPr lang="pt-BR" sz="2800" dirty="0" smtClean="0"/>
              <a:t> </a:t>
            </a:r>
          </a:p>
          <a:p>
            <a:pPr algn="ctr"/>
            <a:r>
              <a:rPr lang="pt-BR" sz="2800" dirty="0" smtClean="0"/>
              <a:t>&amp; Deployment </a:t>
            </a:r>
            <a:r>
              <a:rPr lang="pt-BR" sz="2800" dirty="0" err="1" smtClean="0"/>
              <a:t>Map</a:t>
            </a:r>
            <a:endParaRPr lang="pt-BR" sz="2800" dirty="0" smtClean="0"/>
          </a:p>
          <a:p>
            <a:pPr algn="ctr"/>
            <a:r>
              <a:rPr lang="pt-BR" sz="2800" dirty="0" smtClean="0"/>
              <a:t>(4D </a:t>
            </a:r>
            <a:r>
              <a:rPr lang="pt-BR" sz="2800" dirty="0" err="1"/>
              <a:t>M</a:t>
            </a:r>
            <a:r>
              <a:rPr lang="pt-BR" sz="2800" dirty="0" err="1" smtClean="0"/>
              <a:t>ap</a:t>
            </a:r>
            <a:r>
              <a:rPr lang="pt-BR" sz="2800" dirty="0" smtClean="0"/>
              <a:t>)</a:t>
            </a:r>
            <a:endParaRPr lang="pt-BR" sz="2800" dirty="0"/>
          </a:p>
        </p:txBody>
      </p:sp>
    </p:spTree>
    <p:extLst>
      <p:ext uri="{BB962C8B-B14F-4D97-AF65-F5344CB8AC3E}">
        <p14:creationId xmlns:p14="http://schemas.microsoft.com/office/powerpoint/2010/main" val="4853315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10" y="84553"/>
            <a:ext cx="6137398" cy="43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398" y="52902"/>
            <a:ext cx="5939809" cy="46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6" y="5177203"/>
            <a:ext cx="6153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59</a:t>
            </a:fld>
            <a:endParaRPr lang="pt-BR" sz="1200" strike="noStrike" noProof="1">
              <a:solidFill>
                <a:srgbClr val="898989"/>
              </a:solidFill>
              <a:latin typeface="Calibri" panose="020F0502020204030204"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10" y="1209462"/>
            <a:ext cx="11848146" cy="380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7010400" y="142875"/>
            <a:ext cx="4227439" cy="769441"/>
          </a:xfrm>
          <a:prstGeom prst="rect">
            <a:avLst/>
          </a:prstGeom>
          <a:solidFill>
            <a:schemeClr val="bg1"/>
          </a:solidFill>
        </p:spPr>
        <p:txBody>
          <a:bodyPr wrap="none" rtlCol="0">
            <a:spAutoFit/>
          </a:bodyPr>
          <a:lstStyle/>
          <a:p>
            <a:r>
              <a:rPr lang="pt-BR" sz="4400" b="1" dirty="0" smtClean="0"/>
              <a:t>FLUXOGRAMA</a:t>
            </a:r>
            <a:endParaRPr lang="pt-BR" sz="4400" b="1" dirty="0"/>
          </a:p>
        </p:txBody>
      </p:sp>
      <p:pic>
        <p:nvPicPr>
          <p:cNvPr id="9" name="Picture 7">
            <a:extLst>
              <a:ext uri="{FF2B5EF4-FFF2-40B4-BE49-F238E27FC236}">
                <a16:creationId xmlns:a16="http://schemas.microsoft.com/office/drawing/2014/main" xmlns="" id="{6B225458-CD1E-4FC4-983D-23F856070961}"/>
              </a:ext>
            </a:extLst>
          </p:cNvPr>
          <p:cNvPicPr>
            <a:picLocks noChangeAspect="1"/>
          </p:cNvPicPr>
          <p:nvPr/>
        </p:nvPicPr>
        <p:blipFill>
          <a:blip r:embed="rId2"/>
          <a:stretch>
            <a:fillRect/>
          </a:stretch>
        </p:blipFill>
        <p:spPr>
          <a:xfrm>
            <a:off x="1621532" y="54893"/>
            <a:ext cx="5142854" cy="915541"/>
          </a:xfrm>
          <a:prstGeom prst="rect">
            <a:avLst/>
          </a:prstGeom>
        </p:spPr>
      </p:pic>
      <p:pic>
        <p:nvPicPr>
          <p:cNvPr id="10" name="Imagem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025" y="1085054"/>
            <a:ext cx="12077700" cy="5610207"/>
          </a:xfrm>
          <a:prstGeom prst="rect">
            <a:avLst/>
          </a:prstGeom>
        </p:spPr>
      </p:pic>
      <p:sp>
        <p:nvSpPr>
          <p:cNvPr id="4" name="CaixaDeTexto 3"/>
          <p:cNvSpPr txBox="1"/>
          <p:nvPr/>
        </p:nvSpPr>
        <p:spPr>
          <a:xfrm>
            <a:off x="10267950" y="6619875"/>
            <a:ext cx="1896160" cy="307777"/>
          </a:xfrm>
          <a:prstGeom prst="rect">
            <a:avLst/>
          </a:prstGeom>
          <a:noFill/>
        </p:spPr>
        <p:txBody>
          <a:bodyPr wrap="none" rtlCol="0">
            <a:spAutoFit/>
          </a:bodyPr>
          <a:lstStyle/>
          <a:p>
            <a:r>
              <a:rPr lang="pt-BR" sz="1400" i="1" dirty="0" smtClean="0"/>
              <a:t>www.screener.com.br</a:t>
            </a:r>
            <a:endParaRPr lang="pt-BR" sz="1400" i="1" dirty="0"/>
          </a:p>
        </p:txBody>
      </p:sp>
    </p:spTree>
    <p:extLst>
      <p:ext uri="{BB962C8B-B14F-4D97-AF65-F5344CB8AC3E}">
        <p14:creationId xmlns:p14="http://schemas.microsoft.com/office/powerpoint/2010/main" val="4471116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915" y="50059"/>
            <a:ext cx="8811490" cy="65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p:nvPr/>
        </p:nvSpPr>
        <p:spPr>
          <a:xfrm>
            <a:off x="7398124" y="6568325"/>
            <a:ext cx="4793876" cy="307777"/>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6" name="Oval 5"/>
          <p:cNvSpPr/>
          <p:nvPr/>
        </p:nvSpPr>
        <p:spPr>
          <a:xfrm>
            <a:off x="8678010" y="-29845"/>
            <a:ext cx="137160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54630" y="2990850"/>
            <a:ext cx="137160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60</a:t>
            </a:fld>
            <a:endParaRPr lang="pt-BR" sz="1200" strike="noStrike" noProof="1">
              <a:solidFill>
                <a:srgbClr val="898989"/>
              </a:solidFill>
              <a:latin typeface="Calibri" panose="020F0502020204030204" pitchFamily="34" charset="0"/>
            </a:endParaRPr>
          </a:p>
        </p:txBody>
      </p:sp>
      <p:sp>
        <p:nvSpPr>
          <p:cNvPr id="3" name="CaixaDeTexto 2"/>
          <p:cNvSpPr txBox="1"/>
          <p:nvPr/>
        </p:nvSpPr>
        <p:spPr>
          <a:xfrm>
            <a:off x="10192870" y="285422"/>
            <a:ext cx="2117887" cy="461665"/>
          </a:xfrm>
          <a:prstGeom prst="rect">
            <a:avLst/>
          </a:prstGeom>
          <a:noFill/>
        </p:spPr>
        <p:txBody>
          <a:bodyPr wrap="none" rtlCol="0">
            <a:spAutoFit/>
          </a:bodyPr>
          <a:lstStyle/>
          <a:p>
            <a:r>
              <a:rPr lang="pt-BR" sz="2400" dirty="0" smtClean="0">
                <a:solidFill>
                  <a:srgbClr val="00FF00"/>
                </a:solidFill>
              </a:rPr>
              <a:t>“go / no-go” ? </a:t>
            </a:r>
            <a:endParaRPr lang="en-US" sz="2400" dirty="0">
              <a:solidFill>
                <a:srgbClr val="00FF00"/>
              </a:solidFill>
            </a:endParaRPr>
          </a:p>
        </p:txBody>
      </p:sp>
      <p:sp>
        <p:nvSpPr>
          <p:cNvPr id="8" name="CaixaDeTexto 7"/>
          <p:cNvSpPr txBox="1"/>
          <p:nvPr/>
        </p:nvSpPr>
        <p:spPr>
          <a:xfrm>
            <a:off x="10210800" y="3275139"/>
            <a:ext cx="2117887" cy="461665"/>
          </a:xfrm>
          <a:prstGeom prst="rect">
            <a:avLst/>
          </a:prstGeom>
          <a:noFill/>
        </p:spPr>
        <p:txBody>
          <a:bodyPr wrap="none" rtlCol="0">
            <a:spAutoFit/>
          </a:bodyPr>
          <a:lstStyle/>
          <a:p>
            <a:r>
              <a:rPr lang="pt-BR" sz="2400" dirty="0" smtClean="0">
                <a:solidFill>
                  <a:srgbClr val="00FF00"/>
                </a:solidFill>
              </a:rPr>
              <a:t>“go / no-go” ? </a:t>
            </a:r>
            <a:endParaRPr lang="en-US" sz="2400" dirty="0">
              <a:solidFill>
                <a:srgbClr val="00FF00"/>
              </a:solidFill>
            </a:endParaRPr>
          </a:p>
        </p:txBody>
      </p:sp>
      <p:sp>
        <p:nvSpPr>
          <p:cNvPr id="9" name="Oval 5"/>
          <p:cNvSpPr/>
          <p:nvPr/>
        </p:nvSpPr>
        <p:spPr>
          <a:xfrm>
            <a:off x="5387978" y="68767"/>
            <a:ext cx="137160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CaixaDeTexto 1"/>
          <p:cNvSpPr txBox="1"/>
          <p:nvPr/>
        </p:nvSpPr>
        <p:spPr>
          <a:xfrm>
            <a:off x="168275" y="2354580"/>
            <a:ext cx="6474460" cy="2246769"/>
          </a:xfrm>
          <a:prstGeom prst="rect">
            <a:avLst/>
          </a:prstGeom>
          <a:noFill/>
          <a:ln w="9525">
            <a:noFill/>
            <a:miter/>
          </a:ln>
        </p:spPr>
        <p:txBody>
          <a:bodyPr wrap="square" anchor="t">
            <a:spAutoFit/>
          </a:bodyPr>
          <a:lstStyle/>
          <a:p>
            <a:pPr lvl="0" algn="ctr">
              <a:buFont typeface="Arial" panose="020B0604020202020204" pitchFamily="34" charset="0"/>
              <a:buNone/>
            </a:pPr>
            <a:r>
              <a:rPr lang="pt-BR" altLang="en-US" sz="4400" i="1" dirty="0">
                <a:latin typeface="Calibri" panose="020F0502020204030204" pitchFamily="34" charset="0"/>
                <a:ea typeface="SimSun" panose="02010600030101010101" pitchFamily="2" charset="-122"/>
              </a:rPr>
              <a:t>“Fail fast, fail often”</a:t>
            </a:r>
          </a:p>
          <a:p>
            <a:pPr lvl="0" algn="ctr">
              <a:buFont typeface="Arial" panose="020B0604020202020204" pitchFamily="34" charset="0"/>
              <a:buNone/>
            </a:pPr>
            <a:r>
              <a:rPr lang="pt-BR" altLang="en-US" sz="3200" dirty="0">
                <a:latin typeface="Arial" panose="020B0604020202020204" pitchFamily="34" charset="0"/>
                <a:ea typeface="SimSun" panose="02010600030101010101" pitchFamily="2" charset="-122"/>
              </a:rPr>
              <a:t> </a:t>
            </a:r>
          </a:p>
          <a:p>
            <a:pPr lvl="0">
              <a:buFont typeface="Arial" panose="020B0604020202020204" pitchFamily="34" charset="0"/>
              <a:buNone/>
            </a:pPr>
            <a:endParaRPr lang="pt-BR" altLang="en-US" sz="2800" dirty="0">
              <a:latin typeface="Arial" panose="020B0604020202020204" pitchFamily="34" charset="0"/>
              <a:ea typeface="SimSun" panose="02010600030101010101" pitchFamily="2" charset="-122"/>
            </a:endParaRPr>
          </a:p>
          <a:p>
            <a:pPr lvl="0" algn="ctr">
              <a:buFont typeface="Arial" panose="020B0604020202020204" pitchFamily="34" charset="0"/>
              <a:buNone/>
            </a:pPr>
            <a:endParaRPr lang="en-US" altLang="en-US" sz="3600" dirty="0">
              <a:latin typeface="Arial" panose="020B0604020202020204" pitchFamily="34" charset="0"/>
              <a:ea typeface="SimSun" panose="02010600030101010101" pitchFamily="2" charset="-122"/>
            </a:endParaRPr>
          </a:p>
        </p:txBody>
      </p:sp>
      <p:sp>
        <p:nvSpPr>
          <p:cNvPr id="109570" name="CaixaDeTexto 4"/>
          <p:cNvSpPr txBox="1"/>
          <p:nvPr/>
        </p:nvSpPr>
        <p:spPr>
          <a:xfrm>
            <a:off x="574993" y="3226435"/>
            <a:ext cx="5316537" cy="883920"/>
          </a:xfrm>
          <a:prstGeom prst="rect">
            <a:avLst/>
          </a:prstGeom>
          <a:noFill/>
          <a:ln w="9525">
            <a:noFill/>
            <a:miter/>
          </a:ln>
        </p:spPr>
        <p:txBody>
          <a:bodyPr wrap="square" anchor="t">
            <a:spAutoFit/>
          </a:bodyPr>
          <a:lstStyle/>
          <a:p>
            <a:pPr lvl="0" algn="ctr">
              <a:buFont typeface="Arial" panose="020B0604020202020204" pitchFamily="34" charset="0"/>
              <a:buNone/>
            </a:pPr>
            <a:r>
              <a:rPr lang="pt-BR" altLang="en-US" sz="2400" dirty="0">
                <a:latin typeface="Arial" panose="020B0604020202020204" pitchFamily="34" charset="0"/>
                <a:ea typeface="SimSun" panose="02010600030101010101" pitchFamily="2" charset="-122"/>
              </a:rPr>
              <a:t>(mantra of silicon valley)</a:t>
            </a:r>
          </a:p>
          <a:p>
            <a:pPr lvl="0" algn="ctr">
              <a:buFont typeface="Arial" panose="020B0604020202020204" pitchFamily="34" charset="0"/>
              <a:buNone/>
            </a:pPr>
            <a:endParaRPr lang="en-US" altLang="en-US" sz="2800" dirty="0">
              <a:latin typeface="Arial" panose="020B0604020202020204" pitchFamily="34" charset="0"/>
              <a:ea typeface="SimSun" panose="02010600030101010101" pitchFamily="2" charset="-122"/>
            </a:endParaRPr>
          </a:p>
        </p:txBody>
      </p:sp>
      <p:sp>
        <p:nvSpPr>
          <p:cNvPr id="2" name="Text Box 1"/>
          <p:cNvSpPr txBox="1"/>
          <p:nvPr/>
        </p:nvSpPr>
        <p:spPr>
          <a:xfrm>
            <a:off x="3538855" y="168275"/>
            <a:ext cx="5314275" cy="646331"/>
          </a:xfrm>
          <a:prstGeom prst="rect">
            <a:avLst/>
          </a:prstGeom>
          <a:noFill/>
        </p:spPr>
        <p:txBody>
          <a:bodyPr wrap="none" rtlCol="0">
            <a:spAutoFit/>
          </a:bodyPr>
          <a:lstStyle/>
          <a:p>
            <a:r>
              <a:rPr lang="pt-BR" altLang="en-US" sz="3600" dirty="0">
                <a:solidFill>
                  <a:srgbClr val="FFFF00"/>
                </a:solidFill>
                <a:effectLst>
                  <a:outerShdw blurRad="38100" dist="38100" dir="2700000" algn="tl">
                    <a:srgbClr val="000000">
                      <a:alpha val="43137"/>
                    </a:srgbClr>
                  </a:outerShdw>
                </a:effectLst>
              </a:rPr>
              <a:t>The </a:t>
            </a:r>
            <a:r>
              <a:rPr lang="pt-BR" altLang="en-US" sz="3600" dirty="0" smtClean="0">
                <a:solidFill>
                  <a:srgbClr val="FFFF00"/>
                </a:solidFill>
                <a:effectLst>
                  <a:outerShdw blurRad="38100" dist="38100" dir="2700000" algn="tl">
                    <a:srgbClr val="000000">
                      <a:alpha val="43137"/>
                    </a:srgbClr>
                  </a:outerShdw>
                </a:effectLst>
              </a:rPr>
              <a:t>“go </a:t>
            </a:r>
            <a:r>
              <a:rPr lang="pt-BR" altLang="en-US" sz="3600" dirty="0">
                <a:solidFill>
                  <a:srgbClr val="FFFF00"/>
                </a:solidFill>
                <a:effectLst>
                  <a:outerShdw blurRad="38100" dist="38100" dir="2700000" algn="tl">
                    <a:srgbClr val="000000">
                      <a:alpha val="43137"/>
                    </a:srgbClr>
                  </a:outerShdw>
                </a:effectLst>
              </a:rPr>
              <a:t>/ </a:t>
            </a:r>
            <a:r>
              <a:rPr lang="pt-BR" altLang="en-US" sz="3600" dirty="0" smtClean="0">
                <a:solidFill>
                  <a:srgbClr val="FFFF00"/>
                </a:solidFill>
                <a:effectLst>
                  <a:outerShdw blurRad="38100" dist="38100" dir="2700000" algn="tl">
                    <a:srgbClr val="000000">
                      <a:alpha val="43137"/>
                    </a:srgbClr>
                  </a:outerShdw>
                </a:effectLst>
              </a:rPr>
              <a:t>no-go” </a:t>
            </a:r>
            <a:r>
              <a:rPr lang="pt-BR" altLang="en-US" sz="3600" dirty="0" err="1">
                <a:solidFill>
                  <a:srgbClr val="FFFF00"/>
                </a:solidFill>
                <a:effectLst>
                  <a:outerShdw blurRad="38100" dist="38100" dir="2700000" algn="tl">
                    <a:srgbClr val="000000">
                      <a:alpha val="43137"/>
                    </a:srgbClr>
                  </a:outerShdw>
                </a:effectLst>
              </a:rPr>
              <a:t>decision</a:t>
            </a:r>
            <a:endParaRPr lang="pt-BR" altLang="en-US" sz="3600" dirty="0">
              <a:solidFill>
                <a:srgbClr val="FFFF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6381750" y="1205230"/>
            <a:ext cx="5463540" cy="5463540"/>
          </a:xfrm>
          <a:prstGeom prst="rect">
            <a:avLst/>
          </a:prstGeom>
        </p:spPr>
      </p:pic>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CaixaDeTexto 1"/>
          <p:cNvSpPr txBox="1"/>
          <p:nvPr/>
        </p:nvSpPr>
        <p:spPr>
          <a:xfrm>
            <a:off x="420688" y="2112963"/>
            <a:ext cx="7762875" cy="3908762"/>
          </a:xfrm>
          <a:prstGeom prst="rect">
            <a:avLst/>
          </a:prstGeom>
          <a:noFill/>
          <a:ln w="9525">
            <a:noFill/>
            <a:miter/>
          </a:ln>
        </p:spPr>
        <p:txBody>
          <a:bodyPr anchor="t">
            <a:spAutoFit/>
          </a:bodyPr>
          <a:lstStyle/>
          <a:p>
            <a:pPr lvl="0" algn="ctr">
              <a:buFont typeface="Arial" panose="020B0604020202020204" pitchFamily="34" charset="0"/>
              <a:buNone/>
            </a:pPr>
            <a:r>
              <a:rPr lang="pt-BR" altLang="en-US" sz="3600" dirty="0">
                <a:latin typeface="Arial" panose="020B0604020202020204" pitchFamily="34" charset="0"/>
                <a:ea typeface="SimSun" panose="02010600030101010101" pitchFamily="2" charset="-122"/>
              </a:rPr>
              <a:t>“</a:t>
            </a:r>
            <a:r>
              <a:rPr lang="pt-BR" altLang="en-US" sz="3600" i="1" dirty="0">
                <a:latin typeface="Arial" panose="020B0604020202020204" pitchFamily="34" charset="0"/>
                <a:ea typeface="SimSun" panose="02010600030101010101" pitchFamily="2" charset="-122"/>
              </a:rPr>
              <a:t>Success is the ability to go from one failure to another with no loss of enthusiasm</a:t>
            </a:r>
            <a:r>
              <a:rPr lang="pt-BR" altLang="en-US" sz="3600" dirty="0">
                <a:latin typeface="Arial" panose="020B0604020202020204" pitchFamily="34" charset="0"/>
                <a:ea typeface="SimSun" panose="02010600030101010101" pitchFamily="2" charset="-122"/>
              </a:rPr>
              <a:t>”</a:t>
            </a:r>
            <a:r>
              <a:rPr lang="pt-BR" altLang="en-US" sz="3200" dirty="0">
                <a:latin typeface="Arial" panose="020B0604020202020204" pitchFamily="34" charset="0"/>
                <a:ea typeface="SimSun" panose="02010600030101010101" pitchFamily="2" charset="-122"/>
              </a:rPr>
              <a:t> </a:t>
            </a:r>
            <a:endParaRPr lang="pt-BR" altLang="en-US" sz="3200" dirty="0" smtClean="0">
              <a:latin typeface="Arial" panose="020B0604020202020204" pitchFamily="34" charset="0"/>
              <a:ea typeface="SimSun" panose="02010600030101010101" pitchFamily="2" charset="-122"/>
            </a:endParaRPr>
          </a:p>
          <a:p>
            <a:pPr lvl="0" algn="ctr">
              <a:buFont typeface="Arial" panose="020B0604020202020204" pitchFamily="34" charset="0"/>
              <a:buNone/>
            </a:pPr>
            <a:endParaRPr lang="pt-BR" altLang="en-US" sz="3200" dirty="0">
              <a:ea typeface="SimSun" panose="02010600030101010101" pitchFamily="2" charset="-122"/>
            </a:endParaRPr>
          </a:p>
          <a:p>
            <a:pPr lvl="0" algn="ctr"/>
            <a:r>
              <a:rPr lang="pt-BR" altLang="en-US" sz="3600" dirty="0" smtClean="0">
                <a:solidFill>
                  <a:schemeClr val="bg1"/>
                </a:solidFill>
                <a:ea typeface="SimSun" panose="02010600030101010101" pitchFamily="2" charset="-122"/>
              </a:rPr>
              <a:t>O sucesso </a:t>
            </a:r>
            <a:r>
              <a:rPr lang="pt-BR" altLang="en-US" sz="3600" dirty="0">
                <a:solidFill>
                  <a:schemeClr val="bg1"/>
                </a:solidFill>
                <a:ea typeface="SimSun" panose="02010600030101010101" pitchFamily="2" charset="-122"/>
              </a:rPr>
              <a:t>é a capacidade de ir de um fracasso a outro sem perder o </a:t>
            </a:r>
            <a:r>
              <a:rPr lang="pt-BR" altLang="en-US" sz="3600" dirty="0" smtClean="0">
                <a:solidFill>
                  <a:schemeClr val="bg1"/>
                </a:solidFill>
                <a:ea typeface="SimSun" panose="02010600030101010101" pitchFamily="2" charset="-122"/>
              </a:rPr>
              <a:t>entusiasmo</a:t>
            </a:r>
            <a:endParaRPr lang="en-US" altLang="en-US" sz="3600" dirty="0">
              <a:solidFill>
                <a:schemeClr val="bg1"/>
              </a:solidFill>
              <a:ea typeface="SimSun" panose="02010600030101010101" pitchFamily="2" charset="-122"/>
            </a:endParaRPr>
          </a:p>
        </p:txBody>
      </p:sp>
      <p:sp>
        <p:nvSpPr>
          <p:cNvPr id="113666" name="CaixaDeTexto 4"/>
          <p:cNvSpPr txBox="1"/>
          <p:nvPr/>
        </p:nvSpPr>
        <p:spPr>
          <a:xfrm>
            <a:off x="8375650" y="5708650"/>
            <a:ext cx="3222625" cy="944563"/>
          </a:xfrm>
          <a:prstGeom prst="rect">
            <a:avLst/>
          </a:prstGeom>
          <a:noFill/>
          <a:ln w="9525">
            <a:noFill/>
            <a:miter/>
          </a:ln>
        </p:spPr>
        <p:txBody>
          <a:bodyPr wrap="none" anchor="t">
            <a:spAutoFit/>
          </a:bodyPr>
          <a:lstStyle/>
          <a:p>
            <a:pPr lvl="0" algn="ctr">
              <a:buFont typeface="Arial" panose="020B0604020202020204" pitchFamily="34" charset="0"/>
              <a:buNone/>
            </a:pPr>
            <a:r>
              <a:rPr lang="pt-BR" altLang="en-US" sz="2800" b="1" i="1" dirty="0">
                <a:latin typeface="Arial" panose="020B0604020202020204" pitchFamily="34" charset="0"/>
                <a:ea typeface="SimSun" panose="02010600030101010101" pitchFamily="2" charset="-122"/>
              </a:rPr>
              <a:t>Winston Churchill</a:t>
            </a:r>
          </a:p>
          <a:p>
            <a:pPr lvl="0" algn="ctr">
              <a:buFont typeface="Arial" panose="020B0604020202020204" pitchFamily="34" charset="0"/>
              <a:buNone/>
            </a:pPr>
            <a:r>
              <a:rPr lang="pt-BR" altLang="en-US" sz="2800" i="1" dirty="0">
                <a:latin typeface="Arial" panose="020B0604020202020204" pitchFamily="34" charset="0"/>
                <a:ea typeface="SimSun" panose="02010600030101010101" pitchFamily="2" charset="-122"/>
              </a:rPr>
              <a:t>(1874-1965)</a:t>
            </a:r>
            <a:endParaRPr lang="en-US" altLang="en-US" sz="2800" i="1" dirty="0">
              <a:latin typeface="Arial" panose="020B0604020202020204" pitchFamily="34" charset="0"/>
              <a:ea typeface="SimSun" panose="02010600030101010101" pitchFamily="2" charset="-122"/>
            </a:endParaRPr>
          </a:p>
        </p:txBody>
      </p:sp>
      <p:pic>
        <p:nvPicPr>
          <p:cNvPr id="113667" name="Picture 2"/>
          <p:cNvPicPr>
            <a:picLocks noChangeAspect="1"/>
          </p:cNvPicPr>
          <p:nvPr/>
        </p:nvPicPr>
        <p:blipFill>
          <a:blip r:embed="rId3"/>
          <a:stretch>
            <a:fillRect/>
          </a:stretch>
        </p:blipFill>
        <p:spPr>
          <a:xfrm>
            <a:off x="8737600" y="1871663"/>
            <a:ext cx="2495550" cy="3751262"/>
          </a:xfrm>
          <a:prstGeom prst="rect">
            <a:avLst/>
          </a:prstGeom>
          <a:noFill/>
          <a:ln w="9525">
            <a:noFill/>
            <a:miter/>
          </a:ln>
        </p:spPr>
      </p:pic>
      <p:sp>
        <p:nvSpPr>
          <p:cNvPr id="113668" name="Title 7"/>
          <p:cNvSpPr>
            <a:spLocks noGrp="1"/>
          </p:cNvSpPr>
          <p:nvPr>
            <p:ph type="title"/>
          </p:nvPr>
        </p:nvSpPr>
        <p:spPr/>
        <p:txBody>
          <a:bodyPr lIns="91440" tIns="45720" rIns="91440" bIns="45720" anchor="ctr"/>
          <a:lstStyle/>
          <a:p>
            <a:pPr lvl="0"/>
            <a:endParaRPr lang="zh-CN" altLang="en-US"/>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580672" y="147320"/>
            <a:ext cx="9048438" cy="1138773"/>
          </a:xfrm>
          <a:prstGeom prst="rect">
            <a:avLst/>
          </a:prstGeom>
          <a:noFill/>
        </p:spPr>
        <p:txBody>
          <a:bodyPr wrap="none" rtlCol="0">
            <a:spAutoFit/>
          </a:bodyPr>
          <a:lstStyle/>
          <a:p>
            <a:pPr algn="ctr"/>
            <a:r>
              <a:rPr lang="pt-BR" sz="3600" dirty="0" smtClean="0">
                <a:solidFill>
                  <a:srgbClr val="FFFF00"/>
                </a:solidFill>
                <a:uFillTx/>
                <a:sym typeface="+mn-ea"/>
              </a:rPr>
              <a:t>Análise FOFA </a:t>
            </a:r>
          </a:p>
          <a:p>
            <a:pPr algn="ctr"/>
            <a:r>
              <a:rPr lang="pt-BR" sz="3200" i="1" dirty="0" smtClean="0">
                <a:solidFill>
                  <a:schemeClr val="bg1"/>
                </a:solidFill>
                <a:uFillTx/>
                <a:sym typeface="+mn-ea"/>
              </a:rPr>
              <a:t>(Forças, Oportunidades, Fraquezas e Ameaças)</a:t>
            </a:r>
            <a:r>
              <a:rPr lang="pt-BR" sz="3200" dirty="0" smtClean="0">
                <a:solidFill>
                  <a:schemeClr val="bg1"/>
                </a:solidFill>
                <a:uFillTx/>
                <a:sym typeface="+mn-ea"/>
              </a:rPr>
              <a:t> </a:t>
            </a: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63</a:t>
            </a:fld>
            <a:endParaRPr lang="pt-BR" sz="1200" strike="noStrike" noProof="1">
              <a:solidFill>
                <a:srgbClr val="898989"/>
              </a:solidFill>
              <a:latin typeface="Calibri" panose="020F0502020204030204" pitchFamily="34" charset="0"/>
            </a:endParaRPr>
          </a:p>
        </p:txBody>
      </p:sp>
      <p:sp>
        <p:nvSpPr>
          <p:cNvPr id="6" name="CaixaDeTexto 5"/>
          <p:cNvSpPr txBox="1"/>
          <p:nvPr/>
        </p:nvSpPr>
        <p:spPr>
          <a:xfrm>
            <a:off x="7280488" y="6498193"/>
            <a:ext cx="4801058" cy="307777"/>
          </a:xfrm>
          <a:prstGeom prst="rect">
            <a:avLst/>
          </a:prstGeom>
          <a:noFill/>
        </p:spPr>
        <p:txBody>
          <a:bodyPr wrap="none" rtlCol="0">
            <a:spAutoFit/>
          </a:bodyPr>
          <a:lstStyle/>
          <a:p>
            <a:r>
              <a:rPr lang="pt-BR" sz="1400" i="1" dirty="0" smtClean="0">
                <a:hlinkClick r:id="rId3"/>
              </a:rPr>
              <a:t>www.sbfte.com.org</a:t>
            </a:r>
            <a:r>
              <a:rPr lang="pt-BR" sz="1400" i="1" dirty="0" smtClean="0"/>
              <a:t> - Glossário semântico de farmacologia</a:t>
            </a:r>
            <a:endParaRPr lang="pt-BR" sz="1400" i="1" dirty="0"/>
          </a:p>
        </p:txBody>
      </p:sp>
      <p:pic>
        <p:nvPicPr>
          <p:cNvPr id="7" name="Imagem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375" y="1665604"/>
            <a:ext cx="7048500" cy="4718289"/>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64</a:t>
            </a:fld>
            <a:endParaRPr lang="pt-BR" sz="1200" strike="noStrike" noProof="1">
              <a:solidFill>
                <a:srgbClr val="898989"/>
              </a:solidFill>
              <a:latin typeface="Calibri" panose="020F0502020204030204" pitchFamily="34" charset="0"/>
            </a:endParaRPr>
          </a:p>
        </p:txBody>
      </p:sp>
      <p:sp>
        <p:nvSpPr>
          <p:cNvPr id="4" name="Retângulo de cantos arredondados 3"/>
          <p:cNvSpPr/>
          <p:nvPr/>
        </p:nvSpPr>
        <p:spPr>
          <a:xfrm>
            <a:off x="8552286" y="4760259"/>
            <a:ext cx="1011278" cy="376517"/>
          </a:xfrm>
          <a:prstGeom prst="round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xaDeTexto 4"/>
          <p:cNvSpPr txBox="1"/>
          <p:nvPr/>
        </p:nvSpPr>
        <p:spPr>
          <a:xfrm>
            <a:off x="-89331" y="3591468"/>
            <a:ext cx="2106667" cy="338554"/>
          </a:xfrm>
          <a:prstGeom prst="rect">
            <a:avLst/>
          </a:prstGeom>
          <a:noFill/>
        </p:spPr>
        <p:txBody>
          <a:bodyPr wrap="none" rtlCol="0">
            <a:spAutoFit/>
          </a:bodyPr>
          <a:lstStyle/>
          <a:p>
            <a:r>
              <a:rPr lang="pt-BR" sz="1600" dirty="0" smtClean="0">
                <a:solidFill>
                  <a:srgbClr val="00FF00"/>
                </a:solidFill>
              </a:rPr>
              <a:t>“= Lead </a:t>
            </a:r>
            <a:r>
              <a:rPr lang="pt-BR" sz="1600" dirty="0" err="1" smtClean="0">
                <a:solidFill>
                  <a:srgbClr val="00FF00"/>
                </a:solidFill>
              </a:rPr>
              <a:t>optimization</a:t>
            </a:r>
            <a:r>
              <a:rPr lang="pt-BR" sz="1600" dirty="0" smtClean="0">
                <a:solidFill>
                  <a:srgbClr val="00FF00"/>
                </a:solidFill>
              </a:rPr>
              <a:t>”</a:t>
            </a:r>
            <a:endParaRPr lang="pt-BR" sz="1600" dirty="0">
              <a:solidFill>
                <a:srgbClr val="00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65</a:t>
            </a:fld>
            <a:endParaRPr lang="pt-BR" sz="1200" strike="noStrike" noProof="1">
              <a:solidFill>
                <a:srgbClr val="898989"/>
              </a:solidFill>
              <a:latin typeface="Calibri" panose="020F0502020204030204" pitchFamily="34" charset="0"/>
            </a:endParaRPr>
          </a:p>
        </p:txBody>
      </p:sp>
      <p:sp>
        <p:nvSpPr>
          <p:cNvPr id="4" name="Retângulo de cantos arredondados 3"/>
          <p:cNvSpPr/>
          <p:nvPr/>
        </p:nvSpPr>
        <p:spPr>
          <a:xfrm>
            <a:off x="2138082" y="-1269"/>
            <a:ext cx="4504765" cy="619834"/>
          </a:xfrm>
          <a:prstGeom prst="round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ector de seta reta 6"/>
          <p:cNvCxnSpPr/>
          <p:nvPr/>
        </p:nvCxnSpPr>
        <p:spPr>
          <a:xfrm flipV="1">
            <a:off x="470647" y="618565"/>
            <a:ext cx="1667435" cy="94129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 y="27710"/>
            <a:ext cx="8856465" cy="65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ector reto 3"/>
          <p:cNvCxnSpPr/>
          <p:nvPr/>
        </p:nvCxnSpPr>
        <p:spPr>
          <a:xfrm>
            <a:off x="278511" y="2299855"/>
            <a:ext cx="817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278920" y="3131150"/>
            <a:ext cx="2452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2934268" y="150125"/>
            <a:ext cx="1828800" cy="586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10"/>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cxnSp>
        <p:nvCxnSpPr>
          <p:cNvPr id="12" name="Conector reto 11"/>
          <p:cNvCxnSpPr/>
          <p:nvPr/>
        </p:nvCxnSpPr>
        <p:spPr>
          <a:xfrm>
            <a:off x="1705971" y="596159"/>
            <a:ext cx="10797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66</a:t>
            </a:fld>
            <a:endParaRPr lang="pt-BR" sz="1200" strike="noStrike" noProof="1">
              <a:solidFill>
                <a:srgbClr val="898989"/>
              </a:solidFill>
              <a:latin typeface="Calibri" panose="020F0502020204030204" pitchFamily="34" charset="0"/>
            </a:endParaRPr>
          </a:p>
        </p:txBody>
      </p:sp>
      <p:cxnSp>
        <p:nvCxnSpPr>
          <p:cNvPr id="13" name="Conector reto 12"/>
          <p:cNvCxnSpPr/>
          <p:nvPr/>
        </p:nvCxnSpPr>
        <p:spPr>
          <a:xfrm>
            <a:off x="498643" y="3485168"/>
            <a:ext cx="817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6468036" y="2706452"/>
            <a:ext cx="2359941" cy="430887"/>
          </a:xfrm>
          <a:prstGeom prst="rect">
            <a:avLst/>
          </a:prstGeom>
          <a:noFill/>
        </p:spPr>
        <p:txBody>
          <a:bodyPr wrap="none" rtlCol="0">
            <a:spAutoFit/>
          </a:bodyPr>
          <a:lstStyle/>
          <a:p>
            <a:r>
              <a:rPr lang="pt-BR" sz="2200" dirty="0" smtClean="0"/>
              <a:t>Gene </a:t>
            </a:r>
            <a:r>
              <a:rPr lang="pt-BR" sz="2200" dirty="0" err="1" smtClean="0"/>
              <a:t>mutation</a:t>
            </a:r>
            <a:r>
              <a:rPr lang="pt-BR" sz="2200" dirty="0" smtClean="0"/>
              <a:t> + </a:t>
            </a:r>
            <a:endParaRPr lang="en-US" sz="22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33323" y="900185"/>
            <a:ext cx="11049077" cy="954107"/>
          </a:xfrm>
          <a:prstGeom prst="rect">
            <a:avLst/>
          </a:prstGeom>
          <a:noFill/>
        </p:spPr>
        <p:txBody>
          <a:bodyPr wrap="square" rtlCol="0">
            <a:spAutoFit/>
          </a:bodyPr>
          <a:lstStyle/>
          <a:p>
            <a:pPr algn="just"/>
            <a:r>
              <a:rPr lang="pt-BR" sz="2800" dirty="0" smtClean="0">
                <a:solidFill>
                  <a:schemeClr val="bg1"/>
                </a:solidFill>
              </a:rPr>
              <a:t>Muito econômico, </a:t>
            </a:r>
            <a:r>
              <a:rPr lang="pt-BR" sz="2800" dirty="0">
                <a:solidFill>
                  <a:schemeClr val="bg1"/>
                </a:solidFill>
              </a:rPr>
              <a:t>é um dos testes </a:t>
            </a:r>
            <a:r>
              <a:rPr lang="pt-BR" sz="2800" i="1" dirty="0">
                <a:solidFill>
                  <a:schemeClr val="bg1"/>
                </a:solidFill>
              </a:rPr>
              <a:t>in vitro </a:t>
            </a:r>
            <a:r>
              <a:rPr lang="pt-BR" sz="2800" dirty="0">
                <a:solidFill>
                  <a:schemeClr val="bg1"/>
                </a:solidFill>
              </a:rPr>
              <a:t>de curta duração mais utilizados para detectar </a:t>
            </a:r>
            <a:r>
              <a:rPr lang="pt-BR" sz="2800" dirty="0" err="1">
                <a:solidFill>
                  <a:schemeClr val="bg1"/>
                </a:solidFill>
              </a:rPr>
              <a:t>mutagenicidade</a:t>
            </a:r>
            <a:r>
              <a:rPr lang="pt-BR" sz="2800" dirty="0">
                <a:solidFill>
                  <a:schemeClr val="bg1"/>
                </a:solidFill>
              </a:rPr>
              <a:t>. </a:t>
            </a:r>
          </a:p>
        </p:txBody>
      </p:sp>
      <p:pic>
        <p:nvPicPr>
          <p:cNvPr id="6" name="Picture 6" descr="ames test kit in malay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138" y="1845482"/>
            <a:ext cx="8497086" cy="498841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216400" y="50800"/>
            <a:ext cx="3403817" cy="923330"/>
          </a:xfrm>
          <a:prstGeom prst="rect">
            <a:avLst/>
          </a:prstGeom>
          <a:noFill/>
        </p:spPr>
        <p:txBody>
          <a:bodyPr wrap="none" rtlCol="0">
            <a:spAutoFit/>
          </a:bodyPr>
          <a:lstStyle/>
          <a:p>
            <a:r>
              <a:rPr lang="pt-BR" b="1" dirty="0">
                <a:solidFill>
                  <a:srgbClr val="0070C0"/>
                </a:solidFill>
              </a:rPr>
              <a:t> </a:t>
            </a:r>
            <a:r>
              <a:rPr lang="pt-BR" sz="3600" dirty="0">
                <a:solidFill>
                  <a:schemeClr val="bg2"/>
                </a:solidFill>
              </a:rPr>
              <a:t>Teste de Ames:</a:t>
            </a:r>
          </a:p>
          <a:p>
            <a:endParaRPr lang="en-US" dirty="0"/>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2012" y="2279843"/>
            <a:ext cx="5459104" cy="2677656"/>
          </a:xfrm>
          <a:prstGeom prst="rect">
            <a:avLst/>
          </a:prstGeom>
          <a:noFill/>
        </p:spPr>
        <p:txBody>
          <a:bodyPr wrap="square" rtlCol="0">
            <a:spAutoFit/>
          </a:bodyPr>
          <a:lstStyle/>
          <a:p>
            <a:pPr algn="just"/>
            <a:r>
              <a:rPr lang="pt-BR" sz="2800" u="sng" dirty="0" smtClean="0">
                <a:solidFill>
                  <a:schemeClr val="bg1"/>
                </a:solidFill>
              </a:rPr>
              <a:t>Objetivo:</a:t>
            </a:r>
            <a:r>
              <a:rPr lang="pt-BR" sz="2800" dirty="0" smtClean="0">
                <a:solidFill>
                  <a:schemeClr val="bg1"/>
                </a:solidFill>
              </a:rPr>
              <a:t> Identificar </a:t>
            </a:r>
            <a:r>
              <a:rPr lang="pt-BR" sz="2800" dirty="0">
                <a:solidFill>
                  <a:schemeClr val="bg1"/>
                </a:solidFill>
              </a:rPr>
              <a:t>danos no material genético </a:t>
            </a:r>
            <a:r>
              <a:rPr lang="pt-BR" sz="2800" dirty="0" smtClean="0">
                <a:solidFill>
                  <a:schemeClr val="bg1"/>
                </a:solidFill>
              </a:rPr>
              <a:t>(DNA) em </a:t>
            </a:r>
            <a:r>
              <a:rPr lang="pt-BR" sz="2800" dirty="0" smtClean="0">
                <a:solidFill>
                  <a:srgbClr val="FFFF00"/>
                </a:solidFill>
              </a:rPr>
              <a:t>célula de mamífero</a:t>
            </a:r>
          </a:p>
          <a:p>
            <a:pPr algn="just"/>
            <a:endParaRPr lang="pt-BR" sz="2800" dirty="0">
              <a:solidFill>
                <a:schemeClr val="bg1"/>
              </a:solidFill>
            </a:endParaRPr>
          </a:p>
          <a:p>
            <a:pPr algn="just"/>
            <a:r>
              <a:rPr lang="pt-BR" sz="2800" dirty="0" smtClean="0">
                <a:solidFill>
                  <a:schemeClr val="bg1"/>
                </a:solidFill>
              </a:rPr>
              <a:t>Alta sensibilidade mas falsos positivos</a:t>
            </a:r>
            <a:endParaRPr lang="pt-BR" sz="2800" dirty="0">
              <a:solidFill>
                <a:schemeClr val="bg1"/>
              </a:solidFill>
            </a:endParaRPr>
          </a:p>
        </p:txBody>
      </p:sp>
      <p:sp>
        <p:nvSpPr>
          <p:cNvPr id="13" name="CaixaDeTexto 12"/>
          <p:cNvSpPr txBox="1"/>
          <p:nvPr/>
        </p:nvSpPr>
        <p:spPr>
          <a:xfrm>
            <a:off x="640686" y="0"/>
            <a:ext cx="4172937" cy="923330"/>
          </a:xfrm>
          <a:prstGeom prst="rect">
            <a:avLst/>
          </a:prstGeom>
          <a:noFill/>
        </p:spPr>
        <p:txBody>
          <a:bodyPr wrap="none" rtlCol="0">
            <a:spAutoFit/>
          </a:bodyPr>
          <a:lstStyle/>
          <a:p>
            <a:r>
              <a:rPr lang="pt-BR" b="1" dirty="0">
                <a:solidFill>
                  <a:srgbClr val="0070C0"/>
                </a:solidFill>
              </a:rPr>
              <a:t> </a:t>
            </a:r>
            <a:r>
              <a:rPr lang="pt-BR" sz="3600" dirty="0" smtClean="0">
                <a:solidFill>
                  <a:schemeClr val="bg2"/>
                </a:solidFill>
              </a:rPr>
              <a:t>Ensaio do Cometa</a:t>
            </a:r>
            <a:endParaRPr lang="pt-BR" sz="3600" dirty="0">
              <a:solidFill>
                <a:schemeClr val="bg2"/>
              </a:solidFill>
            </a:endParaRPr>
          </a:p>
          <a:p>
            <a:endParaRPr lang="en-US"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942" y="28431"/>
            <a:ext cx="5463653" cy="6829567"/>
          </a:xfrm>
          <a:prstGeom prst="rect">
            <a:avLst/>
          </a:prstGeom>
        </p:spPr>
      </p:pic>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69</a:t>
            </a:fld>
            <a:endParaRPr lang="pt-BR" sz="1200" strike="noStrike" noProof="1">
              <a:solidFill>
                <a:srgbClr val="898989"/>
              </a:solidFill>
              <a:latin typeface="Calibri" panose="020F0502020204030204" pitchFamily="34" charset="0"/>
            </a:endParaRPr>
          </a:p>
        </p:txBody>
      </p:sp>
      <p:cxnSp>
        <p:nvCxnSpPr>
          <p:cNvPr id="5" name="Conector de seta reta 4"/>
          <p:cNvCxnSpPr/>
          <p:nvPr/>
        </p:nvCxnSpPr>
        <p:spPr>
          <a:xfrm flipH="1">
            <a:off x="8861367" y="931025"/>
            <a:ext cx="1812175"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H="1">
            <a:off x="8861367" y="1582189"/>
            <a:ext cx="1812175"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a:t>
            </a:fld>
            <a:endParaRPr lang="pt-BR" sz="1200" strike="noStrike" noProof="1">
              <a:solidFill>
                <a:srgbClr val="898989"/>
              </a:solidFill>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6" y="0"/>
            <a:ext cx="11471564"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de cantos arredondados 2"/>
          <p:cNvSpPr/>
          <p:nvPr/>
        </p:nvSpPr>
        <p:spPr>
          <a:xfrm>
            <a:off x="8710977" y="675272"/>
            <a:ext cx="1970877" cy="5967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147586" y="1358553"/>
            <a:ext cx="12548136" cy="5632311"/>
          </a:xfrm>
          <a:prstGeom prst="rect">
            <a:avLst/>
          </a:prstGeom>
          <a:solidFill>
            <a:schemeClr val="bg1">
              <a:lumMod val="65000"/>
            </a:schemeClr>
          </a:solidFill>
        </p:spPr>
        <p:txBody>
          <a:bodyPr wrap="square">
            <a:spAutoFit/>
          </a:bodyPr>
          <a:lstStyle/>
          <a:p>
            <a:r>
              <a:rPr lang="pt-BR" sz="2400" dirty="0" smtClean="0"/>
              <a:t>2. Efeito </a:t>
            </a:r>
            <a:r>
              <a:rPr lang="pt-BR" sz="2400" dirty="0"/>
              <a:t>adverso </a:t>
            </a:r>
            <a:r>
              <a:rPr lang="pt-BR" sz="2400" dirty="0" smtClean="0"/>
              <a:t>vs. </a:t>
            </a:r>
            <a:r>
              <a:rPr lang="pt-BR" sz="2400" dirty="0"/>
              <a:t>efeito colateral </a:t>
            </a:r>
          </a:p>
          <a:p>
            <a:r>
              <a:rPr lang="pt-BR" sz="2400" dirty="0"/>
              <a:t>​4; Biodisponibilidade e Absorção </a:t>
            </a:r>
          </a:p>
          <a:p>
            <a:r>
              <a:rPr lang="pt-BR" sz="2400" dirty="0"/>
              <a:t>5. Eficácia, Efetividade e Eficiência </a:t>
            </a:r>
          </a:p>
          <a:p>
            <a:r>
              <a:rPr lang="pt-BR" sz="2400" dirty="0" smtClean="0"/>
              <a:t>​10</a:t>
            </a:r>
            <a:r>
              <a:rPr lang="pt-BR" sz="2400" dirty="0"/>
              <a:t>. Seletividade </a:t>
            </a:r>
            <a:r>
              <a:rPr lang="pt-BR" sz="2400" dirty="0" smtClean="0"/>
              <a:t>vs</a:t>
            </a:r>
            <a:r>
              <a:rPr lang="pt-BR" sz="2400" dirty="0"/>
              <a:t>. especificidade – Fármacos </a:t>
            </a:r>
            <a:r>
              <a:rPr lang="pt-BR" sz="2400" dirty="0" err="1"/>
              <a:t>multi-alvo</a:t>
            </a:r>
            <a:r>
              <a:rPr lang="pt-BR" sz="2400" dirty="0"/>
              <a:t> </a:t>
            </a:r>
            <a:r>
              <a:rPr lang="pt-BR" sz="2400" dirty="0" smtClean="0"/>
              <a:t>vs</a:t>
            </a:r>
            <a:r>
              <a:rPr lang="pt-BR" sz="2400" dirty="0"/>
              <a:t>. promíscuos</a:t>
            </a:r>
          </a:p>
          <a:p>
            <a:r>
              <a:rPr lang="pt-BR" sz="2400" dirty="0"/>
              <a:t>​​</a:t>
            </a:r>
            <a:r>
              <a:rPr lang="pt-BR" sz="2400" b="1" dirty="0">
                <a:solidFill>
                  <a:schemeClr val="bg2"/>
                </a:solidFill>
              </a:rPr>
              <a:t>13. Hit, lead, </a:t>
            </a:r>
            <a:r>
              <a:rPr lang="pt-BR" sz="2400" b="1" dirty="0" err="1">
                <a:solidFill>
                  <a:schemeClr val="bg2"/>
                </a:solidFill>
              </a:rPr>
              <a:t>drug</a:t>
            </a:r>
            <a:r>
              <a:rPr lang="pt-BR" sz="2400" b="1" dirty="0">
                <a:solidFill>
                  <a:schemeClr val="bg2"/>
                </a:solidFill>
              </a:rPr>
              <a:t> candidate / Substância ativa, protótipo, candidato a fármaco</a:t>
            </a:r>
          </a:p>
          <a:p>
            <a:r>
              <a:rPr lang="pt-BR" sz="2400" b="1" dirty="0">
                <a:solidFill>
                  <a:schemeClr val="bg2"/>
                </a:solidFill>
              </a:rPr>
              <a:t>​14. Descoberta e Desenvolvimento de fármacos</a:t>
            </a:r>
          </a:p>
          <a:p>
            <a:r>
              <a:rPr lang="pt-BR" sz="2400" dirty="0"/>
              <a:t>​16. Reposicionamento de fármacos</a:t>
            </a:r>
          </a:p>
          <a:p>
            <a:r>
              <a:rPr lang="pt-BR" sz="2400" dirty="0"/>
              <a:t>​17. Medicina baseada em evidências e </a:t>
            </a:r>
            <a:r>
              <a:rPr lang="pt-BR" sz="2400" dirty="0" smtClean="0"/>
              <a:t>Estudos</a:t>
            </a:r>
            <a:r>
              <a:rPr lang="pt-BR" sz="2400" dirty="0"/>
              <a:t> </a:t>
            </a:r>
            <a:r>
              <a:rPr lang="pt-BR" sz="2400" dirty="0" smtClean="0"/>
              <a:t>Clínicos </a:t>
            </a:r>
            <a:r>
              <a:rPr lang="pt-BR" sz="2400" dirty="0"/>
              <a:t>Controlados </a:t>
            </a:r>
            <a:r>
              <a:rPr lang="pt-BR" sz="2400" dirty="0" smtClean="0"/>
              <a:t>Randomizados</a:t>
            </a:r>
            <a:endParaRPr lang="pt-BR" sz="2400" dirty="0"/>
          </a:p>
          <a:p>
            <a:r>
              <a:rPr lang="pt-BR" sz="2400" dirty="0" smtClean="0"/>
              <a:t>​​</a:t>
            </a:r>
            <a:r>
              <a:rPr lang="pt-BR" sz="2400" dirty="0"/>
              <a:t>20. </a:t>
            </a:r>
            <a:r>
              <a:rPr lang="pt-BR" sz="2400" b="1" dirty="0" err="1">
                <a:solidFill>
                  <a:schemeClr val="bg2"/>
                </a:solidFill>
              </a:rPr>
              <a:t>Biomarcador</a:t>
            </a:r>
            <a:r>
              <a:rPr lang="pt-BR" sz="2400" b="1" dirty="0">
                <a:solidFill>
                  <a:schemeClr val="bg2"/>
                </a:solidFill>
              </a:rPr>
              <a:t> e desfecho substituto (“</a:t>
            </a:r>
            <a:r>
              <a:rPr lang="pt-BR" sz="2400" b="1" dirty="0" err="1">
                <a:solidFill>
                  <a:schemeClr val="bg2"/>
                </a:solidFill>
              </a:rPr>
              <a:t>surrogate</a:t>
            </a:r>
            <a:r>
              <a:rPr lang="pt-BR" sz="2400" b="1" dirty="0">
                <a:solidFill>
                  <a:schemeClr val="bg2"/>
                </a:solidFill>
              </a:rPr>
              <a:t> </a:t>
            </a:r>
            <a:r>
              <a:rPr lang="pt-BR" sz="2400" b="1" dirty="0" err="1">
                <a:solidFill>
                  <a:schemeClr val="bg2"/>
                </a:solidFill>
              </a:rPr>
              <a:t>endpoint</a:t>
            </a:r>
            <a:r>
              <a:rPr lang="pt-BR" sz="2400" b="1" dirty="0" smtClean="0">
                <a:solidFill>
                  <a:schemeClr val="bg2"/>
                </a:solidFill>
              </a:rPr>
              <a:t>”)</a:t>
            </a:r>
          </a:p>
          <a:p>
            <a:r>
              <a:rPr lang="pt-BR" sz="2400" dirty="0" smtClean="0"/>
              <a:t>21. </a:t>
            </a:r>
            <a:r>
              <a:rPr lang="pt-BR" sz="2400" b="1" dirty="0">
                <a:solidFill>
                  <a:schemeClr val="bg2"/>
                </a:solidFill>
              </a:rPr>
              <a:t>Estudos pré-clínicos vs. não </a:t>
            </a:r>
            <a:r>
              <a:rPr lang="pt-BR" sz="2400" b="1" dirty="0" smtClean="0">
                <a:solidFill>
                  <a:schemeClr val="bg2"/>
                </a:solidFill>
              </a:rPr>
              <a:t>clínicos</a:t>
            </a:r>
          </a:p>
          <a:p>
            <a:r>
              <a:rPr lang="pt-BR" sz="2400" dirty="0">
                <a:cs typeface="Arial" pitchFamily="34" charset="0"/>
              </a:rPr>
              <a:t>22. Uso emergencial, acesso expandido, uso compassivo e </a:t>
            </a:r>
            <a:r>
              <a:rPr lang="pt-BR" sz="2400" i="1" dirty="0" smtClean="0">
                <a:cs typeface="Arial" pitchFamily="34" charset="0"/>
              </a:rPr>
              <a:t>off </a:t>
            </a:r>
            <a:r>
              <a:rPr lang="pt-BR" sz="2400" i="1" dirty="0" err="1">
                <a:cs typeface="Arial" pitchFamily="34" charset="0"/>
              </a:rPr>
              <a:t>label</a:t>
            </a:r>
            <a:r>
              <a:rPr lang="pt-BR" sz="2400" i="1" dirty="0">
                <a:cs typeface="Arial" pitchFamily="34" charset="0"/>
              </a:rPr>
              <a:t> </a:t>
            </a:r>
            <a:r>
              <a:rPr lang="pt-BR" sz="2400" dirty="0">
                <a:cs typeface="Arial" pitchFamily="34" charset="0"/>
              </a:rPr>
              <a:t>de Medicamentos</a:t>
            </a:r>
          </a:p>
          <a:p>
            <a:r>
              <a:rPr lang="pt-BR" sz="2400" dirty="0">
                <a:cs typeface="Arial" pitchFamily="34" charset="0"/>
              </a:rPr>
              <a:t>23. </a:t>
            </a:r>
            <a:r>
              <a:rPr lang="pt-BR" sz="2400" b="1" dirty="0">
                <a:solidFill>
                  <a:schemeClr val="bg2"/>
                </a:solidFill>
                <a:cs typeface="Arial" pitchFamily="34" charset="0"/>
              </a:rPr>
              <a:t>MTD </a:t>
            </a:r>
            <a:r>
              <a:rPr lang="pt-BR" sz="2400" b="1" dirty="0" smtClean="0">
                <a:solidFill>
                  <a:schemeClr val="bg2"/>
                </a:solidFill>
                <a:cs typeface="Arial" pitchFamily="34" charset="0"/>
              </a:rPr>
              <a:t>e </a:t>
            </a:r>
            <a:r>
              <a:rPr lang="pt-BR" sz="2400" b="1" dirty="0">
                <a:solidFill>
                  <a:schemeClr val="bg2"/>
                </a:solidFill>
                <a:cs typeface="Arial" pitchFamily="34" charset="0"/>
              </a:rPr>
              <a:t>NOAEL </a:t>
            </a:r>
            <a:endParaRPr lang="pt-BR" sz="2000" b="1" dirty="0">
              <a:solidFill>
                <a:schemeClr val="bg2"/>
              </a:solidFill>
              <a:cs typeface="Arial" pitchFamily="34" charset="0"/>
            </a:endParaRPr>
          </a:p>
          <a:p>
            <a:r>
              <a:rPr lang="pt-BR" sz="2400" dirty="0">
                <a:cs typeface="Arial" pitchFamily="34" charset="0"/>
              </a:rPr>
              <a:t>24. </a:t>
            </a:r>
            <a:r>
              <a:rPr lang="pt-BR" sz="2400" b="1" dirty="0">
                <a:solidFill>
                  <a:schemeClr val="bg2"/>
                </a:solidFill>
                <a:cs typeface="Arial" pitchFamily="34" charset="0"/>
              </a:rPr>
              <a:t>Necessidade médica não atendida (</a:t>
            </a:r>
            <a:r>
              <a:rPr lang="pt-BR" sz="2400" b="1" i="1" dirty="0" err="1">
                <a:solidFill>
                  <a:schemeClr val="bg2"/>
                </a:solidFill>
                <a:cs typeface="Arial" pitchFamily="34" charset="0"/>
              </a:rPr>
              <a:t>unmet</a:t>
            </a:r>
            <a:r>
              <a:rPr lang="pt-BR" sz="2400" b="1" i="1" dirty="0">
                <a:solidFill>
                  <a:schemeClr val="bg2"/>
                </a:solidFill>
                <a:cs typeface="Arial" pitchFamily="34" charset="0"/>
              </a:rPr>
              <a:t> medical </a:t>
            </a:r>
            <a:r>
              <a:rPr lang="pt-BR" sz="2400" b="1" i="1" dirty="0" err="1">
                <a:solidFill>
                  <a:schemeClr val="bg2"/>
                </a:solidFill>
                <a:cs typeface="Arial" pitchFamily="34" charset="0"/>
              </a:rPr>
              <a:t>need</a:t>
            </a:r>
            <a:r>
              <a:rPr lang="pt-BR" sz="2400" b="1" dirty="0" smtClean="0">
                <a:solidFill>
                  <a:schemeClr val="bg2"/>
                </a:solidFill>
                <a:cs typeface="Arial" pitchFamily="34" charset="0"/>
              </a:rPr>
              <a:t>)</a:t>
            </a:r>
          </a:p>
          <a:p>
            <a:r>
              <a:rPr lang="pt-BR" sz="2400" dirty="0" smtClean="0">
                <a:cs typeface="Arial" pitchFamily="34" charset="0"/>
              </a:rPr>
              <a:t>25. </a:t>
            </a:r>
            <a:r>
              <a:rPr lang="pt-BR" sz="2400" b="1" dirty="0" err="1" smtClean="0">
                <a:solidFill>
                  <a:schemeClr val="bg2"/>
                </a:solidFill>
                <a:cs typeface="Arial" pitchFamily="34" charset="0"/>
              </a:rPr>
              <a:t>Farmacóforo</a:t>
            </a:r>
            <a:endParaRPr lang="pt-BR" sz="2400" b="1" dirty="0" smtClean="0">
              <a:solidFill>
                <a:schemeClr val="bg2"/>
              </a:solidFill>
              <a:cs typeface="Arial" pitchFamily="34" charset="0"/>
            </a:endParaRPr>
          </a:p>
          <a:p>
            <a:r>
              <a:rPr lang="pt-BR" sz="2400" b="1" dirty="0" smtClean="0">
                <a:cs typeface="Arial" pitchFamily="34" charset="0"/>
              </a:rPr>
              <a:t>26. </a:t>
            </a:r>
            <a:r>
              <a:rPr lang="pt-BR" sz="2400" b="1" dirty="0" smtClean="0">
                <a:solidFill>
                  <a:schemeClr val="bg2"/>
                </a:solidFill>
                <a:cs typeface="Arial" pitchFamily="34" charset="0"/>
              </a:rPr>
              <a:t>Análise FOFA (</a:t>
            </a:r>
            <a:r>
              <a:rPr lang="pt-BR" sz="2400" b="1" i="1" dirty="0" err="1" smtClean="0">
                <a:solidFill>
                  <a:schemeClr val="bg2"/>
                </a:solidFill>
                <a:cs typeface="Arial" pitchFamily="34" charset="0"/>
              </a:rPr>
              <a:t>Swot</a:t>
            </a:r>
            <a:r>
              <a:rPr lang="pt-BR" sz="2400" b="1" i="1" dirty="0" smtClean="0">
                <a:solidFill>
                  <a:schemeClr val="bg2"/>
                </a:solidFill>
                <a:cs typeface="Arial" pitchFamily="34" charset="0"/>
              </a:rPr>
              <a:t> </a:t>
            </a:r>
            <a:r>
              <a:rPr lang="pt-BR" sz="2400" b="1" i="1" dirty="0" err="1" smtClean="0">
                <a:solidFill>
                  <a:schemeClr val="bg2"/>
                </a:solidFill>
                <a:cs typeface="Arial" pitchFamily="34" charset="0"/>
              </a:rPr>
              <a:t>analysis</a:t>
            </a:r>
            <a:r>
              <a:rPr lang="pt-BR" sz="2400" b="1" dirty="0" smtClean="0">
                <a:solidFill>
                  <a:schemeClr val="bg2"/>
                </a:solidFill>
                <a:cs typeface="Arial" pitchFamily="34" charset="0"/>
              </a:rPr>
              <a:t>)</a:t>
            </a:r>
            <a:endParaRPr lang="pt-BR" sz="2400" b="1" dirty="0">
              <a:solidFill>
                <a:schemeClr val="bg2"/>
              </a:solidFill>
            </a:endParaRPr>
          </a:p>
        </p:txBody>
      </p:sp>
      <p:sp>
        <p:nvSpPr>
          <p:cNvPr id="4" name="CaixaDeTexto 3"/>
          <p:cNvSpPr txBox="1"/>
          <p:nvPr/>
        </p:nvSpPr>
        <p:spPr>
          <a:xfrm>
            <a:off x="1400212" y="498917"/>
            <a:ext cx="6833922" cy="830997"/>
          </a:xfrm>
          <a:prstGeom prst="rect">
            <a:avLst/>
          </a:prstGeom>
          <a:noFill/>
        </p:spPr>
        <p:txBody>
          <a:bodyPr wrap="none" rtlCol="0">
            <a:spAutoFit/>
          </a:bodyPr>
          <a:lstStyle/>
          <a:p>
            <a:pPr algn="ctr"/>
            <a:r>
              <a:rPr lang="pt-BR" sz="2400" b="1" dirty="0">
                <a:solidFill>
                  <a:srgbClr val="FF0000"/>
                </a:solidFill>
              </a:rPr>
              <a:t>Importância da terminologia </a:t>
            </a:r>
            <a:endParaRPr lang="pt-BR" sz="2400" b="1" dirty="0" smtClean="0">
              <a:solidFill>
                <a:srgbClr val="FF0000"/>
              </a:solidFill>
            </a:endParaRPr>
          </a:p>
          <a:p>
            <a:pPr algn="ctr"/>
            <a:r>
              <a:rPr lang="pt-BR" sz="2400" b="1" dirty="0" smtClean="0">
                <a:solidFill>
                  <a:srgbClr val="FF0000"/>
                </a:solidFill>
              </a:rPr>
              <a:t>Ainda mais em </a:t>
            </a:r>
            <a:r>
              <a:rPr lang="pt-BR" sz="2400" b="1" dirty="0">
                <a:solidFill>
                  <a:srgbClr val="FF0000"/>
                </a:solidFill>
              </a:rPr>
              <a:t>atividades </a:t>
            </a:r>
            <a:r>
              <a:rPr lang="pt-BR" sz="2400" b="1" dirty="0" smtClean="0">
                <a:solidFill>
                  <a:srgbClr val="FF0000"/>
                </a:solidFill>
              </a:rPr>
              <a:t>multidisciplinares !</a:t>
            </a:r>
            <a:endParaRPr lang="pt-BR" sz="2400" b="1" dirty="0">
              <a:solidFill>
                <a:srgbClr val="FF0000"/>
              </a:solidFill>
            </a:endParaRPr>
          </a:p>
        </p:txBody>
      </p:sp>
    </p:spTree>
    <p:extLst>
      <p:ext uri="{BB962C8B-B14F-4D97-AF65-F5344CB8AC3E}">
        <p14:creationId xmlns:p14="http://schemas.microsoft.com/office/powerpoint/2010/main" val="17268321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70</a:t>
            </a:fld>
            <a:endParaRPr lang="pt-BR" sz="1200" strike="noStrike" noProof="1">
              <a:solidFill>
                <a:srgbClr val="898989"/>
              </a:solidFill>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2475"/>
            <a:ext cx="12192000" cy="418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9929842" y="6482834"/>
            <a:ext cx="2262158" cy="369332"/>
          </a:xfrm>
          <a:prstGeom prst="rect">
            <a:avLst/>
          </a:prstGeom>
          <a:noFill/>
        </p:spPr>
        <p:txBody>
          <a:bodyPr wrap="none" rtlCol="0">
            <a:spAutoFit/>
          </a:bodyPr>
          <a:lstStyle/>
          <a:p>
            <a:r>
              <a:rPr lang="pt-BR" dirty="0" err="1" smtClean="0"/>
              <a:t>Blass</a:t>
            </a:r>
            <a:r>
              <a:rPr lang="pt-BR" dirty="0" smtClean="0"/>
              <a:t>, 2015 – Cap.6</a:t>
            </a:r>
            <a:endParaRPr lang="pt-BR" dirty="0"/>
          </a:p>
        </p:txBody>
      </p:sp>
      <p:sp>
        <p:nvSpPr>
          <p:cNvPr id="3" name="CaixaDeTexto 2"/>
          <p:cNvSpPr txBox="1"/>
          <p:nvPr/>
        </p:nvSpPr>
        <p:spPr>
          <a:xfrm>
            <a:off x="1053594" y="159434"/>
            <a:ext cx="10418237" cy="1200329"/>
          </a:xfrm>
          <a:prstGeom prst="rect">
            <a:avLst/>
          </a:prstGeom>
          <a:noFill/>
        </p:spPr>
        <p:txBody>
          <a:bodyPr wrap="none" rtlCol="0">
            <a:spAutoFit/>
          </a:bodyPr>
          <a:lstStyle/>
          <a:p>
            <a:pPr algn="ctr"/>
            <a:r>
              <a:rPr lang="pt-BR" sz="3600" dirty="0" smtClean="0">
                <a:solidFill>
                  <a:schemeClr val="bg1"/>
                </a:solidFill>
              </a:rPr>
              <a:t>Importância de avaliar a farmacocinética de forma</a:t>
            </a:r>
          </a:p>
          <a:p>
            <a:pPr algn="ctr"/>
            <a:r>
              <a:rPr lang="pt-BR" sz="3600" dirty="0" smtClean="0">
                <a:solidFill>
                  <a:schemeClr val="bg1"/>
                </a:solidFill>
              </a:rPr>
              <a:t>precoce em projeto de descoberta de fármacos</a:t>
            </a:r>
            <a:endParaRPr lang="pt-BR" sz="3600" dirty="0">
              <a:solidFill>
                <a:schemeClr val="bg1"/>
              </a:solidFill>
            </a:endParaRPr>
          </a:p>
        </p:txBody>
      </p:sp>
    </p:spTree>
    <p:extLst>
      <p:ext uri="{BB962C8B-B14F-4D97-AF65-F5344CB8AC3E}">
        <p14:creationId xmlns:p14="http://schemas.microsoft.com/office/powerpoint/2010/main" val="34847503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71</a:t>
            </a:fld>
            <a:endParaRPr lang="pt-BR" sz="1200" strike="noStrike" noProof="1">
              <a:solidFill>
                <a:srgbClr val="898989"/>
              </a:solidFill>
              <a:latin typeface="Calibri" panose="020F0502020204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49" y="87032"/>
            <a:ext cx="7063617" cy="670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9929842" y="6482834"/>
            <a:ext cx="2262158" cy="369332"/>
          </a:xfrm>
          <a:prstGeom prst="rect">
            <a:avLst/>
          </a:prstGeom>
          <a:noFill/>
        </p:spPr>
        <p:txBody>
          <a:bodyPr wrap="none" rtlCol="0">
            <a:spAutoFit/>
          </a:bodyPr>
          <a:lstStyle/>
          <a:p>
            <a:r>
              <a:rPr lang="pt-BR" dirty="0" err="1" smtClean="0"/>
              <a:t>Blass</a:t>
            </a:r>
            <a:r>
              <a:rPr lang="pt-BR" dirty="0" smtClean="0"/>
              <a:t>, 2015 – Cap.1</a:t>
            </a:r>
            <a:endParaRPr lang="pt-BR" dirty="0"/>
          </a:p>
        </p:txBody>
      </p:sp>
    </p:spTree>
    <p:extLst>
      <p:ext uri="{BB962C8B-B14F-4D97-AF65-F5344CB8AC3E}">
        <p14:creationId xmlns:p14="http://schemas.microsoft.com/office/powerpoint/2010/main" val="9432428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44624"/>
            <a:ext cx="9144000" cy="346050"/>
          </a:xfrm>
        </p:spPr>
        <p:txBody>
          <a:bodyPr>
            <a:noAutofit/>
          </a:bodyPr>
          <a:lstStyle/>
          <a:p>
            <a:r>
              <a:rPr lang="en-US" sz="3200" u="sng" dirty="0" smtClean="0">
                <a:solidFill>
                  <a:schemeClr val="bg1"/>
                </a:solidFill>
                <a:latin typeface="Arial" pitchFamily="34" charset="0"/>
                <a:cs typeface="Arial" pitchFamily="34" charset="0"/>
              </a:rPr>
              <a:t>ADME:</a:t>
            </a:r>
            <a:r>
              <a:rPr lang="en-US" sz="3200" dirty="0" smtClean="0">
                <a:solidFill>
                  <a:schemeClr val="bg1"/>
                </a:solidFill>
                <a:latin typeface="Arial" pitchFamily="34" charset="0"/>
                <a:cs typeface="Arial" pitchFamily="34" charset="0"/>
              </a:rPr>
              <a:t>  A. </a:t>
            </a:r>
            <a:r>
              <a:rPr lang="en-US" sz="3200" dirty="0" err="1" smtClean="0">
                <a:solidFill>
                  <a:schemeClr val="bg1"/>
                </a:solidFill>
                <a:latin typeface="Arial" pitchFamily="34" charset="0"/>
                <a:cs typeface="Arial" pitchFamily="34" charset="0"/>
              </a:rPr>
              <a:t>Propriedades</a:t>
            </a:r>
            <a:r>
              <a:rPr lang="en-US" sz="3200" dirty="0" smtClean="0">
                <a:solidFill>
                  <a:schemeClr val="bg1"/>
                </a:solidFill>
                <a:latin typeface="Arial" pitchFamily="34" charset="0"/>
                <a:cs typeface="Arial" pitchFamily="34" charset="0"/>
              </a:rPr>
              <a:t> </a:t>
            </a:r>
            <a:r>
              <a:rPr lang="en-US" sz="3200" dirty="0" err="1" smtClean="0">
                <a:solidFill>
                  <a:schemeClr val="bg1"/>
                </a:solidFill>
                <a:latin typeface="Arial" pitchFamily="34" charset="0"/>
                <a:cs typeface="Arial" pitchFamily="34" charset="0"/>
              </a:rPr>
              <a:t>fisicoquímicas</a:t>
            </a:r>
            <a:r>
              <a:rPr lang="en-US" sz="3200" dirty="0" smtClean="0">
                <a:solidFill>
                  <a:schemeClr val="bg1"/>
                </a:solidFill>
                <a:latin typeface="Arial" pitchFamily="34" charset="0"/>
                <a:cs typeface="Arial" pitchFamily="34" charset="0"/>
              </a:rPr>
              <a:t> </a:t>
            </a:r>
            <a:r>
              <a:rPr lang="en-US" sz="3200" i="1" dirty="0" smtClean="0">
                <a:solidFill>
                  <a:schemeClr val="bg1"/>
                </a:solidFill>
                <a:latin typeface="Arial" pitchFamily="34" charset="0"/>
                <a:cs typeface="Arial" pitchFamily="34" charset="0"/>
              </a:rPr>
              <a:t>in </a:t>
            </a:r>
            <a:r>
              <a:rPr lang="en-US" sz="3200" i="1" dirty="0" err="1" smtClean="0">
                <a:solidFill>
                  <a:schemeClr val="bg1"/>
                </a:solidFill>
                <a:latin typeface="Arial" pitchFamily="34" charset="0"/>
                <a:cs typeface="Arial" pitchFamily="34" charset="0"/>
              </a:rPr>
              <a:t>silico</a:t>
            </a:r>
            <a:endParaRPr lang="pt-BR" sz="3200" i="1" dirty="0">
              <a:solidFill>
                <a:schemeClr val="bg1"/>
              </a:solidFill>
              <a:latin typeface="Arial" pitchFamily="34" charset="0"/>
              <a:cs typeface="Arial"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046705902"/>
              </p:ext>
            </p:extLst>
          </p:nvPr>
        </p:nvGraphicFramePr>
        <p:xfrm>
          <a:off x="2245360" y="541713"/>
          <a:ext cx="7511415" cy="6583680"/>
        </p:xfrm>
        <a:graphic>
          <a:graphicData uri="http://schemas.openxmlformats.org/drawingml/2006/table">
            <a:tbl>
              <a:tblPr firstRow="1" firstCol="1" bandRow="1">
                <a:tableStyleId>{5C22544A-7EE6-4342-B048-85BDC9FD1C3A}</a:tableStyleId>
              </a:tblPr>
              <a:tblGrid>
                <a:gridCol w="4680585"/>
                <a:gridCol w="2830830"/>
              </a:tblGrid>
              <a:tr h="641062">
                <a:tc>
                  <a:txBody>
                    <a:bodyPr/>
                    <a:lstStyle/>
                    <a:p>
                      <a:pPr algn="ctr">
                        <a:lnSpc>
                          <a:spcPct val="150000"/>
                        </a:lnSpc>
                        <a:spcAft>
                          <a:spcPts val="0"/>
                        </a:spcAft>
                      </a:pPr>
                      <a:r>
                        <a:rPr lang="pt-BR" sz="3200" dirty="0" err="1">
                          <a:effectLst/>
                        </a:rPr>
                        <a:t>Property</a:t>
                      </a:r>
                      <a:endParaRPr lang="pt-BR" sz="3200" dirty="0" err="1">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a:effectLst/>
                        </a:rPr>
                        <a:t>Target values</a:t>
                      </a:r>
                      <a:endParaRPr lang="pt-BR" sz="3200">
                        <a:effectLst/>
                        <a:latin typeface="Calibri" panose="020F0502020204030204"/>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pt-BR" sz="3200" dirty="0">
                          <a:solidFill>
                            <a:srgbClr val="FFFF00"/>
                          </a:solidFill>
                          <a:effectLst/>
                        </a:rPr>
                        <a:t>MW (Da)</a:t>
                      </a:r>
                      <a:endParaRPr lang="pt-BR" sz="3200" dirty="0">
                        <a:solidFill>
                          <a:srgbClr val="FFFF00"/>
                        </a:solidFill>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b="1" dirty="0">
                          <a:solidFill>
                            <a:schemeClr val="tx1"/>
                          </a:solidFill>
                          <a:effectLst/>
                          <a:latin typeface="+mn-lt"/>
                        </a:rPr>
                        <a:t>≤ 500 *</a:t>
                      </a:r>
                      <a:endParaRPr lang="pt-BR" sz="3200" b="1"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pt-BR" sz="3200" dirty="0" err="1">
                          <a:solidFill>
                            <a:srgbClr val="FFFF00"/>
                          </a:solidFill>
                          <a:effectLst/>
                        </a:rPr>
                        <a:t>clogP</a:t>
                      </a:r>
                      <a:endParaRPr lang="pt-BR" sz="3200" dirty="0" err="1">
                        <a:solidFill>
                          <a:srgbClr val="FFFF00"/>
                        </a:solidFill>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b="1" dirty="0">
                          <a:solidFill>
                            <a:schemeClr val="tx1"/>
                          </a:solidFill>
                          <a:effectLst/>
                          <a:latin typeface="+mn-lt"/>
                        </a:rPr>
                        <a:t>≤ 5 *</a:t>
                      </a:r>
                      <a:endParaRPr lang="pt-BR" sz="3200" b="1"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pt-BR" sz="3200" dirty="0" smtClean="0">
                          <a:effectLst/>
                          <a:latin typeface="Calibri" panose="020F0502020204030204"/>
                          <a:ea typeface="Calibri" panose="020F0502020204030204"/>
                          <a:cs typeface="Times New Roman" panose="02020603050405020304"/>
                        </a:rPr>
                        <a:t>Log D</a:t>
                      </a:r>
                      <a:r>
                        <a:rPr lang="pt-BR" sz="3200" baseline="-25000" dirty="0" smtClean="0">
                          <a:effectLst/>
                          <a:latin typeface="Calibri" panose="020F0502020204030204"/>
                          <a:ea typeface="Calibri" panose="020F0502020204030204"/>
                          <a:cs typeface="Times New Roman" panose="02020603050405020304"/>
                        </a:rPr>
                        <a:t>7.4</a:t>
                      </a:r>
                      <a:endParaRPr lang="en-US" sz="3200" baseline="-25000" dirty="0">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b="1" baseline="0" dirty="0" smtClean="0">
                          <a:solidFill>
                            <a:schemeClr val="tx1"/>
                          </a:solidFill>
                          <a:effectLst/>
                          <a:latin typeface="+mn-lt"/>
                          <a:ea typeface="Calibri" panose="020F0502020204030204"/>
                          <a:cs typeface="Times New Roman" panose="02020603050405020304"/>
                        </a:rPr>
                        <a:t>0 - 3</a:t>
                      </a:r>
                      <a:endParaRPr lang="en-US" sz="3200" b="1" baseline="0"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en-US" sz="3200" dirty="0">
                          <a:solidFill>
                            <a:srgbClr val="FFFF00"/>
                          </a:solidFill>
                          <a:sym typeface="+mn-ea"/>
                        </a:rPr>
                        <a:t>H-bond donor</a:t>
                      </a:r>
                      <a:endParaRPr lang="en-US" sz="3200">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b="1" dirty="0" smtClean="0">
                          <a:solidFill>
                            <a:schemeClr val="tx1"/>
                          </a:solidFill>
                          <a:latin typeface="+mn-lt"/>
                          <a:sym typeface="+mn-ea"/>
                        </a:rPr>
                        <a:t>≤ 5 *</a:t>
                      </a:r>
                      <a:endParaRPr lang="en-US" sz="3200" baseline="30000"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en-US" sz="3200" dirty="0">
                          <a:solidFill>
                            <a:srgbClr val="FFFF00"/>
                          </a:solidFill>
                          <a:sym typeface="+mn-ea"/>
                        </a:rPr>
                        <a:t>H-bond acceptor</a:t>
                      </a:r>
                      <a:endParaRPr lang="en-US" sz="3200">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pt-BR" sz="3200" b="1" dirty="0" smtClean="0">
                          <a:solidFill>
                            <a:schemeClr val="tx1"/>
                          </a:solidFill>
                          <a:latin typeface="+mn-lt"/>
                          <a:sym typeface="+mn-ea"/>
                        </a:rPr>
                        <a:t>≤ 10 *</a:t>
                      </a:r>
                      <a:endParaRPr lang="en-US" sz="3200" baseline="30000"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en-US" sz="3200" b="1" dirty="0">
                          <a:solidFill>
                            <a:schemeClr val="bg1"/>
                          </a:solidFill>
                          <a:effectLst/>
                        </a:rPr>
                        <a:t>Water solubility </a:t>
                      </a:r>
                      <a:endParaRPr lang="en-US" sz="3200" b="1" dirty="0">
                        <a:solidFill>
                          <a:schemeClr val="bg1"/>
                        </a:solidFill>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en-US" sz="3200" dirty="0" smtClean="0">
                          <a:solidFill>
                            <a:schemeClr val="tx1"/>
                          </a:solidFill>
                          <a:effectLst/>
                          <a:latin typeface="+mn-lt"/>
                        </a:rPr>
                        <a:t>&gt;100 µM</a:t>
                      </a:r>
                      <a:r>
                        <a:rPr lang="en-US" sz="3200" dirty="0">
                          <a:solidFill>
                            <a:schemeClr val="tx1"/>
                          </a:solidFill>
                          <a:effectLst/>
                          <a:latin typeface="+mn-lt"/>
                        </a:rPr>
                        <a:t> </a:t>
                      </a:r>
                      <a:endParaRPr lang="en-US" sz="3200" dirty="0">
                        <a:solidFill>
                          <a:schemeClr val="tx1"/>
                        </a:solidFill>
                        <a:effectLst/>
                        <a:latin typeface="+mn-lt"/>
                        <a:ea typeface="Calibri" panose="020F0502020204030204"/>
                        <a:cs typeface="Times New Roman" panose="02020603050405020304"/>
                      </a:endParaRPr>
                    </a:p>
                  </a:txBody>
                  <a:tcPr marL="68580" marR="68580" marT="0" marB="0"/>
                </a:tc>
              </a:tr>
              <a:tr h="714911">
                <a:tc>
                  <a:txBody>
                    <a:bodyPr/>
                    <a:lstStyle/>
                    <a:p>
                      <a:pPr>
                        <a:lnSpc>
                          <a:spcPct val="150000"/>
                        </a:lnSpc>
                        <a:spcAft>
                          <a:spcPts val="0"/>
                        </a:spcAft>
                      </a:pPr>
                      <a:r>
                        <a:rPr lang="en-US" sz="3200" dirty="0">
                          <a:solidFill>
                            <a:srgbClr val="66FF33"/>
                          </a:solidFill>
                          <a:sym typeface="+mn-ea"/>
                        </a:rPr>
                        <a:t>Polar Surface Area (Å</a:t>
                      </a:r>
                      <a:r>
                        <a:rPr lang="en-US" sz="3200" baseline="30000" dirty="0">
                          <a:solidFill>
                            <a:srgbClr val="66FF33"/>
                          </a:solidFill>
                          <a:sym typeface="+mn-ea"/>
                        </a:rPr>
                        <a:t>2</a:t>
                      </a:r>
                      <a:r>
                        <a:rPr lang="en-US" sz="3200" dirty="0">
                          <a:solidFill>
                            <a:srgbClr val="66FF33"/>
                          </a:solidFill>
                          <a:sym typeface="+mn-ea"/>
                        </a:rPr>
                        <a:t>)</a:t>
                      </a:r>
                      <a:endParaRPr lang="en-US" sz="3200" dirty="0">
                        <a:solidFill>
                          <a:srgbClr val="66FF33"/>
                        </a:solidFill>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en-US" sz="3200" dirty="0">
                          <a:solidFill>
                            <a:schemeClr val="tx1"/>
                          </a:solidFill>
                          <a:latin typeface="+mn-lt"/>
                          <a:sym typeface="+mn-ea"/>
                        </a:rPr>
                        <a:t>&lt; </a:t>
                      </a:r>
                      <a:r>
                        <a:rPr lang="en-US" sz="3200" dirty="0" smtClean="0">
                          <a:solidFill>
                            <a:schemeClr val="tx1"/>
                          </a:solidFill>
                          <a:latin typeface="+mn-lt"/>
                          <a:sym typeface="+mn-ea"/>
                        </a:rPr>
                        <a:t>140</a:t>
                      </a:r>
                      <a:endParaRPr lang="pt-BR" sz="3200" b="1" dirty="0" smtClean="0">
                        <a:solidFill>
                          <a:schemeClr val="tx1"/>
                        </a:solidFill>
                        <a:effectLst/>
                        <a:latin typeface="+mn-lt"/>
                        <a:ea typeface="Calibri" panose="020F0502020204030204"/>
                        <a:cs typeface="Times New Roman" panose="02020603050405020304"/>
                      </a:endParaRPr>
                    </a:p>
                  </a:txBody>
                  <a:tcPr marL="68580" marR="68580" marT="0" marB="0"/>
                </a:tc>
              </a:tr>
              <a:tr h="641062">
                <a:tc>
                  <a:txBody>
                    <a:bodyPr/>
                    <a:lstStyle/>
                    <a:p>
                      <a:pPr>
                        <a:lnSpc>
                          <a:spcPct val="150000"/>
                        </a:lnSpc>
                        <a:spcAft>
                          <a:spcPts val="0"/>
                        </a:spcAft>
                      </a:pPr>
                      <a:r>
                        <a:rPr lang="en-US" sz="3200" dirty="0">
                          <a:solidFill>
                            <a:srgbClr val="66FF33"/>
                          </a:solidFill>
                          <a:sym typeface="+mn-ea"/>
                        </a:rPr>
                        <a:t>Freely Rotation Bonds</a:t>
                      </a:r>
                      <a:endParaRPr lang="en-US" sz="3200" dirty="0">
                        <a:solidFill>
                          <a:srgbClr val="66FF33"/>
                        </a:solidFill>
                        <a:effectLst/>
                        <a:latin typeface="Calibri" panose="020F0502020204030204"/>
                        <a:ea typeface="Calibri" panose="020F0502020204030204"/>
                        <a:cs typeface="Times New Roman" panose="02020603050405020304"/>
                      </a:endParaRPr>
                    </a:p>
                  </a:txBody>
                  <a:tcPr marL="68580" marR="68580" marT="0" marB="0"/>
                </a:tc>
                <a:tc>
                  <a:txBody>
                    <a:bodyPr/>
                    <a:lstStyle/>
                    <a:p>
                      <a:pPr algn="ctr">
                        <a:lnSpc>
                          <a:spcPct val="150000"/>
                        </a:lnSpc>
                        <a:spcAft>
                          <a:spcPts val="0"/>
                        </a:spcAft>
                      </a:pPr>
                      <a:r>
                        <a:rPr lang="en-US" sz="3200" dirty="0">
                          <a:solidFill>
                            <a:schemeClr val="tx1"/>
                          </a:solidFill>
                          <a:sym typeface="+mn-ea"/>
                        </a:rPr>
                        <a:t>&lt; 10 </a:t>
                      </a:r>
                      <a:endParaRPr lang="pt-BR" sz="3200" b="1" dirty="0" smtClean="0">
                        <a:solidFill>
                          <a:schemeClr val="tx1"/>
                        </a:solidFill>
                        <a:effectLst/>
                        <a:latin typeface="Calibri" panose="020F0502020204030204"/>
                        <a:ea typeface="Calibri" panose="020F0502020204030204"/>
                        <a:cs typeface="Times New Roman" panose="02020603050405020304"/>
                      </a:endParaRPr>
                    </a:p>
                  </a:txBody>
                  <a:tcPr marL="68580" marR="68580" marT="0" marB="0"/>
                </a:tc>
              </a:tr>
            </a:tbl>
          </a:graphicData>
        </a:graphic>
      </p:graphicFrame>
      <p:sp>
        <p:nvSpPr>
          <p:cNvPr id="3" name="CaixaDeTexto 2"/>
          <p:cNvSpPr txBox="1"/>
          <p:nvPr/>
        </p:nvSpPr>
        <p:spPr>
          <a:xfrm>
            <a:off x="10048535" y="5626703"/>
            <a:ext cx="1972015" cy="523220"/>
          </a:xfrm>
          <a:prstGeom prst="rect">
            <a:avLst/>
          </a:prstGeom>
          <a:noFill/>
        </p:spPr>
        <p:txBody>
          <a:bodyPr wrap="none" rtlCol="0">
            <a:spAutoFit/>
          </a:bodyPr>
          <a:lstStyle/>
          <a:p>
            <a:r>
              <a:rPr lang="pt-BR" sz="2800" dirty="0" smtClean="0"/>
              <a:t>&lt; 80 (BHE)</a:t>
            </a:r>
            <a:endParaRPr lang="en-US" sz="2800" dirty="0"/>
          </a:p>
        </p:txBody>
      </p:sp>
      <p:sp>
        <p:nvSpPr>
          <p:cNvPr id="5" name="Espaço Reservado para Número de Slide 4"/>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72</a:t>
            </a:fld>
            <a:endParaRPr lang="pt-BR" sz="1200" strike="noStrike" noProof="1">
              <a:solidFill>
                <a:srgbClr val="898989"/>
              </a:solidFill>
              <a:latin typeface="Calibri" panose="020F0502020204030204" pitchFamily="34" charset="0"/>
            </a:endParaRPr>
          </a:p>
        </p:txBody>
      </p:sp>
      <p:sp>
        <p:nvSpPr>
          <p:cNvPr id="6" name="CaixaDeTexto 5"/>
          <p:cNvSpPr txBox="1"/>
          <p:nvPr/>
        </p:nvSpPr>
        <p:spPr>
          <a:xfrm>
            <a:off x="10098962" y="2782663"/>
            <a:ext cx="1981633" cy="523220"/>
          </a:xfrm>
          <a:prstGeom prst="rect">
            <a:avLst/>
          </a:prstGeom>
          <a:noFill/>
        </p:spPr>
        <p:txBody>
          <a:bodyPr wrap="none" rtlCol="0">
            <a:spAutoFit/>
          </a:bodyPr>
          <a:lstStyle/>
          <a:p>
            <a:r>
              <a:rPr lang="pt-BR" sz="2800" dirty="0" smtClean="0"/>
              <a:t>0 - 2 (BHE)</a:t>
            </a:r>
            <a:endParaRPr lang="en-US" sz="2800" dirty="0"/>
          </a:p>
        </p:txBody>
      </p:sp>
      <p:sp>
        <p:nvSpPr>
          <p:cNvPr id="7" name="CaixaDeTexto 6"/>
          <p:cNvSpPr txBox="1"/>
          <p:nvPr/>
        </p:nvSpPr>
        <p:spPr>
          <a:xfrm>
            <a:off x="76200" y="2812592"/>
            <a:ext cx="1704313" cy="830997"/>
          </a:xfrm>
          <a:prstGeom prst="rect">
            <a:avLst/>
          </a:prstGeom>
          <a:noFill/>
        </p:spPr>
        <p:txBody>
          <a:bodyPr wrap="none" rtlCol="0">
            <a:spAutoFit/>
          </a:bodyPr>
          <a:lstStyle/>
          <a:p>
            <a:pPr algn="ctr"/>
            <a:r>
              <a:rPr lang="pt-BR" sz="2400" b="1" dirty="0" err="1" smtClean="0">
                <a:solidFill>
                  <a:srgbClr val="FFFF00"/>
                </a:solidFill>
              </a:rPr>
              <a:t>Lipinski´s</a:t>
            </a:r>
            <a:r>
              <a:rPr lang="pt-BR" sz="2400" b="1" dirty="0" smtClean="0">
                <a:solidFill>
                  <a:srgbClr val="FFFF00"/>
                </a:solidFill>
              </a:rPr>
              <a:t> </a:t>
            </a:r>
          </a:p>
          <a:p>
            <a:pPr algn="ctr"/>
            <a:r>
              <a:rPr lang="pt-BR" sz="2400" b="1" dirty="0" err="1" smtClean="0">
                <a:solidFill>
                  <a:srgbClr val="FFFF00"/>
                </a:solidFill>
              </a:rPr>
              <a:t>rule</a:t>
            </a:r>
            <a:r>
              <a:rPr lang="pt-BR" sz="2400" b="1" dirty="0" smtClean="0">
                <a:solidFill>
                  <a:srgbClr val="FFFF00"/>
                </a:solidFill>
              </a:rPr>
              <a:t> </a:t>
            </a:r>
            <a:r>
              <a:rPr lang="pt-BR" sz="2400" b="1" dirty="0" err="1" smtClean="0">
                <a:solidFill>
                  <a:srgbClr val="FFFF00"/>
                </a:solidFill>
              </a:rPr>
              <a:t>of</a:t>
            </a:r>
            <a:r>
              <a:rPr lang="pt-BR" sz="2400" b="1" dirty="0" smtClean="0">
                <a:solidFill>
                  <a:srgbClr val="FFFF00"/>
                </a:solidFill>
              </a:rPr>
              <a:t> 5</a:t>
            </a:r>
            <a:endParaRPr lang="pt-BR" sz="2400" b="1" dirty="0">
              <a:solidFill>
                <a:srgbClr val="FFFF00"/>
              </a:solidFill>
            </a:endParaRPr>
          </a:p>
        </p:txBody>
      </p:sp>
      <p:sp>
        <p:nvSpPr>
          <p:cNvPr id="8" name="CaixaDeTexto 7"/>
          <p:cNvSpPr txBox="1"/>
          <p:nvPr/>
        </p:nvSpPr>
        <p:spPr>
          <a:xfrm>
            <a:off x="66680" y="6070601"/>
            <a:ext cx="1947008" cy="461665"/>
          </a:xfrm>
          <a:prstGeom prst="rect">
            <a:avLst/>
          </a:prstGeom>
          <a:noFill/>
        </p:spPr>
        <p:txBody>
          <a:bodyPr wrap="none" rtlCol="0">
            <a:spAutoFit/>
          </a:bodyPr>
          <a:lstStyle/>
          <a:p>
            <a:r>
              <a:rPr lang="pt-BR" sz="2400" b="1" dirty="0" err="1" smtClean="0">
                <a:solidFill>
                  <a:srgbClr val="00FF00"/>
                </a:solidFill>
              </a:rPr>
              <a:t>Veber´s</a:t>
            </a:r>
            <a:r>
              <a:rPr lang="pt-BR" sz="2400" b="1" dirty="0" smtClean="0">
                <a:solidFill>
                  <a:srgbClr val="00FF00"/>
                </a:solidFill>
              </a:rPr>
              <a:t> </a:t>
            </a:r>
            <a:r>
              <a:rPr lang="pt-BR" sz="2400" b="1" dirty="0" err="1" smtClean="0">
                <a:solidFill>
                  <a:srgbClr val="00FF00"/>
                </a:solidFill>
              </a:rPr>
              <a:t>rule</a:t>
            </a:r>
            <a:endParaRPr lang="pt-BR" sz="2400" b="1" dirty="0">
              <a:solidFill>
                <a:srgbClr val="00FF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743323" y="6501917"/>
            <a:ext cx="7498143" cy="523220"/>
          </a:xfrm>
          <a:prstGeom prst="rect">
            <a:avLst/>
          </a:prstGeom>
          <a:noFill/>
        </p:spPr>
        <p:txBody>
          <a:bodyPr wrap="none" rtlCol="0">
            <a:spAutoFit/>
          </a:bodyPr>
          <a:lstStyle/>
          <a:p>
            <a:r>
              <a:rPr lang="pt-BR" sz="1400" i="1" dirty="0" err="1" smtClean="0"/>
              <a:t>Keefer</a:t>
            </a:r>
            <a:r>
              <a:rPr lang="pt-BR" sz="1400" i="1" dirty="0" smtClean="0"/>
              <a:t> et al. Eur. J. </a:t>
            </a:r>
            <a:r>
              <a:rPr lang="pt-BR" sz="1400" i="1" dirty="0" err="1" smtClean="0"/>
              <a:t>Med</a:t>
            </a:r>
            <a:r>
              <a:rPr lang="pt-BR" sz="1400" i="1" dirty="0" smtClean="0"/>
              <a:t> </a:t>
            </a:r>
            <a:r>
              <a:rPr lang="pt-BR" sz="1400" i="1" dirty="0" err="1" smtClean="0"/>
              <a:t>Chem</a:t>
            </a:r>
            <a:r>
              <a:rPr lang="pt-BR" sz="1400" i="1" dirty="0" smtClean="0"/>
              <a:t>. 57: 441-448, </a:t>
            </a:r>
            <a:r>
              <a:rPr lang="pt-BR" sz="1400" i="1" dirty="0"/>
              <a:t>2012; Hughes et al., BJP 162:1239-1249, 2011</a:t>
            </a:r>
            <a:endParaRPr lang="en-US" sz="1400" i="1" dirty="0"/>
          </a:p>
          <a:p>
            <a:endParaRPr lang="en-US" sz="1400" i="1" dirty="0"/>
          </a:p>
        </p:txBody>
      </p:sp>
      <p:sp>
        <p:nvSpPr>
          <p:cNvPr id="3" name="CaixaDeTexto 2"/>
          <p:cNvSpPr txBox="1"/>
          <p:nvPr/>
        </p:nvSpPr>
        <p:spPr>
          <a:xfrm>
            <a:off x="95533" y="1330387"/>
            <a:ext cx="7055893" cy="5724644"/>
          </a:xfrm>
          <a:prstGeom prst="rect">
            <a:avLst/>
          </a:prstGeom>
          <a:noFill/>
        </p:spPr>
        <p:txBody>
          <a:bodyPr wrap="square" rtlCol="0">
            <a:spAutoFit/>
          </a:bodyPr>
          <a:lstStyle/>
          <a:p>
            <a:endParaRPr lang="pt-BR" sz="3000" dirty="0">
              <a:solidFill>
                <a:schemeClr val="accent6">
                  <a:lumMod val="20000"/>
                  <a:lumOff val="80000"/>
                </a:schemeClr>
              </a:solidFill>
            </a:endParaRPr>
          </a:p>
          <a:p>
            <a:r>
              <a:rPr lang="pt-BR" sz="3200" i="1" u="sng" dirty="0" smtClean="0">
                <a:solidFill>
                  <a:schemeClr val="bg1"/>
                </a:solidFill>
              </a:rPr>
              <a:t>In vitro </a:t>
            </a:r>
            <a:r>
              <a:rPr lang="pt-BR" sz="3200" u="sng" dirty="0" err="1" smtClean="0">
                <a:solidFill>
                  <a:schemeClr val="bg1"/>
                </a:solidFill>
              </a:rPr>
              <a:t>stability</a:t>
            </a:r>
            <a:r>
              <a:rPr lang="pt-BR" sz="3200" u="sng" dirty="0" smtClean="0">
                <a:solidFill>
                  <a:schemeClr val="bg1"/>
                </a:solidFill>
              </a:rPr>
              <a:t> / </a:t>
            </a:r>
            <a:r>
              <a:rPr lang="pt-BR" sz="3200" u="sng" dirty="0" err="1" smtClean="0">
                <a:solidFill>
                  <a:schemeClr val="bg1"/>
                </a:solidFill>
              </a:rPr>
              <a:t>metabolism</a:t>
            </a:r>
            <a:endParaRPr lang="pt-BR" sz="3200" u="sng" dirty="0" smtClean="0">
              <a:solidFill>
                <a:schemeClr val="bg1"/>
              </a:solidFill>
            </a:endParaRPr>
          </a:p>
          <a:p>
            <a:r>
              <a:rPr lang="pt-BR" sz="3000" dirty="0">
                <a:solidFill>
                  <a:schemeClr val="bg1"/>
                </a:solidFill>
              </a:rPr>
              <a:t>	</a:t>
            </a:r>
            <a:r>
              <a:rPr lang="pt-BR" sz="3000" dirty="0" smtClean="0"/>
              <a:t>- </a:t>
            </a:r>
            <a:r>
              <a:rPr lang="pt-BR" sz="3000" dirty="0" err="1" smtClean="0"/>
              <a:t>rat</a:t>
            </a:r>
            <a:r>
              <a:rPr lang="pt-BR" sz="3000" dirty="0" smtClean="0"/>
              <a:t> </a:t>
            </a:r>
            <a:r>
              <a:rPr lang="pt-BR" sz="3000" dirty="0" err="1" smtClean="0"/>
              <a:t>and</a:t>
            </a:r>
            <a:r>
              <a:rPr lang="pt-BR" sz="3000" dirty="0" smtClean="0"/>
              <a:t> </a:t>
            </a:r>
            <a:r>
              <a:rPr lang="pt-BR" sz="3000" dirty="0" err="1" smtClean="0"/>
              <a:t>human</a:t>
            </a:r>
            <a:r>
              <a:rPr lang="pt-BR" sz="3000" dirty="0" smtClean="0"/>
              <a:t> </a:t>
            </a:r>
            <a:r>
              <a:rPr lang="pt-BR" sz="3000" dirty="0" err="1" smtClean="0"/>
              <a:t>Microsomes</a:t>
            </a:r>
            <a:endParaRPr lang="pt-BR" sz="3000" dirty="0" smtClean="0"/>
          </a:p>
          <a:p>
            <a:r>
              <a:rPr lang="pt-BR" sz="3000" dirty="0" smtClean="0">
                <a:solidFill>
                  <a:schemeClr val="accent6">
                    <a:lumMod val="20000"/>
                    <a:lumOff val="80000"/>
                  </a:schemeClr>
                </a:solidFill>
              </a:rPr>
              <a:t>	Cl</a:t>
            </a:r>
            <a:r>
              <a:rPr lang="pt-BR" sz="3000" baseline="-25000" dirty="0" smtClean="0">
                <a:solidFill>
                  <a:schemeClr val="accent6">
                    <a:lumMod val="20000"/>
                    <a:lumOff val="80000"/>
                  </a:schemeClr>
                </a:solidFill>
              </a:rPr>
              <a:t>int</a:t>
            </a:r>
            <a:r>
              <a:rPr lang="pt-BR" sz="3000" dirty="0" smtClean="0">
                <a:solidFill>
                  <a:schemeClr val="accent6">
                    <a:lumMod val="20000"/>
                    <a:lumOff val="80000"/>
                  </a:schemeClr>
                </a:solidFill>
              </a:rPr>
              <a:t> </a:t>
            </a:r>
            <a:r>
              <a:rPr lang="pt-BR" sz="3000" dirty="0">
                <a:solidFill>
                  <a:schemeClr val="accent6">
                    <a:lumMod val="20000"/>
                    <a:lumOff val="80000"/>
                  </a:schemeClr>
                </a:solidFill>
              </a:rPr>
              <a:t>&lt; 30 µl.min</a:t>
            </a:r>
            <a:r>
              <a:rPr lang="pt-BR" sz="3000" baseline="30000" dirty="0">
                <a:solidFill>
                  <a:schemeClr val="accent6">
                    <a:lumMod val="20000"/>
                    <a:lumOff val="80000"/>
                  </a:schemeClr>
                </a:solidFill>
              </a:rPr>
              <a:t>-1</a:t>
            </a:r>
            <a:r>
              <a:rPr lang="pt-BR" sz="3000" dirty="0">
                <a:solidFill>
                  <a:schemeClr val="accent6">
                    <a:lumMod val="20000"/>
                    <a:lumOff val="80000"/>
                  </a:schemeClr>
                </a:solidFill>
              </a:rPr>
              <a:t>.mg</a:t>
            </a:r>
            <a:r>
              <a:rPr lang="pt-BR" sz="3000" baseline="30000" dirty="0">
                <a:solidFill>
                  <a:schemeClr val="accent6">
                    <a:lumMod val="20000"/>
                    <a:lumOff val="80000"/>
                  </a:schemeClr>
                </a:solidFill>
              </a:rPr>
              <a:t>-1</a:t>
            </a:r>
            <a:r>
              <a:rPr lang="pt-BR" sz="3000" dirty="0">
                <a:solidFill>
                  <a:schemeClr val="accent6">
                    <a:lumMod val="20000"/>
                    <a:lumOff val="80000"/>
                  </a:schemeClr>
                </a:solidFill>
              </a:rPr>
              <a:t> </a:t>
            </a:r>
            <a:r>
              <a:rPr lang="pt-BR" sz="3000" dirty="0" err="1" smtClean="0">
                <a:solidFill>
                  <a:schemeClr val="accent6">
                    <a:lumMod val="20000"/>
                    <a:lumOff val="80000"/>
                  </a:schemeClr>
                </a:solidFill>
              </a:rPr>
              <a:t>protein</a:t>
            </a:r>
            <a:endParaRPr lang="pt-BR" sz="3000" dirty="0">
              <a:solidFill>
                <a:schemeClr val="accent6">
                  <a:lumMod val="20000"/>
                  <a:lumOff val="80000"/>
                </a:schemeClr>
              </a:solidFill>
            </a:endParaRPr>
          </a:p>
          <a:p>
            <a:endParaRPr lang="pt-BR" sz="3000" dirty="0" smtClean="0"/>
          </a:p>
          <a:p>
            <a:r>
              <a:rPr lang="pt-BR" sz="3000" dirty="0"/>
              <a:t>	</a:t>
            </a:r>
            <a:r>
              <a:rPr lang="pt-BR" sz="3000" dirty="0" smtClean="0"/>
              <a:t>- </a:t>
            </a:r>
            <a:r>
              <a:rPr lang="pt-BR" sz="3000" dirty="0" err="1" smtClean="0"/>
              <a:t>rat</a:t>
            </a:r>
            <a:r>
              <a:rPr lang="pt-BR" sz="3000" dirty="0" smtClean="0"/>
              <a:t> </a:t>
            </a:r>
            <a:r>
              <a:rPr lang="pt-BR" sz="3000" dirty="0" err="1" smtClean="0"/>
              <a:t>and</a:t>
            </a:r>
            <a:r>
              <a:rPr lang="pt-BR" sz="3000" dirty="0" smtClean="0"/>
              <a:t> </a:t>
            </a:r>
            <a:r>
              <a:rPr lang="pt-BR" sz="3000" dirty="0" err="1" smtClean="0">
                <a:solidFill>
                  <a:schemeClr val="bg2"/>
                </a:solidFill>
              </a:rPr>
              <a:t>human</a:t>
            </a:r>
            <a:r>
              <a:rPr lang="pt-BR" sz="3000" dirty="0" smtClean="0">
                <a:solidFill>
                  <a:schemeClr val="bg2"/>
                </a:solidFill>
              </a:rPr>
              <a:t> </a:t>
            </a:r>
            <a:r>
              <a:rPr lang="pt-BR" sz="3000" dirty="0" err="1" smtClean="0">
                <a:solidFill>
                  <a:schemeClr val="bg2"/>
                </a:solidFill>
              </a:rPr>
              <a:t>hepatocytes</a:t>
            </a:r>
            <a:endParaRPr lang="pt-BR" sz="3000" dirty="0" smtClean="0">
              <a:solidFill>
                <a:schemeClr val="bg2"/>
              </a:solidFill>
            </a:endParaRPr>
          </a:p>
          <a:p>
            <a:endParaRPr lang="pt-BR" sz="3000" dirty="0"/>
          </a:p>
          <a:p>
            <a:endParaRPr lang="pt-BR" sz="3200" dirty="0" smtClean="0">
              <a:solidFill>
                <a:schemeClr val="bg1"/>
              </a:solidFill>
            </a:endParaRPr>
          </a:p>
          <a:p>
            <a:r>
              <a:rPr lang="pt-BR" sz="3200" u="sng" dirty="0" smtClean="0">
                <a:solidFill>
                  <a:schemeClr val="bg1"/>
                </a:solidFill>
              </a:rPr>
              <a:t>CYP450 </a:t>
            </a:r>
            <a:r>
              <a:rPr lang="pt-BR" sz="3200" u="sng" dirty="0" err="1" smtClean="0">
                <a:solidFill>
                  <a:schemeClr val="bg1"/>
                </a:solidFill>
              </a:rPr>
              <a:t>profiling</a:t>
            </a:r>
            <a:r>
              <a:rPr lang="pt-BR" sz="3200" u="sng" dirty="0" smtClean="0">
                <a:solidFill>
                  <a:schemeClr val="bg1"/>
                </a:solidFill>
              </a:rPr>
              <a:t> </a:t>
            </a:r>
            <a:r>
              <a:rPr lang="pt-BR" sz="3200" u="sng" dirty="0" err="1" smtClean="0">
                <a:solidFill>
                  <a:schemeClr val="bg1"/>
                </a:solidFill>
              </a:rPr>
              <a:t>and</a:t>
            </a:r>
            <a:r>
              <a:rPr lang="pt-BR" sz="3200" u="sng" dirty="0" smtClean="0">
                <a:solidFill>
                  <a:schemeClr val="bg1"/>
                </a:solidFill>
              </a:rPr>
              <a:t> </a:t>
            </a:r>
            <a:r>
              <a:rPr lang="pt-BR" sz="3200" u="sng" dirty="0" err="1" smtClean="0">
                <a:solidFill>
                  <a:schemeClr val="bg1"/>
                </a:solidFill>
              </a:rPr>
              <a:t>inhibition</a:t>
            </a:r>
            <a:endParaRPr lang="pt-BR" sz="3200" u="sng" dirty="0" smtClean="0">
              <a:solidFill>
                <a:schemeClr val="bg1"/>
              </a:solidFill>
            </a:endParaRPr>
          </a:p>
          <a:p>
            <a:r>
              <a:rPr lang="pt-BR" sz="3000" dirty="0" smtClean="0">
                <a:solidFill>
                  <a:schemeClr val="bg1"/>
                </a:solidFill>
              </a:rPr>
              <a:t>	</a:t>
            </a:r>
            <a:r>
              <a:rPr lang="pt-BR" sz="3000" dirty="0" smtClean="0"/>
              <a:t>- </a:t>
            </a:r>
            <a:r>
              <a:rPr lang="pt-BR" sz="3000" dirty="0" err="1" smtClean="0"/>
              <a:t>human</a:t>
            </a:r>
            <a:r>
              <a:rPr lang="pt-BR" sz="3000" dirty="0" smtClean="0"/>
              <a:t>  </a:t>
            </a:r>
            <a:r>
              <a:rPr lang="pt-BR" sz="3000" dirty="0" smtClean="0">
                <a:solidFill>
                  <a:schemeClr val="accent6">
                    <a:lumMod val="20000"/>
                    <a:lumOff val="80000"/>
                  </a:schemeClr>
                </a:solidFill>
              </a:rPr>
              <a:t>(&gt; 10 µM)</a:t>
            </a:r>
          </a:p>
          <a:p>
            <a:endParaRPr lang="pt-BR" sz="3000" dirty="0">
              <a:solidFill>
                <a:schemeClr val="bg1"/>
              </a:solidFill>
            </a:endParaRPr>
          </a:p>
          <a:p>
            <a:endParaRPr lang="pt-BR" sz="3000" dirty="0" smtClean="0">
              <a:solidFill>
                <a:schemeClr val="bg1"/>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762125"/>
            <a:ext cx="4512661" cy="449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73</a:t>
            </a:fld>
            <a:endParaRPr lang="pt-BR" sz="1200" strike="noStrike" noProof="1">
              <a:solidFill>
                <a:srgbClr val="898989"/>
              </a:solidFill>
              <a:latin typeface="Calibri" panose="020F0502020204030204" pitchFamily="34" charset="0"/>
            </a:endParaRPr>
          </a:p>
        </p:txBody>
      </p:sp>
      <p:sp>
        <p:nvSpPr>
          <p:cNvPr id="5" name="Retângulo 4"/>
          <p:cNvSpPr/>
          <p:nvPr/>
        </p:nvSpPr>
        <p:spPr>
          <a:xfrm>
            <a:off x="3102778" y="15971"/>
            <a:ext cx="5878532" cy="646331"/>
          </a:xfrm>
          <a:prstGeom prst="rect">
            <a:avLst/>
          </a:prstGeom>
        </p:spPr>
        <p:txBody>
          <a:bodyPr wrap="none">
            <a:spAutoFit/>
          </a:bodyPr>
          <a:lstStyle/>
          <a:p>
            <a:r>
              <a:rPr lang="en-US" sz="3600" u="sng" dirty="0">
                <a:solidFill>
                  <a:schemeClr val="bg1"/>
                </a:solidFill>
              </a:rPr>
              <a:t>ADME</a:t>
            </a:r>
            <a:r>
              <a:rPr lang="en-US" sz="3600" u="sng" dirty="0" smtClean="0">
                <a:solidFill>
                  <a:schemeClr val="bg1"/>
                </a:solidFill>
              </a:rPr>
              <a:t>:</a:t>
            </a:r>
            <a:r>
              <a:rPr lang="en-US" sz="3600" dirty="0" smtClean="0">
                <a:solidFill>
                  <a:schemeClr val="bg1"/>
                </a:solidFill>
              </a:rPr>
              <a:t> B. </a:t>
            </a:r>
            <a:r>
              <a:rPr lang="en-US" sz="3600" i="1" dirty="0">
                <a:solidFill>
                  <a:schemeClr val="bg1"/>
                </a:solidFill>
              </a:rPr>
              <a:t>in </a:t>
            </a:r>
            <a:r>
              <a:rPr lang="en-US" sz="3600" i="1" dirty="0" smtClean="0">
                <a:solidFill>
                  <a:schemeClr val="bg1"/>
                </a:solidFill>
              </a:rPr>
              <a:t>vitro</a:t>
            </a:r>
            <a:r>
              <a:rPr lang="en-US" sz="3600" dirty="0" smtClean="0">
                <a:solidFill>
                  <a:schemeClr val="bg1"/>
                </a:solidFill>
              </a:rPr>
              <a:t> </a:t>
            </a:r>
            <a:r>
              <a:rPr lang="en-US" sz="3600" dirty="0">
                <a:solidFill>
                  <a:schemeClr val="bg1"/>
                </a:solidFill>
              </a:rPr>
              <a:t>properties</a:t>
            </a:r>
            <a:endParaRPr lang="en-US" sz="3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95534" y="348751"/>
            <a:ext cx="7055893" cy="5724644"/>
          </a:xfrm>
          <a:prstGeom prst="rect">
            <a:avLst/>
          </a:prstGeom>
          <a:noFill/>
        </p:spPr>
        <p:txBody>
          <a:bodyPr wrap="square" rtlCol="0">
            <a:spAutoFit/>
          </a:bodyPr>
          <a:lstStyle/>
          <a:p>
            <a:endParaRPr lang="pt-BR" sz="3000" dirty="0" smtClean="0">
              <a:solidFill>
                <a:schemeClr val="bg1"/>
              </a:solidFill>
            </a:endParaRPr>
          </a:p>
          <a:p>
            <a:r>
              <a:rPr lang="pt-BR" sz="3600" i="1" u="sng" dirty="0" smtClean="0">
                <a:solidFill>
                  <a:schemeClr val="bg1"/>
                </a:solidFill>
              </a:rPr>
              <a:t>In vitro </a:t>
            </a:r>
            <a:r>
              <a:rPr lang="pt-BR" sz="3600" u="sng" dirty="0" err="1" smtClean="0">
                <a:solidFill>
                  <a:schemeClr val="bg1"/>
                </a:solidFill>
              </a:rPr>
              <a:t>Permeability</a:t>
            </a:r>
            <a:r>
              <a:rPr lang="pt-BR" sz="3600" u="sng" dirty="0" smtClean="0">
                <a:solidFill>
                  <a:schemeClr val="bg1"/>
                </a:solidFill>
              </a:rPr>
              <a:t> </a:t>
            </a:r>
            <a:r>
              <a:rPr lang="pt-BR" sz="3600" u="sng" dirty="0" err="1" smtClean="0">
                <a:solidFill>
                  <a:schemeClr val="bg1"/>
                </a:solidFill>
              </a:rPr>
              <a:t>assay</a:t>
            </a:r>
            <a:endParaRPr lang="pt-BR" sz="3600" u="sng" dirty="0" smtClean="0">
              <a:solidFill>
                <a:schemeClr val="bg1"/>
              </a:solidFill>
            </a:endParaRPr>
          </a:p>
          <a:p>
            <a:endParaRPr lang="pt-BR" sz="3000" dirty="0" smtClean="0">
              <a:solidFill>
                <a:schemeClr val="bg1"/>
              </a:solidFill>
            </a:endParaRPr>
          </a:p>
          <a:p>
            <a:pPr>
              <a:lnSpc>
                <a:spcPct val="150000"/>
              </a:lnSpc>
            </a:pPr>
            <a:r>
              <a:rPr lang="pt-BR" sz="3000" dirty="0">
                <a:solidFill>
                  <a:schemeClr val="bg1"/>
                </a:solidFill>
              </a:rPr>
              <a:t>	</a:t>
            </a:r>
            <a:r>
              <a:rPr lang="pt-BR" sz="3000" dirty="0" smtClean="0"/>
              <a:t>- Caco-2 </a:t>
            </a:r>
            <a:r>
              <a:rPr lang="pt-BR" sz="3000" dirty="0" err="1" smtClean="0"/>
              <a:t>cells</a:t>
            </a:r>
            <a:endParaRPr lang="pt-BR" sz="3000" dirty="0" smtClean="0"/>
          </a:p>
          <a:p>
            <a:pPr>
              <a:lnSpc>
                <a:spcPct val="150000"/>
              </a:lnSpc>
            </a:pPr>
            <a:r>
              <a:rPr lang="pt-BR" sz="3000" dirty="0"/>
              <a:t>	</a:t>
            </a:r>
            <a:r>
              <a:rPr lang="pt-BR" sz="3000" dirty="0" smtClean="0"/>
              <a:t>- </a:t>
            </a:r>
            <a:r>
              <a:rPr lang="pt-BR" sz="3000" dirty="0" smtClean="0">
                <a:solidFill>
                  <a:schemeClr val="bg2"/>
                </a:solidFill>
              </a:rPr>
              <a:t>MDCK / MDCK-MDR1 </a:t>
            </a:r>
            <a:r>
              <a:rPr lang="pt-BR" sz="3000" dirty="0" err="1" smtClean="0">
                <a:solidFill>
                  <a:schemeClr val="bg2"/>
                </a:solidFill>
              </a:rPr>
              <a:t>cells</a:t>
            </a:r>
            <a:endParaRPr lang="pt-BR" sz="3000" dirty="0" smtClean="0">
              <a:solidFill>
                <a:schemeClr val="bg2"/>
              </a:solidFill>
            </a:endParaRPr>
          </a:p>
          <a:p>
            <a:pPr>
              <a:lnSpc>
                <a:spcPct val="150000"/>
              </a:lnSpc>
            </a:pPr>
            <a:r>
              <a:rPr lang="pt-BR" sz="3000" dirty="0">
                <a:solidFill>
                  <a:schemeClr val="bg2"/>
                </a:solidFill>
              </a:rPr>
              <a:t>	</a:t>
            </a:r>
            <a:r>
              <a:rPr lang="pt-BR" sz="3000" dirty="0" smtClean="0">
                <a:solidFill>
                  <a:schemeClr val="accent6">
                    <a:lumMod val="20000"/>
                    <a:lumOff val="80000"/>
                  </a:schemeClr>
                </a:solidFill>
              </a:rPr>
              <a:t>    P</a:t>
            </a:r>
            <a:r>
              <a:rPr lang="pt-BR" sz="3000" baseline="-25000" dirty="0" smtClean="0">
                <a:solidFill>
                  <a:schemeClr val="accent6">
                    <a:lumMod val="20000"/>
                    <a:lumOff val="80000"/>
                  </a:schemeClr>
                </a:solidFill>
              </a:rPr>
              <a:t>app</a:t>
            </a:r>
            <a:r>
              <a:rPr lang="pt-BR" sz="3000" dirty="0" smtClean="0">
                <a:solidFill>
                  <a:schemeClr val="accent6">
                    <a:lumMod val="20000"/>
                    <a:lumOff val="80000"/>
                  </a:schemeClr>
                </a:solidFill>
              </a:rPr>
              <a:t> &gt; </a:t>
            </a:r>
            <a:r>
              <a:rPr lang="pt-BR" sz="3000" dirty="0" smtClean="0">
                <a:solidFill>
                  <a:schemeClr val="tx1"/>
                </a:solidFill>
              </a:rPr>
              <a:t>1</a:t>
            </a:r>
            <a:r>
              <a:rPr lang="pt-BR" sz="3000" dirty="0" smtClean="0">
                <a:solidFill>
                  <a:schemeClr val="accent6">
                    <a:lumMod val="20000"/>
                    <a:lumOff val="80000"/>
                  </a:schemeClr>
                </a:solidFill>
              </a:rPr>
              <a:t>-</a:t>
            </a:r>
            <a:r>
              <a:rPr lang="pt-BR" sz="3000" dirty="0" smtClean="0">
                <a:solidFill>
                  <a:schemeClr val="bg2"/>
                </a:solidFill>
              </a:rPr>
              <a:t>10</a:t>
            </a:r>
            <a:r>
              <a:rPr lang="pt-BR" sz="3000" dirty="0" smtClean="0">
                <a:solidFill>
                  <a:schemeClr val="accent6">
                    <a:lumMod val="20000"/>
                    <a:lumOff val="80000"/>
                  </a:schemeClr>
                </a:solidFill>
              </a:rPr>
              <a:t> x 10</a:t>
            </a:r>
            <a:r>
              <a:rPr lang="pt-BR" sz="3000" baseline="30000" dirty="0" smtClean="0">
                <a:solidFill>
                  <a:schemeClr val="accent6">
                    <a:lumMod val="20000"/>
                    <a:lumOff val="80000"/>
                  </a:schemeClr>
                </a:solidFill>
              </a:rPr>
              <a:t>-6</a:t>
            </a:r>
            <a:r>
              <a:rPr lang="pt-BR" sz="3000" dirty="0" smtClean="0">
                <a:solidFill>
                  <a:schemeClr val="accent6">
                    <a:lumMod val="20000"/>
                    <a:lumOff val="80000"/>
                  </a:schemeClr>
                </a:solidFill>
              </a:rPr>
              <a:t> cm/s</a:t>
            </a:r>
          </a:p>
          <a:p>
            <a:pPr>
              <a:lnSpc>
                <a:spcPct val="150000"/>
              </a:lnSpc>
            </a:pPr>
            <a:r>
              <a:rPr lang="pt-BR" sz="3000" dirty="0">
                <a:solidFill>
                  <a:schemeClr val="accent6">
                    <a:lumMod val="20000"/>
                    <a:lumOff val="80000"/>
                  </a:schemeClr>
                </a:solidFill>
              </a:rPr>
              <a:t>	 </a:t>
            </a:r>
            <a:r>
              <a:rPr lang="pt-BR" sz="3000" dirty="0" smtClean="0">
                <a:solidFill>
                  <a:schemeClr val="accent6">
                    <a:lumMod val="20000"/>
                    <a:lumOff val="80000"/>
                  </a:schemeClr>
                </a:solidFill>
              </a:rPr>
              <a:t>   </a:t>
            </a:r>
            <a:r>
              <a:rPr lang="pt-BR" sz="3000" dirty="0" err="1" smtClean="0">
                <a:solidFill>
                  <a:schemeClr val="accent6">
                    <a:lumMod val="20000"/>
                    <a:lumOff val="80000"/>
                  </a:schemeClr>
                </a:solidFill>
              </a:rPr>
              <a:t>asymmetry</a:t>
            </a:r>
            <a:r>
              <a:rPr lang="pt-BR" sz="3000" dirty="0" smtClean="0">
                <a:solidFill>
                  <a:schemeClr val="accent6">
                    <a:lumMod val="20000"/>
                    <a:lumOff val="80000"/>
                  </a:schemeClr>
                </a:solidFill>
              </a:rPr>
              <a:t> &lt; 2</a:t>
            </a:r>
          </a:p>
          <a:p>
            <a:pPr>
              <a:lnSpc>
                <a:spcPct val="150000"/>
              </a:lnSpc>
            </a:pPr>
            <a:endParaRPr lang="en-US" sz="3000" dirty="0" smtClean="0">
              <a:solidFill>
                <a:schemeClr val="accent6">
                  <a:lumMod val="20000"/>
                  <a:lumOff val="80000"/>
                </a:schemeClr>
              </a:solidFill>
            </a:endParaRPr>
          </a:p>
          <a:p>
            <a:pPr>
              <a:lnSpc>
                <a:spcPct val="150000"/>
              </a:lnSpc>
            </a:pPr>
            <a:r>
              <a:rPr lang="pt-BR" sz="3000" dirty="0"/>
              <a:t>	</a:t>
            </a:r>
            <a:r>
              <a:rPr lang="pt-BR" sz="3000" dirty="0" smtClean="0"/>
              <a:t>- (PAMPA)</a:t>
            </a:r>
          </a:p>
        </p:txBody>
      </p:sp>
      <p:pic>
        <p:nvPicPr>
          <p:cNvPr id="4103" name="Picture 7" descr="http://raksti.daba.lv/referaati/2009/aj07019/atteli_majaslapai/caco2f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193" y="1137926"/>
            <a:ext cx="4583857" cy="4878797"/>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74</a:t>
            </a:fld>
            <a:endParaRPr lang="pt-BR" sz="1200" strike="noStrike" noProof="1">
              <a:solidFill>
                <a:srgbClr val="898989"/>
              </a:solidFill>
              <a:latin typeface="Calibri" panose="020F0502020204030204" pitchFamily="34" charset="0"/>
            </a:endParaRPr>
          </a:p>
        </p:txBody>
      </p:sp>
      <p:sp>
        <p:nvSpPr>
          <p:cNvPr id="7" name="CaixaDeTexto 6"/>
          <p:cNvSpPr txBox="1"/>
          <p:nvPr/>
        </p:nvSpPr>
        <p:spPr>
          <a:xfrm>
            <a:off x="4743323" y="6501917"/>
            <a:ext cx="7498143" cy="523220"/>
          </a:xfrm>
          <a:prstGeom prst="rect">
            <a:avLst/>
          </a:prstGeom>
          <a:noFill/>
        </p:spPr>
        <p:txBody>
          <a:bodyPr wrap="none" rtlCol="0">
            <a:spAutoFit/>
          </a:bodyPr>
          <a:lstStyle/>
          <a:p>
            <a:r>
              <a:rPr lang="pt-BR" sz="1400" i="1" dirty="0" err="1" smtClean="0"/>
              <a:t>Keefer</a:t>
            </a:r>
            <a:r>
              <a:rPr lang="pt-BR" sz="1400" i="1" dirty="0" smtClean="0"/>
              <a:t> et al. Eur. J. </a:t>
            </a:r>
            <a:r>
              <a:rPr lang="pt-BR" sz="1400" i="1" dirty="0" err="1" smtClean="0"/>
              <a:t>Med</a:t>
            </a:r>
            <a:r>
              <a:rPr lang="pt-BR" sz="1400" i="1" dirty="0" smtClean="0"/>
              <a:t> </a:t>
            </a:r>
            <a:r>
              <a:rPr lang="pt-BR" sz="1400" i="1" dirty="0" err="1" smtClean="0"/>
              <a:t>Chem</a:t>
            </a:r>
            <a:r>
              <a:rPr lang="pt-BR" sz="1400" i="1" dirty="0" smtClean="0"/>
              <a:t>. 57: 441-448, </a:t>
            </a:r>
            <a:r>
              <a:rPr lang="pt-BR" sz="1400" i="1" dirty="0"/>
              <a:t>2012; Hughes et al., BJP 162:1239-1249, 2011</a:t>
            </a:r>
            <a:endParaRPr lang="en-US" sz="1400" i="1" dirty="0"/>
          </a:p>
          <a:p>
            <a:endParaRPr lang="en-US" sz="1400"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75</a:t>
            </a:fld>
            <a:endParaRPr lang="pt-BR" sz="1200" strike="noStrike" noProof="1">
              <a:solidFill>
                <a:srgbClr val="898989"/>
              </a:solidFill>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16800" cy="2593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70509"/>
            <a:ext cx="35718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412" y="2715904"/>
            <a:ext cx="5874550" cy="412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494" y="4239016"/>
            <a:ext cx="5501043" cy="247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a:solidFill>
                  <a:schemeClr val="bg1"/>
                </a:solidFill>
                <a:effectLst>
                  <a:outerShdw blurRad="38100" dist="38100" dir="2700000" algn="tl">
                    <a:srgbClr val="000000">
                      <a:alpha val="43137"/>
                    </a:srgbClr>
                  </a:outerShdw>
                </a:effectLst>
              </a:rPr>
              <a:t>Is lead</a:t>
            </a:r>
          </a:p>
          <a:p>
            <a:r>
              <a:rPr lang="pt-BR" altLang="en-US">
                <a:solidFill>
                  <a:schemeClr val="bg1"/>
                </a:solidFill>
                <a:effectLst>
                  <a:outerShdw blurRad="38100" dist="38100" dir="2700000" algn="tl">
                    <a:srgbClr val="000000">
                      <a:alpha val="43137"/>
                    </a:srgbClr>
                  </a:outerShdw>
                </a:effectLst>
              </a:rPr>
              <a:t>developable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76</a:t>
            </a:fld>
            <a:endParaRPr lang="pt-BR" sz="1200" strike="noStrike" noProof="1">
              <a:solidFill>
                <a:srgbClr val="898989"/>
              </a:solidFill>
              <a:latin typeface="Calibri" panose="020F0502020204030204" pitchFamily="34" charset="0"/>
            </a:endParaRPr>
          </a:p>
        </p:txBody>
      </p:sp>
      <p:cxnSp>
        <p:nvCxnSpPr>
          <p:cNvPr id="5" name="Conector de seta reta 4"/>
          <p:cNvCxnSpPr/>
          <p:nvPr/>
        </p:nvCxnSpPr>
        <p:spPr>
          <a:xfrm flipH="1">
            <a:off x="8861367" y="2493775"/>
            <a:ext cx="1812175"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H="1">
            <a:off x="8861367" y="3144939"/>
            <a:ext cx="1812175"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34888" y="-215153"/>
            <a:ext cx="5084928" cy="1122481"/>
          </a:xfrm>
        </p:spPr>
        <p:txBody>
          <a:bodyPr/>
          <a:lstStyle/>
          <a:p>
            <a:r>
              <a:rPr lang="pt-BR" sz="3600" dirty="0" smtClean="0">
                <a:solidFill>
                  <a:schemeClr val="bg2"/>
                </a:solidFill>
                <a:latin typeface="Arial" panose="020B0604020202020204" pitchFamily="34" charset="0"/>
                <a:cs typeface="Arial" panose="020B0604020202020204" pitchFamily="34" charset="0"/>
              </a:rPr>
              <a:t>Farmacocinética </a:t>
            </a:r>
            <a:r>
              <a:rPr lang="pt-BR" sz="3600" i="1" dirty="0">
                <a:solidFill>
                  <a:schemeClr val="bg2"/>
                </a:solidFill>
                <a:latin typeface="Arial" panose="020B0604020202020204" pitchFamily="34" charset="0"/>
                <a:cs typeface="Arial" panose="020B0604020202020204" pitchFamily="34" charset="0"/>
              </a:rPr>
              <a:t>i</a:t>
            </a:r>
            <a:r>
              <a:rPr lang="pt-BR" sz="3600" i="1" dirty="0" smtClean="0">
                <a:solidFill>
                  <a:schemeClr val="bg2"/>
                </a:solidFill>
                <a:latin typeface="Arial" panose="020B0604020202020204" pitchFamily="34" charset="0"/>
                <a:cs typeface="Arial" panose="020B0604020202020204" pitchFamily="34" charset="0"/>
              </a:rPr>
              <a:t>n vivo </a:t>
            </a:r>
            <a:endParaRPr lang="en-US" sz="3600" i="1" dirty="0">
              <a:solidFill>
                <a:schemeClr val="bg2"/>
              </a:solidFill>
              <a:latin typeface="Arial" panose="020B0604020202020204" pitchFamily="34" charset="0"/>
              <a:cs typeface="Arial" panose="020B0604020202020204" pitchFamily="34" charset="0"/>
            </a:endParaRPr>
          </a:p>
        </p:txBody>
      </p:sp>
      <p:sp>
        <p:nvSpPr>
          <p:cNvPr id="3" name="CaixaDeTexto 2"/>
          <p:cNvSpPr txBox="1"/>
          <p:nvPr/>
        </p:nvSpPr>
        <p:spPr>
          <a:xfrm>
            <a:off x="221173" y="829544"/>
            <a:ext cx="4013215" cy="1015663"/>
          </a:xfrm>
          <a:prstGeom prst="rect">
            <a:avLst/>
          </a:prstGeom>
          <a:noFill/>
        </p:spPr>
        <p:txBody>
          <a:bodyPr wrap="none" rtlCol="0">
            <a:spAutoFit/>
          </a:bodyPr>
          <a:lstStyle/>
          <a:p>
            <a:r>
              <a:rPr lang="pt-BR" sz="3200" u="sng" dirty="0" smtClean="0">
                <a:solidFill>
                  <a:schemeClr val="bg1"/>
                </a:solidFill>
              </a:rPr>
              <a:t>Rato e Cachorro:</a:t>
            </a:r>
          </a:p>
          <a:p>
            <a:r>
              <a:rPr lang="pt-BR" sz="2800" dirty="0" smtClean="0"/>
              <a:t>Dose única (</a:t>
            </a:r>
            <a:r>
              <a:rPr lang="pt-BR" sz="2800" dirty="0" err="1" smtClean="0"/>
              <a:t>p.o</a:t>
            </a:r>
            <a:r>
              <a:rPr lang="pt-BR" sz="2800" dirty="0" smtClean="0"/>
              <a:t>. </a:t>
            </a:r>
            <a:r>
              <a:rPr lang="pt-BR" sz="2800" i="1" dirty="0" err="1" smtClean="0"/>
              <a:t>vs</a:t>
            </a:r>
            <a:r>
              <a:rPr lang="pt-BR" sz="2800" dirty="0" smtClean="0"/>
              <a:t>  </a:t>
            </a:r>
            <a:r>
              <a:rPr lang="pt-BR" sz="2800" dirty="0" err="1" smtClean="0"/>
              <a:t>i.v</a:t>
            </a:r>
            <a:r>
              <a:rPr lang="pt-BR" sz="2800" dirty="0" smtClean="0"/>
              <a:t>.)</a:t>
            </a:r>
            <a:endParaRPr lang="en-US" sz="2800"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77</a:t>
            </a:fld>
            <a:endParaRPr lang="pt-BR" sz="1200" strike="noStrike" noProof="1">
              <a:solidFill>
                <a:srgbClr val="898989"/>
              </a:solidFill>
              <a:latin typeface="Calibri" panose="020F0502020204030204" pitchFamily="34" charset="0"/>
            </a:endParaRPr>
          </a:p>
        </p:txBody>
      </p:sp>
      <p:sp>
        <p:nvSpPr>
          <p:cNvPr id="6" name="Retângulo 5"/>
          <p:cNvSpPr/>
          <p:nvPr/>
        </p:nvSpPr>
        <p:spPr>
          <a:xfrm>
            <a:off x="260845" y="1994671"/>
            <a:ext cx="8292078" cy="461665"/>
          </a:xfrm>
          <a:prstGeom prst="rect">
            <a:avLst/>
          </a:prstGeom>
        </p:spPr>
        <p:txBody>
          <a:bodyPr wrap="none">
            <a:spAutoFit/>
          </a:bodyPr>
          <a:lstStyle/>
          <a:p>
            <a:r>
              <a:rPr lang="en-US" sz="2400" dirty="0" smtClean="0">
                <a:solidFill>
                  <a:schemeClr val="accent2"/>
                </a:solidFill>
              </a:rPr>
              <a:t>Dose ?: </a:t>
            </a:r>
            <a:r>
              <a:rPr lang="en-US" sz="2400" dirty="0" smtClean="0"/>
              <a:t>3 </a:t>
            </a:r>
            <a:r>
              <a:rPr lang="en-US" sz="2400" dirty="0"/>
              <a:t>mg/Kg (</a:t>
            </a:r>
            <a:r>
              <a:rPr lang="en-US" sz="2400" dirty="0" err="1"/>
              <a:t>i.v.</a:t>
            </a:r>
            <a:r>
              <a:rPr lang="en-US" sz="2400" dirty="0"/>
              <a:t>) and 10 mg/Kg (</a:t>
            </a:r>
            <a:r>
              <a:rPr lang="en-US" sz="2400" dirty="0" err="1"/>
              <a:t>p.o.</a:t>
            </a:r>
            <a:r>
              <a:rPr lang="en-US" sz="2400" dirty="0"/>
              <a:t>) (</a:t>
            </a:r>
            <a:r>
              <a:rPr lang="en-US" sz="2400" i="1" dirty="0" err="1"/>
              <a:t>McVean</a:t>
            </a:r>
            <a:r>
              <a:rPr lang="en-US" sz="2400" i="1" dirty="0"/>
              <a:t>, 2013</a:t>
            </a:r>
            <a:r>
              <a:rPr lang="en-US" sz="2400" dirty="0"/>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190" y="2628900"/>
            <a:ext cx="7338734" cy="422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78</a:t>
            </a:fld>
            <a:endParaRPr lang="pt-BR" sz="1200" strike="noStrike" noProof="1">
              <a:solidFill>
                <a:srgbClr val="898989"/>
              </a:solidFill>
              <a:latin typeface="Calibri" panose="020F050202020403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41" y="3608297"/>
            <a:ext cx="7679672" cy="297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73" y="474007"/>
            <a:ext cx="10889673" cy="166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18" y="79788"/>
            <a:ext cx="10795134" cy="33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073" y="2218651"/>
            <a:ext cx="10889673" cy="797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5513294" y="4007224"/>
            <a:ext cx="4035519" cy="443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869141" y="4455458"/>
            <a:ext cx="4035519" cy="443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684" y="846381"/>
            <a:ext cx="7375683" cy="601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9322304" y="6591674"/>
            <a:ext cx="2869696" cy="307777"/>
          </a:xfrm>
          <a:prstGeom prst="rect">
            <a:avLst/>
          </a:prstGeom>
          <a:noFill/>
        </p:spPr>
        <p:txBody>
          <a:bodyPr wrap="none" rtlCol="0">
            <a:spAutoFit/>
          </a:bodyPr>
          <a:lstStyle/>
          <a:p>
            <a:r>
              <a:rPr lang="pt-BR" sz="1400" i="1" dirty="0" smtClean="0"/>
              <a:t>Int. J. Med. </a:t>
            </a:r>
            <a:r>
              <a:rPr lang="pt-BR" sz="1400" i="1" dirty="0" err="1" smtClean="0"/>
              <a:t>Sci</a:t>
            </a:r>
            <a:r>
              <a:rPr lang="pt-BR" sz="1400" i="1" dirty="0" smtClean="0"/>
              <a:t>. 10:206-221, 2013</a:t>
            </a:r>
            <a:endParaRPr lang="en-US" sz="1400" i="1" dirty="0"/>
          </a:p>
        </p:txBody>
      </p:sp>
      <p:sp>
        <p:nvSpPr>
          <p:cNvPr id="4" name="CaixaDeTexto 3"/>
          <p:cNvSpPr txBox="1"/>
          <p:nvPr/>
        </p:nvSpPr>
        <p:spPr>
          <a:xfrm>
            <a:off x="2546252" y="45324"/>
            <a:ext cx="7032694" cy="646331"/>
          </a:xfrm>
          <a:prstGeom prst="rect">
            <a:avLst/>
          </a:prstGeom>
          <a:noFill/>
        </p:spPr>
        <p:txBody>
          <a:bodyPr wrap="none" rtlCol="0">
            <a:spAutoFit/>
          </a:bodyPr>
          <a:lstStyle/>
          <a:p>
            <a:r>
              <a:rPr lang="pt-BR" sz="3600" dirty="0" smtClean="0">
                <a:solidFill>
                  <a:schemeClr val="bg2"/>
                </a:solidFill>
              </a:rPr>
              <a:t>PK: diferenças entre espécies (</a:t>
            </a:r>
            <a:r>
              <a:rPr lang="pt-BR" sz="3600" dirty="0" smtClean="0">
                <a:solidFill>
                  <a:srgbClr val="00FF00"/>
                </a:solidFill>
              </a:rPr>
              <a:t>F</a:t>
            </a:r>
            <a:r>
              <a:rPr lang="pt-BR" sz="3600" dirty="0" smtClean="0">
                <a:solidFill>
                  <a:schemeClr val="bg2"/>
                </a:solidFill>
              </a:rPr>
              <a:t>)</a:t>
            </a:r>
            <a:endParaRPr lang="en-US" sz="3600" dirty="0">
              <a:solidFill>
                <a:schemeClr val="bg2"/>
              </a:solidFill>
            </a:endParaRPr>
          </a:p>
        </p:txBody>
      </p:sp>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79</a:t>
            </a:fld>
            <a:endParaRPr lang="pt-BR" sz="1200" strike="noStrike" noProof="1">
              <a:solidFill>
                <a:srgbClr val="898989"/>
              </a:solidFill>
              <a:latin typeface="Calibri" panose="020F0502020204030204" pitchFamily="34" charset="0"/>
            </a:endParaRPr>
          </a:p>
        </p:txBody>
      </p:sp>
      <p:sp>
        <p:nvSpPr>
          <p:cNvPr id="5" name="CaixaDeTexto 4"/>
          <p:cNvSpPr txBox="1"/>
          <p:nvPr/>
        </p:nvSpPr>
        <p:spPr>
          <a:xfrm rot="16200000">
            <a:off x="1237131" y="3852191"/>
            <a:ext cx="966931" cy="369332"/>
          </a:xfrm>
          <a:prstGeom prst="rect">
            <a:avLst/>
          </a:prstGeom>
          <a:solidFill>
            <a:schemeClr val="bg1"/>
          </a:solidFill>
        </p:spPr>
        <p:txBody>
          <a:bodyPr wrap="none" rtlCol="0">
            <a:spAutoFit/>
          </a:bodyPr>
          <a:lstStyle/>
          <a:p>
            <a:r>
              <a:rPr lang="pt-BR" b="1" dirty="0" err="1" smtClean="0"/>
              <a:t>Human</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Grp="1"/>
          </p:cNvSpPr>
          <p:nvPr>
            <p:ph type="title"/>
          </p:nvPr>
        </p:nvSpPr>
        <p:spPr>
          <a:xfrm>
            <a:off x="495300" y="0"/>
            <a:ext cx="11455400" cy="1143000"/>
          </a:xfrm>
        </p:spPr>
        <p:txBody>
          <a:bodyPr wrap="square" lIns="92075" tIns="46038" rIns="92075" bIns="46038" anchor="ctr"/>
          <a:lstStyle/>
          <a:p>
            <a:pPr algn="ctr" eaLnBrk="1" hangingPunct="1"/>
            <a:r>
              <a:rPr lang="fr-BE" altLang="x-none" sz="3600" dirty="0" smtClean="0">
                <a:solidFill>
                  <a:schemeClr val="bg1"/>
                </a:solidFill>
                <a:latin typeface="Arial" panose="020B0604020202020204" pitchFamily="34" charset="0"/>
              </a:rPr>
              <a:t>PESQUISA E DESENVOLVIMENTO DE FÁRMACOS</a:t>
            </a:r>
            <a:r>
              <a:rPr lang="fr-BE" altLang="x-none" sz="3200" dirty="0" smtClean="0">
                <a:solidFill>
                  <a:schemeClr val="bg1"/>
                </a:solidFill>
                <a:latin typeface="Arial" panose="020B0604020202020204" pitchFamily="34" charset="0"/>
              </a:rPr>
              <a:t>:</a:t>
            </a:r>
            <a:endParaRPr lang="fr-FR" altLang="x-none" sz="3200" i="1" dirty="0">
              <a:solidFill>
                <a:schemeClr val="bg1"/>
              </a:solidFill>
              <a:latin typeface="Arial" panose="020B0604020202020204" pitchFamily="34" charset="0"/>
            </a:endParaRPr>
          </a:p>
        </p:txBody>
      </p:sp>
      <p:sp>
        <p:nvSpPr>
          <p:cNvPr id="78850" name="Text Box 5"/>
          <p:cNvSpPr txBox="1"/>
          <p:nvPr/>
        </p:nvSpPr>
        <p:spPr>
          <a:xfrm>
            <a:off x="7505700" y="6554788"/>
            <a:ext cx="5089281" cy="307777"/>
          </a:xfrm>
          <a:prstGeom prst="rect">
            <a:avLst/>
          </a:prstGeom>
          <a:noFill/>
          <a:ln w="9525">
            <a:noFill/>
            <a:miter/>
          </a:ln>
        </p:spPr>
        <p:txBody>
          <a:bodyPr wrap="square" anchor="t">
            <a:spAutoFit/>
          </a:bodyPr>
          <a:lstStyle/>
          <a:p>
            <a:pPr lvl="0"/>
            <a:r>
              <a:rPr lang="pt-BR" sz="1400" i="1" dirty="0" err="1" smtClean="0">
                <a:latin typeface="Arial" panose="020B0604020202020204" pitchFamily="34" charset="0"/>
                <a:ea typeface="Book Antiqua" panose="02040602050305030304" pitchFamily="18" charset="0"/>
              </a:rPr>
              <a:t>Ringel</a:t>
            </a:r>
            <a:r>
              <a:rPr lang="pt-BR" sz="1400" i="1" dirty="0" smtClean="0">
                <a:latin typeface="Arial" panose="020B0604020202020204" pitchFamily="34" charset="0"/>
                <a:ea typeface="Book Antiqua" panose="02040602050305030304" pitchFamily="18" charset="0"/>
              </a:rPr>
              <a:t> et al. </a:t>
            </a:r>
            <a:r>
              <a:rPr sz="1400" i="1" dirty="0" smtClean="0">
                <a:latin typeface="Arial" panose="020B0604020202020204" pitchFamily="34" charset="0"/>
                <a:ea typeface="Book Antiqua" panose="02040602050305030304" pitchFamily="18" charset="0"/>
              </a:rPr>
              <a:t>Nature </a:t>
            </a:r>
            <a:r>
              <a:rPr sz="1400" i="1" dirty="0">
                <a:latin typeface="Arial" panose="020B0604020202020204" pitchFamily="34" charset="0"/>
                <a:ea typeface="Book Antiqua" panose="02040602050305030304" pitchFamily="18" charset="0"/>
              </a:rPr>
              <a:t>Rev. Drug Discov.  </a:t>
            </a:r>
            <a:r>
              <a:rPr sz="1400" i="1" dirty="0" smtClean="0">
                <a:latin typeface="Arial" panose="020B0604020202020204" pitchFamily="34" charset="0"/>
                <a:ea typeface="Book Antiqua" panose="02040602050305030304" pitchFamily="18" charset="0"/>
              </a:rPr>
              <a:t>1</a:t>
            </a:r>
            <a:r>
              <a:rPr lang="pt-BR" sz="1400" i="1" dirty="0" smtClean="0">
                <a:latin typeface="Arial" panose="020B0604020202020204" pitchFamily="34" charset="0"/>
                <a:ea typeface="Book Antiqua" panose="02040602050305030304" pitchFamily="18" charset="0"/>
              </a:rPr>
              <a:t>9</a:t>
            </a:r>
            <a:r>
              <a:rPr sz="1400" i="1" dirty="0" smtClean="0">
                <a:latin typeface="Arial" panose="020B0604020202020204" pitchFamily="34" charset="0"/>
                <a:ea typeface="Book Antiqua" panose="02040602050305030304" pitchFamily="18" charset="0"/>
              </a:rPr>
              <a:t>: </a:t>
            </a:r>
            <a:r>
              <a:rPr lang="pt-BR" sz="1400" i="1" dirty="0" smtClean="0">
                <a:latin typeface="Arial" panose="020B0604020202020204" pitchFamily="34" charset="0"/>
                <a:ea typeface="Book Antiqua" panose="02040602050305030304" pitchFamily="18" charset="0"/>
              </a:rPr>
              <a:t>833-834</a:t>
            </a:r>
            <a:r>
              <a:rPr sz="1400" i="1" dirty="0" smtClean="0">
                <a:latin typeface="Arial" panose="020B0604020202020204" pitchFamily="34" charset="0"/>
                <a:ea typeface="Book Antiqua" panose="02040602050305030304" pitchFamily="18" charset="0"/>
              </a:rPr>
              <a:t>, 20</a:t>
            </a:r>
            <a:r>
              <a:rPr lang="pt-BR" sz="1400" i="1" dirty="0" smtClean="0">
                <a:latin typeface="Arial" panose="020B0604020202020204" pitchFamily="34" charset="0"/>
                <a:ea typeface="Book Antiqua" panose="02040602050305030304" pitchFamily="18" charset="0"/>
              </a:rPr>
              <a:t>20</a:t>
            </a:r>
            <a:endParaRPr sz="1400" i="1" dirty="0">
              <a:latin typeface="Arial" panose="020B0604020202020204" pitchFamily="34" charset="0"/>
              <a:ea typeface="Book Antiqua" panose="02040602050305030304" pitchFamily="18" charset="0"/>
            </a:endParaRP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a:t>
            </a:fld>
            <a:endParaRPr lang="pt-BR" sz="1200" strike="noStrike" noProof="1">
              <a:solidFill>
                <a:srgbClr val="898989"/>
              </a:solidFill>
              <a:latin typeface="Calibri" panose="020F050202020403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40" y="1028700"/>
            <a:ext cx="5885029" cy="567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6070600" y="3641527"/>
            <a:ext cx="5990743" cy="3046988"/>
          </a:xfrm>
          <a:prstGeom prst="rect">
            <a:avLst/>
          </a:prstGeom>
          <a:noFill/>
        </p:spPr>
        <p:txBody>
          <a:bodyPr wrap="none" rtlCol="0">
            <a:spAutoFit/>
          </a:bodyPr>
          <a:lstStyle/>
          <a:p>
            <a:r>
              <a:rPr lang="fr-BE" altLang="x-none" sz="3200" i="1" dirty="0" smtClean="0">
                <a:solidFill>
                  <a:srgbClr val="FFFF00"/>
                </a:solidFill>
              </a:rPr>
              <a:t>Algo estava </a:t>
            </a:r>
            <a:r>
              <a:rPr lang="fr-BE" altLang="x-none" sz="3200" i="1" dirty="0">
                <a:solidFill>
                  <a:srgbClr val="FFFF00"/>
                </a:solidFill>
              </a:rPr>
              <a:t>dando </a:t>
            </a:r>
            <a:r>
              <a:rPr lang="fr-BE" altLang="x-none" sz="3200" i="1" dirty="0" smtClean="0">
                <a:solidFill>
                  <a:srgbClr val="FFFF00"/>
                </a:solidFill>
              </a:rPr>
              <a:t>muito errado</a:t>
            </a:r>
          </a:p>
          <a:p>
            <a:endParaRPr lang="fr-BE" altLang="x-none" sz="3200" i="1" dirty="0">
              <a:solidFill>
                <a:srgbClr val="FFFF00"/>
              </a:solidFill>
            </a:endParaRPr>
          </a:p>
          <a:p>
            <a:r>
              <a:rPr lang="fr-BE" altLang="x-none" sz="3200" i="1" dirty="0" smtClean="0">
                <a:solidFill>
                  <a:srgbClr val="FFFF00"/>
                </a:solidFill>
              </a:rPr>
              <a:t>Pelo menos até 2010</a:t>
            </a:r>
          </a:p>
          <a:p>
            <a:endParaRPr lang="fr-BE" altLang="x-none" sz="3200" i="1" dirty="0">
              <a:solidFill>
                <a:srgbClr val="FFFF00"/>
              </a:solidFill>
            </a:endParaRPr>
          </a:p>
          <a:p>
            <a:endParaRPr lang="fr-BE" altLang="x-none" sz="3200" i="1" dirty="0" smtClean="0">
              <a:solidFill>
                <a:srgbClr val="FFFF00"/>
              </a:solidFill>
            </a:endParaRPr>
          </a:p>
          <a:p>
            <a:endParaRPr lang="fr-BE" altLang="x-none" sz="3200" i="1" dirty="0" smtClean="0">
              <a:solidFill>
                <a:srgbClr val="FFFF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80</a:t>
            </a:fld>
            <a:endParaRPr lang="pt-BR" sz="1200" strike="noStrike" noProof="1">
              <a:solidFill>
                <a:srgbClr val="898989"/>
              </a:solidFill>
              <a:latin typeface="Calibri" panose="020F0502020204030204" pitchFamily="34" charset="0"/>
            </a:endParaRPr>
          </a:p>
        </p:txBody>
      </p:sp>
      <p:cxnSp>
        <p:nvCxnSpPr>
          <p:cNvPr id="7" name="Conector de seta reta 6"/>
          <p:cNvCxnSpPr/>
          <p:nvPr/>
        </p:nvCxnSpPr>
        <p:spPr>
          <a:xfrm flipH="1">
            <a:off x="6600305" y="3807225"/>
            <a:ext cx="3574473"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84" y="-10873"/>
            <a:ext cx="81194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ipse 3"/>
          <p:cNvSpPr/>
          <p:nvPr/>
        </p:nvSpPr>
        <p:spPr>
          <a:xfrm>
            <a:off x="557284" y="2606722"/>
            <a:ext cx="3332328" cy="586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ector reto 4"/>
          <p:cNvCxnSpPr/>
          <p:nvPr/>
        </p:nvCxnSpPr>
        <p:spPr>
          <a:xfrm>
            <a:off x="4616988" y="3084394"/>
            <a:ext cx="1087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24000" y="118373"/>
            <a:ext cx="9144000" cy="640080"/>
          </a:xfrm>
          <a:prstGeom prst="rect">
            <a:avLst/>
          </a:prstGeom>
        </p:spPr>
        <p:txBody>
          <a:bodyPr wrap="square">
            <a:spAutoFit/>
          </a:bodyPr>
          <a:lstStyle/>
          <a:p>
            <a:pPr algn="ctr"/>
            <a:r>
              <a:rPr lang="en-US" sz="3600" u="sng" dirty="0" smtClean="0">
                <a:solidFill>
                  <a:schemeClr val="bg1"/>
                </a:solidFill>
              </a:rPr>
              <a:t>SAFETY:</a:t>
            </a:r>
            <a:r>
              <a:rPr lang="en-US" sz="3600" dirty="0" smtClean="0"/>
              <a:t>  </a:t>
            </a:r>
            <a:r>
              <a:rPr lang="en-US" sz="3600" dirty="0" smtClean="0">
                <a:solidFill>
                  <a:srgbClr val="FFFF00"/>
                </a:solidFill>
              </a:rPr>
              <a:t>A. De-Risking </a:t>
            </a:r>
            <a:r>
              <a:rPr lang="en-US" sz="3600" i="1" dirty="0" smtClean="0">
                <a:solidFill>
                  <a:srgbClr val="FFFF00"/>
                </a:solidFill>
              </a:rPr>
              <a:t>(in vitro)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806" y="1842874"/>
            <a:ext cx="10424160" cy="388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168170"/>
            <a:ext cx="6353175" cy="48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715" y="1159165"/>
            <a:ext cx="579818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6254" y="6095464"/>
            <a:ext cx="3734972" cy="69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4032" y="6129230"/>
            <a:ext cx="4104456" cy="51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Número de Slide 2"/>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82</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51524" y="27380"/>
            <a:ext cx="8238153" cy="646331"/>
          </a:xfrm>
          <a:prstGeom prst="rect">
            <a:avLst/>
          </a:prstGeom>
          <a:noFill/>
        </p:spPr>
        <p:txBody>
          <a:bodyPr wrap="none" rtlCol="0">
            <a:spAutoFit/>
          </a:bodyPr>
          <a:lstStyle/>
          <a:p>
            <a:r>
              <a:rPr lang="pt-BR" sz="3600" dirty="0" smtClean="0">
                <a:solidFill>
                  <a:schemeClr val="bg2"/>
                </a:solidFill>
              </a:rPr>
              <a:t>Seletividade (</a:t>
            </a:r>
            <a:r>
              <a:rPr lang="pt-BR" sz="3600" i="1" dirty="0" smtClean="0">
                <a:solidFill>
                  <a:schemeClr val="bg2"/>
                </a:solidFill>
              </a:rPr>
              <a:t>em termos de segurança</a:t>
            </a:r>
            <a:r>
              <a:rPr lang="pt-BR" sz="3600" dirty="0" smtClean="0">
                <a:solidFill>
                  <a:schemeClr val="bg2"/>
                </a:solidFill>
              </a:rPr>
              <a:t>)</a:t>
            </a:r>
            <a:endParaRPr lang="en-US" sz="3600" dirty="0">
              <a:solidFill>
                <a:schemeClr val="bg2"/>
              </a:solidFill>
            </a:endParaRPr>
          </a:p>
        </p:txBody>
      </p:sp>
      <p:sp>
        <p:nvSpPr>
          <p:cNvPr id="3" name="CaixaDeTexto 2"/>
          <p:cNvSpPr txBox="1"/>
          <p:nvPr/>
        </p:nvSpPr>
        <p:spPr>
          <a:xfrm>
            <a:off x="321734" y="1436048"/>
            <a:ext cx="11497734" cy="5663089"/>
          </a:xfrm>
          <a:prstGeom prst="rect">
            <a:avLst/>
          </a:prstGeom>
          <a:noFill/>
        </p:spPr>
        <p:txBody>
          <a:bodyPr wrap="square" rtlCol="0">
            <a:spAutoFit/>
          </a:bodyPr>
          <a:lstStyle/>
          <a:p>
            <a:r>
              <a:rPr lang="pt-BR" sz="3200" u="sng" dirty="0" smtClean="0">
                <a:solidFill>
                  <a:schemeClr val="bg1"/>
                </a:solidFill>
              </a:rPr>
              <a:t>Terapêutica</a:t>
            </a:r>
          </a:p>
          <a:p>
            <a:endParaRPr lang="pt-BR" sz="3200" u="sng" dirty="0">
              <a:solidFill>
                <a:schemeClr val="bg1"/>
              </a:solidFill>
            </a:endParaRPr>
          </a:p>
          <a:p>
            <a:r>
              <a:rPr lang="pt-BR" sz="3200" u="sng" dirty="0" smtClean="0">
                <a:solidFill>
                  <a:schemeClr val="bg1"/>
                </a:solidFill>
              </a:rPr>
              <a:t>Farmacocinética</a:t>
            </a:r>
            <a:r>
              <a:rPr lang="pt-BR" sz="3200" dirty="0" smtClean="0">
                <a:solidFill>
                  <a:schemeClr val="bg1"/>
                </a:solidFill>
              </a:rPr>
              <a:t>  </a:t>
            </a:r>
            <a:r>
              <a:rPr lang="pt-BR" sz="3200" dirty="0" smtClean="0"/>
              <a:t>(distribuição; Tempo de residência</a:t>
            </a:r>
            <a:r>
              <a:rPr lang="pt-BR" sz="3200" dirty="0"/>
              <a:t>)</a:t>
            </a:r>
            <a:endParaRPr lang="pt-BR" sz="3200" dirty="0" smtClean="0"/>
          </a:p>
          <a:p>
            <a:endParaRPr lang="pt-BR" sz="3200" u="sng" dirty="0" smtClean="0">
              <a:solidFill>
                <a:schemeClr val="bg1"/>
              </a:solidFill>
            </a:endParaRPr>
          </a:p>
          <a:p>
            <a:endParaRPr lang="pt-BR" sz="3200" u="sng" dirty="0">
              <a:solidFill>
                <a:schemeClr val="bg1"/>
              </a:solidFill>
            </a:endParaRPr>
          </a:p>
          <a:p>
            <a:r>
              <a:rPr lang="pt-BR" sz="3200" u="sng" dirty="0" smtClean="0">
                <a:solidFill>
                  <a:schemeClr val="bg1"/>
                </a:solidFill>
                <a:effectLst>
                  <a:outerShdw blurRad="38100" dist="38100" dir="2700000" algn="tl">
                    <a:srgbClr val="000000">
                      <a:alpha val="43137"/>
                    </a:srgbClr>
                  </a:outerShdw>
                </a:effectLst>
              </a:rPr>
              <a:t>Farmacodinâmica</a:t>
            </a:r>
            <a:r>
              <a:rPr lang="pt-BR" sz="3200" dirty="0" smtClean="0">
                <a:solidFill>
                  <a:schemeClr val="bg1"/>
                </a:solidFill>
              </a:rPr>
              <a:t>: afinidade relativa: alvo – não alvo</a:t>
            </a:r>
          </a:p>
          <a:p>
            <a:r>
              <a:rPr lang="pt-BR" sz="3200" dirty="0">
                <a:solidFill>
                  <a:schemeClr val="bg1"/>
                </a:solidFill>
              </a:rPr>
              <a:t>	</a:t>
            </a:r>
            <a:r>
              <a:rPr lang="pt-BR" sz="3200" dirty="0" smtClean="0">
                <a:solidFill>
                  <a:schemeClr val="bg1"/>
                </a:solidFill>
              </a:rPr>
              <a:t>		(estratégia: </a:t>
            </a:r>
            <a:r>
              <a:rPr lang="pt-BR" sz="3200" i="1" dirty="0" err="1" smtClean="0">
                <a:solidFill>
                  <a:schemeClr val="bg1"/>
                </a:solidFill>
              </a:rPr>
              <a:t>alosterismo</a:t>
            </a:r>
            <a:r>
              <a:rPr lang="pt-BR" sz="3200" i="1" dirty="0" smtClean="0">
                <a:solidFill>
                  <a:schemeClr val="bg1"/>
                </a:solidFill>
              </a:rPr>
              <a:t>, seletividade funcional</a:t>
            </a:r>
            <a:r>
              <a:rPr lang="pt-BR" sz="3200" dirty="0" smtClean="0">
                <a:solidFill>
                  <a:schemeClr val="bg1"/>
                </a:solidFill>
              </a:rPr>
              <a:t>)</a:t>
            </a:r>
          </a:p>
          <a:p>
            <a:endParaRPr lang="pt-BR" sz="3200" dirty="0">
              <a:solidFill>
                <a:schemeClr val="bg1"/>
              </a:solidFill>
            </a:endParaRPr>
          </a:p>
          <a:p>
            <a:r>
              <a:rPr lang="pt-BR" sz="3200" dirty="0" smtClean="0">
                <a:solidFill>
                  <a:schemeClr val="bg1"/>
                </a:solidFill>
              </a:rPr>
              <a:t>	</a:t>
            </a:r>
            <a:r>
              <a:rPr lang="pt-BR" sz="3200" dirty="0" smtClean="0"/>
              <a:t>Quanto seria </a:t>
            </a:r>
            <a:r>
              <a:rPr lang="pt-BR" sz="3200" dirty="0" smtClean="0">
                <a:solidFill>
                  <a:schemeClr val="accent2"/>
                </a:solidFill>
                <a:effectLst>
                  <a:outerShdw blurRad="38100" dist="38100" dir="2700000" algn="tl">
                    <a:srgbClr val="000000">
                      <a:alpha val="43137"/>
                    </a:srgbClr>
                  </a:outerShdw>
                </a:effectLst>
              </a:rPr>
              <a:t>suficientemente</a:t>
            </a:r>
            <a:r>
              <a:rPr lang="pt-BR" sz="3200" dirty="0" smtClean="0"/>
              <a:t> seguro ?</a:t>
            </a:r>
          </a:p>
          <a:p>
            <a:endParaRPr lang="pt-BR" sz="2800" dirty="0">
              <a:solidFill>
                <a:schemeClr val="bg1"/>
              </a:solidFill>
            </a:endParaRPr>
          </a:p>
          <a:p>
            <a:endParaRPr lang="en-US" sz="2800" dirty="0">
              <a:solidFill>
                <a:schemeClr val="bg1"/>
              </a:solidFill>
            </a:endParaRPr>
          </a:p>
          <a:p>
            <a:endParaRPr lang="en-US"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83</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51524" y="27380"/>
            <a:ext cx="8238153" cy="646331"/>
          </a:xfrm>
          <a:prstGeom prst="rect">
            <a:avLst/>
          </a:prstGeom>
          <a:noFill/>
        </p:spPr>
        <p:txBody>
          <a:bodyPr wrap="none" rtlCol="0">
            <a:spAutoFit/>
          </a:bodyPr>
          <a:lstStyle/>
          <a:p>
            <a:r>
              <a:rPr lang="pt-BR" sz="3600" dirty="0" smtClean="0">
                <a:solidFill>
                  <a:schemeClr val="bg2"/>
                </a:solidFill>
              </a:rPr>
              <a:t>Seletividade (</a:t>
            </a:r>
            <a:r>
              <a:rPr lang="pt-BR" sz="3600" i="1" dirty="0" smtClean="0">
                <a:solidFill>
                  <a:schemeClr val="bg2"/>
                </a:solidFill>
              </a:rPr>
              <a:t>em termos de segurança</a:t>
            </a:r>
            <a:r>
              <a:rPr lang="pt-BR" sz="3600" dirty="0" smtClean="0">
                <a:solidFill>
                  <a:schemeClr val="bg2"/>
                </a:solidFill>
              </a:rPr>
              <a:t>)</a:t>
            </a:r>
            <a:endParaRPr lang="en-US" sz="3600" dirty="0">
              <a:solidFill>
                <a:schemeClr val="bg2"/>
              </a:solidFill>
            </a:endParaRPr>
          </a:p>
        </p:txBody>
      </p:sp>
      <p:sp>
        <p:nvSpPr>
          <p:cNvPr id="3" name="CaixaDeTexto 2"/>
          <p:cNvSpPr txBox="1"/>
          <p:nvPr/>
        </p:nvSpPr>
        <p:spPr>
          <a:xfrm>
            <a:off x="321734" y="1436048"/>
            <a:ext cx="11497734" cy="5478423"/>
          </a:xfrm>
          <a:prstGeom prst="rect">
            <a:avLst/>
          </a:prstGeom>
          <a:noFill/>
        </p:spPr>
        <p:txBody>
          <a:bodyPr wrap="square" rtlCol="0">
            <a:spAutoFit/>
          </a:bodyPr>
          <a:lstStyle/>
          <a:p>
            <a:r>
              <a:rPr lang="pt-BR" sz="3200" u="sng" dirty="0" smtClean="0">
                <a:solidFill>
                  <a:schemeClr val="bg1"/>
                </a:solidFill>
                <a:effectLst>
                  <a:outerShdw blurRad="38100" dist="38100" dir="2700000" algn="tl">
                    <a:srgbClr val="000000">
                      <a:alpha val="43137"/>
                    </a:srgbClr>
                  </a:outerShdw>
                </a:effectLst>
              </a:rPr>
              <a:t>Farmacodinâmica:</a:t>
            </a:r>
          </a:p>
          <a:p>
            <a:endParaRPr lang="pt-BR" sz="3200" dirty="0" smtClean="0">
              <a:solidFill>
                <a:schemeClr val="bg1"/>
              </a:solidFill>
            </a:endParaRPr>
          </a:p>
          <a:p>
            <a:r>
              <a:rPr lang="pt-BR" sz="3200" dirty="0"/>
              <a:t>Quanto seria </a:t>
            </a:r>
            <a:r>
              <a:rPr lang="pt-BR" sz="3200" i="1" dirty="0">
                <a:solidFill>
                  <a:schemeClr val="accent2"/>
                </a:solidFill>
              </a:rPr>
              <a:t>suficientemente</a:t>
            </a:r>
            <a:r>
              <a:rPr lang="pt-BR" sz="3200" dirty="0"/>
              <a:t> seguro ?</a:t>
            </a:r>
          </a:p>
          <a:p>
            <a:endParaRPr lang="pt-BR" sz="3200" dirty="0">
              <a:solidFill>
                <a:schemeClr val="bg1"/>
              </a:solidFill>
            </a:endParaRPr>
          </a:p>
          <a:p>
            <a:r>
              <a:rPr lang="pt-BR" sz="3200" dirty="0" smtClean="0">
                <a:solidFill>
                  <a:schemeClr val="bg1"/>
                </a:solidFill>
              </a:rPr>
              <a:t>	</a:t>
            </a:r>
            <a:r>
              <a:rPr lang="pt-BR" sz="2800" dirty="0" smtClean="0">
                <a:solidFill>
                  <a:schemeClr val="bg1"/>
                </a:solidFill>
              </a:rPr>
              <a:t>1. </a:t>
            </a:r>
            <a:r>
              <a:rPr lang="pt-BR" sz="2800" u="sng" dirty="0">
                <a:solidFill>
                  <a:schemeClr val="bg1"/>
                </a:solidFill>
                <a:effectLst>
                  <a:outerShdw blurRad="38100" dist="38100" dir="2700000" algn="tl">
                    <a:srgbClr val="000000">
                      <a:alpha val="43137"/>
                    </a:srgbClr>
                  </a:outerShdw>
                </a:effectLst>
              </a:rPr>
              <a:t>Razão de </a:t>
            </a:r>
            <a:r>
              <a:rPr lang="pt-BR" sz="2800" u="sng" dirty="0" err="1">
                <a:solidFill>
                  <a:schemeClr val="bg1"/>
                </a:solidFill>
                <a:effectLst>
                  <a:outerShdw blurRad="38100" dist="38100" dir="2700000" algn="tl">
                    <a:srgbClr val="000000">
                      <a:alpha val="43137"/>
                    </a:srgbClr>
                  </a:outerShdw>
                </a:effectLst>
              </a:rPr>
              <a:t>Ki´s</a:t>
            </a:r>
            <a:r>
              <a:rPr lang="pt-BR" sz="2800" u="sng" dirty="0">
                <a:solidFill>
                  <a:schemeClr val="bg1"/>
                </a:solidFill>
                <a:effectLst>
                  <a:outerShdw blurRad="38100" dist="38100" dir="2700000" algn="tl">
                    <a:srgbClr val="000000">
                      <a:alpha val="43137"/>
                    </a:srgbClr>
                  </a:outerShdw>
                </a:effectLst>
              </a:rPr>
              <a:t> </a:t>
            </a:r>
            <a:endParaRPr lang="pt-BR" sz="2800" u="sng" dirty="0" smtClean="0">
              <a:solidFill>
                <a:schemeClr val="bg1"/>
              </a:solidFill>
              <a:effectLst>
                <a:outerShdw blurRad="38100" dist="38100" dir="2700000" algn="tl">
                  <a:srgbClr val="000000">
                    <a:alpha val="43137"/>
                  </a:srgbClr>
                </a:outerShdw>
              </a:effectLst>
            </a:endParaRPr>
          </a:p>
          <a:p>
            <a:r>
              <a:rPr lang="pt-BR" sz="3200" dirty="0">
                <a:solidFill>
                  <a:schemeClr val="bg1"/>
                </a:solidFill>
                <a:effectLst>
                  <a:outerShdw blurRad="38100" dist="38100" dir="2700000" algn="tl">
                    <a:srgbClr val="000000">
                      <a:alpha val="43137"/>
                    </a:srgbClr>
                  </a:outerShdw>
                </a:effectLst>
              </a:rPr>
              <a:t>	</a:t>
            </a:r>
            <a:r>
              <a:rPr lang="pt-BR" sz="3200" dirty="0" smtClean="0">
                <a:solidFill>
                  <a:schemeClr val="bg1"/>
                </a:solidFill>
                <a:effectLst>
                  <a:outerShdw blurRad="38100" dist="38100" dir="2700000" algn="tl">
                    <a:srgbClr val="000000">
                      <a:alpha val="43137"/>
                    </a:srgbClr>
                  </a:outerShdw>
                </a:effectLst>
              </a:rPr>
              <a:t>	</a:t>
            </a:r>
            <a:r>
              <a:rPr lang="pt-BR" sz="2800" dirty="0" smtClean="0">
                <a:solidFill>
                  <a:schemeClr val="bg2"/>
                </a:solidFill>
              </a:rPr>
              <a:t>		</a:t>
            </a:r>
            <a:r>
              <a:rPr lang="pt-BR" sz="2800" i="1" dirty="0" smtClean="0">
                <a:solidFill>
                  <a:schemeClr val="bg2"/>
                </a:solidFill>
              </a:rPr>
              <a:t>K</a:t>
            </a:r>
            <a:r>
              <a:rPr lang="pt-BR" sz="2800" baseline="-25000" dirty="0" smtClean="0">
                <a:solidFill>
                  <a:schemeClr val="bg2"/>
                </a:solidFill>
              </a:rPr>
              <a:t>i</a:t>
            </a:r>
            <a:r>
              <a:rPr lang="pt-BR" sz="2800" dirty="0" smtClean="0">
                <a:solidFill>
                  <a:schemeClr val="bg2"/>
                </a:solidFill>
              </a:rPr>
              <a:t> (não alvo) </a:t>
            </a:r>
            <a:r>
              <a:rPr lang="pt-BR" sz="2800" dirty="0">
                <a:solidFill>
                  <a:schemeClr val="bg2"/>
                </a:solidFill>
              </a:rPr>
              <a:t>/ </a:t>
            </a:r>
            <a:r>
              <a:rPr lang="pt-BR" sz="2800" i="1" dirty="0" smtClean="0">
                <a:solidFill>
                  <a:schemeClr val="bg2"/>
                </a:solidFill>
              </a:rPr>
              <a:t>K</a:t>
            </a:r>
            <a:r>
              <a:rPr lang="pt-BR" sz="2800" baseline="-25000" dirty="0" smtClean="0">
                <a:solidFill>
                  <a:schemeClr val="bg2"/>
                </a:solidFill>
              </a:rPr>
              <a:t>i</a:t>
            </a:r>
            <a:r>
              <a:rPr lang="pt-BR" sz="2800" dirty="0" smtClean="0">
                <a:solidFill>
                  <a:schemeClr val="bg2"/>
                </a:solidFill>
              </a:rPr>
              <a:t> (alvo</a:t>
            </a:r>
            <a:r>
              <a:rPr lang="pt-BR" sz="2800" dirty="0">
                <a:solidFill>
                  <a:schemeClr val="bg2"/>
                </a:solidFill>
              </a:rPr>
              <a:t>) ≥ 100  </a:t>
            </a:r>
            <a:r>
              <a:rPr lang="pt-BR" sz="2400" i="1" dirty="0">
                <a:solidFill>
                  <a:schemeClr val="bg1"/>
                </a:solidFill>
              </a:rPr>
              <a:t>(</a:t>
            </a:r>
            <a:r>
              <a:rPr lang="pt-BR" sz="2400" i="1" dirty="0" err="1" smtClean="0">
                <a:solidFill>
                  <a:schemeClr val="bg1"/>
                </a:solidFill>
              </a:rPr>
              <a:t>hERG</a:t>
            </a:r>
            <a:r>
              <a:rPr lang="pt-BR" sz="2400" i="1" dirty="0" smtClean="0">
                <a:solidFill>
                  <a:schemeClr val="bg1"/>
                </a:solidFill>
              </a:rPr>
              <a:t>)</a:t>
            </a:r>
          </a:p>
          <a:p>
            <a:endParaRPr lang="pt-BR" sz="2400" i="1" dirty="0">
              <a:solidFill>
                <a:schemeClr val="bg1"/>
              </a:solidFill>
            </a:endParaRPr>
          </a:p>
          <a:p>
            <a:r>
              <a:rPr lang="pt-BR" sz="2400" i="1" dirty="0" smtClean="0">
                <a:solidFill>
                  <a:schemeClr val="bg1"/>
                </a:solidFill>
              </a:rPr>
              <a:t>	</a:t>
            </a:r>
            <a:r>
              <a:rPr lang="pt-BR" sz="2400" dirty="0" smtClean="0">
                <a:solidFill>
                  <a:schemeClr val="bg1"/>
                </a:solidFill>
              </a:rPr>
              <a:t>2.  </a:t>
            </a:r>
            <a:r>
              <a:rPr lang="pt-BR" sz="2800" u="sng" dirty="0" smtClean="0">
                <a:solidFill>
                  <a:schemeClr val="bg1"/>
                </a:solidFill>
                <a:effectLst>
                  <a:outerShdw blurRad="38100" dist="38100" dir="2700000" algn="tl">
                    <a:srgbClr val="000000">
                      <a:alpha val="43137"/>
                    </a:srgbClr>
                  </a:outerShdw>
                </a:effectLst>
              </a:rPr>
              <a:t>Razão CI</a:t>
            </a:r>
            <a:r>
              <a:rPr lang="pt-BR" sz="2800" u="sng" baseline="-25000" dirty="0" smtClean="0">
                <a:solidFill>
                  <a:schemeClr val="bg1"/>
                </a:solidFill>
                <a:effectLst>
                  <a:outerShdw blurRad="38100" dist="38100" dir="2700000" algn="tl">
                    <a:srgbClr val="000000">
                      <a:alpha val="43137"/>
                    </a:srgbClr>
                  </a:outerShdw>
                </a:effectLst>
              </a:rPr>
              <a:t>50</a:t>
            </a:r>
            <a:r>
              <a:rPr lang="pt-BR" sz="2800" u="sng" dirty="0" smtClean="0">
                <a:solidFill>
                  <a:schemeClr val="bg1"/>
                </a:solidFill>
                <a:effectLst>
                  <a:outerShdw blurRad="38100" dist="38100" dir="2700000" algn="tl">
                    <a:srgbClr val="000000">
                      <a:alpha val="43137"/>
                    </a:srgbClr>
                  </a:outerShdw>
                </a:effectLst>
              </a:rPr>
              <a:t> (</a:t>
            </a:r>
            <a:r>
              <a:rPr lang="pt-BR" sz="2800" i="1" u="sng" dirty="0" smtClean="0">
                <a:solidFill>
                  <a:schemeClr val="bg1"/>
                </a:solidFill>
                <a:effectLst>
                  <a:outerShdw blurRad="38100" dist="38100" dir="2700000" algn="tl">
                    <a:srgbClr val="000000">
                      <a:alpha val="43137"/>
                    </a:srgbClr>
                  </a:outerShdw>
                </a:effectLst>
              </a:rPr>
              <a:t>off-</a:t>
            </a:r>
            <a:r>
              <a:rPr lang="pt-BR" sz="2800" i="1" u="sng" dirty="0" err="1" smtClean="0">
                <a:solidFill>
                  <a:schemeClr val="bg1"/>
                </a:solidFill>
                <a:effectLst>
                  <a:outerShdw blurRad="38100" dist="38100" dir="2700000" algn="tl">
                    <a:srgbClr val="000000">
                      <a:alpha val="43137"/>
                    </a:srgbClr>
                  </a:outerShdw>
                </a:effectLst>
              </a:rPr>
              <a:t>target</a:t>
            </a:r>
            <a:r>
              <a:rPr lang="pt-BR" sz="2800" u="sng" dirty="0" smtClean="0">
                <a:solidFill>
                  <a:schemeClr val="bg1"/>
                </a:solidFill>
                <a:effectLst>
                  <a:outerShdw blurRad="38100" dist="38100" dir="2700000" algn="tl">
                    <a:srgbClr val="000000">
                      <a:alpha val="43137"/>
                    </a:srgbClr>
                  </a:outerShdw>
                </a:effectLst>
              </a:rPr>
              <a:t>) – </a:t>
            </a:r>
            <a:r>
              <a:rPr lang="pt-BR" sz="2800" u="sng" dirty="0" err="1" smtClean="0">
                <a:solidFill>
                  <a:schemeClr val="bg1"/>
                </a:solidFill>
                <a:effectLst>
                  <a:outerShdw blurRad="38100" dist="38100" dir="2700000" algn="tl">
                    <a:srgbClr val="000000">
                      <a:alpha val="43137"/>
                    </a:srgbClr>
                  </a:outerShdw>
                </a:effectLst>
              </a:rPr>
              <a:t>Cmax</a:t>
            </a:r>
            <a:r>
              <a:rPr lang="pt-BR" sz="2800" u="sng" dirty="0" smtClean="0">
                <a:solidFill>
                  <a:schemeClr val="bg1"/>
                </a:solidFill>
                <a:effectLst>
                  <a:outerShdw blurRad="38100" dist="38100" dir="2700000" algn="tl">
                    <a:srgbClr val="000000">
                      <a:alpha val="43137"/>
                    </a:srgbClr>
                  </a:outerShdw>
                </a:effectLst>
              </a:rPr>
              <a:t> (</a:t>
            </a:r>
            <a:r>
              <a:rPr lang="pt-BR" sz="2800" u="sng" dirty="0" err="1" smtClean="0">
                <a:solidFill>
                  <a:schemeClr val="bg1"/>
                </a:solidFill>
                <a:effectLst>
                  <a:outerShdw blurRad="38100" dist="38100" dir="2700000" algn="tl">
                    <a:srgbClr val="000000">
                      <a:alpha val="43137"/>
                    </a:srgbClr>
                  </a:outerShdw>
                </a:effectLst>
              </a:rPr>
              <a:t>Cpmax</a:t>
            </a:r>
            <a:r>
              <a:rPr lang="pt-BR" sz="2800" u="sng" dirty="0" smtClean="0">
                <a:solidFill>
                  <a:schemeClr val="bg1"/>
                </a:solidFill>
                <a:effectLst>
                  <a:outerShdw blurRad="38100" dist="38100" dir="2700000" algn="tl">
                    <a:srgbClr val="000000">
                      <a:alpha val="43137"/>
                    </a:srgbClr>
                  </a:outerShdw>
                </a:effectLst>
              </a:rPr>
              <a:t> livre após dose eficaz)</a:t>
            </a:r>
          </a:p>
          <a:p>
            <a:endParaRPr lang="pt-BR" sz="2800" u="sng" dirty="0">
              <a:solidFill>
                <a:schemeClr val="bg1"/>
              </a:solidFill>
              <a:effectLst>
                <a:outerShdw blurRad="38100" dist="38100" dir="2700000" algn="tl">
                  <a:srgbClr val="000000">
                    <a:alpha val="43137"/>
                  </a:srgbClr>
                </a:outerShdw>
              </a:effectLst>
            </a:endParaRPr>
          </a:p>
          <a:p>
            <a:r>
              <a:rPr lang="pt-BR" sz="2800" dirty="0" smtClean="0">
                <a:solidFill>
                  <a:schemeClr val="bg1"/>
                </a:solidFill>
              </a:rPr>
              <a:t>		</a:t>
            </a:r>
            <a:r>
              <a:rPr lang="pt-BR" sz="2800" dirty="0" smtClean="0">
                <a:solidFill>
                  <a:schemeClr val="bg2"/>
                </a:solidFill>
              </a:rPr>
              <a:t>CI</a:t>
            </a:r>
            <a:r>
              <a:rPr lang="pt-BR" sz="2800" baseline="-25000" dirty="0" smtClean="0">
                <a:solidFill>
                  <a:schemeClr val="bg2"/>
                </a:solidFill>
              </a:rPr>
              <a:t>50</a:t>
            </a:r>
            <a:r>
              <a:rPr lang="pt-BR" sz="2800" dirty="0" smtClean="0">
                <a:solidFill>
                  <a:schemeClr val="bg2"/>
                </a:solidFill>
              </a:rPr>
              <a:t> / </a:t>
            </a:r>
            <a:r>
              <a:rPr lang="pt-BR" sz="2800" dirty="0" err="1" smtClean="0">
                <a:solidFill>
                  <a:schemeClr val="bg2"/>
                </a:solidFill>
              </a:rPr>
              <a:t>C</a:t>
            </a:r>
            <a:r>
              <a:rPr lang="pt-BR" sz="2800" baseline="-25000" dirty="0" err="1" smtClean="0">
                <a:solidFill>
                  <a:schemeClr val="bg2"/>
                </a:solidFill>
              </a:rPr>
              <a:t>max</a:t>
            </a:r>
            <a:r>
              <a:rPr lang="pt-BR" sz="2800" dirty="0" smtClean="0">
                <a:solidFill>
                  <a:schemeClr val="bg2"/>
                </a:solidFill>
              </a:rPr>
              <a:t> &gt; 30 </a:t>
            </a:r>
            <a:r>
              <a:rPr lang="pt-BR" sz="3200" dirty="0" smtClean="0">
                <a:solidFill>
                  <a:schemeClr val="bg2"/>
                </a:solidFill>
              </a:rPr>
              <a:t> </a:t>
            </a:r>
            <a:r>
              <a:rPr lang="pt-BR" sz="2800" i="1" dirty="0">
                <a:solidFill>
                  <a:schemeClr val="bg1"/>
                </a:solidFill>
              </a:rPr>
              <a:t>(</a:t>
            </a:r>
            <a:r>
              <a:rPr lang="pt-BR" sz="2800" i="1" dirty="0" err="1">
                <a:solidFill>
                  <a:schemeClr val="bg1"/>
                </a:solidFill>
              </a:rPr>
              <a:t>hERG</a:t>
            </a:r>
            <a:r>
              <a:rPr lang="pt-BR" sz="2800" i="1" dirty="0">
                <a:solidFill>
                  <a:schemeClr val="bg1"/>
                </a:solidFill>
              </a:rPr>
              <a:t>)</a:t>
            </a:r>
          </a:p>
          <a:p>
            <a:endParaRPr lang="pt-BR" sz="2800" u="sng" dirty="0">
              <a:solidFill>
                <a:schemeClr val="bg1"/>
              </a:solidFill>
              <a:effectLst>
                <a:outerShdw blurRad="38100" dist="38100" dir="2700000" algn="tl">
                  <a:srgbClr val="000000">
                    <a:alpha val="43137"/>
                  </a:srgbClr>
                </a:outerShdw>
              </a:effectLst>
            </a:endParaRPr>
          </a:p>
          <a:p>
            <a:endParaRPr lang="en-US" dirty="0"/>
          </a:p>
        </p:txBody>
      </p:sp>
      <p:sp>
        <p:nvSpPr>
          <p:cNvPr id="5" name="CaixaDeTexto 4"/>
          <p:cNvSpPr txBox="1"/>
          <p:nvPr/>
        </p:nvSpPr>
        <p:spPr>
          <a:xfrm>
            <a:off x="7139188" y="6495039"/>
            <a:ext cx="4923720" cy="307777"/>
          </a:xfrm>
          <a:prstGeom prst="rect">
            <a:avLst/>
          </a:prstGeom>
          <a:noFill/>
        </p:spPr>
        <p:txBody>
          <a:bodyPr wrap="none" rtlCol="0">
            <a:spAutoFit/>
          </a:bodyPr>
          <a:lstStyle/>
          <a:p>
            <a:r>
              <a:rPr lang="pt-BR" sz="1400" i="1" dirty="0" smtClean="0"/>
              <a:t>Muller &amp; Milton, </a:t>
            </a:r>
            <a:r>
              <a:rPr lang="pt-BR" sz="1400" i="1" dirty="0" err="1" smtClean="0"/>
              <a:t>Nature</a:t>
            </a:r>
            <a:r>
              <a:rPr lang="pt-BR" sz="1400" i="1" dirty="0" smtClean="0"/>
              <a:t> Rev. </a:t>
            </a:r>
            <a:r>
              <a:rPr lang="pt-BR" sz="1400" i="1" dirty="0" err="1" smtClean="0"/>
              <a:t>Drug</a:t>
            </a:r>
            <a:r>
              <a:rPr lang="pt-BR" sz="1400" i="1" dirty="0" smtClean="0"/>
              <a:t> </a:t>
            </a:r>
            <a:r>
              <a:rPr lang="pt-BR" sz="1400" i="1" dirty="0" err="1" smtClean="0"/>
              <a:t>Discov</a:t>
            </a:r>
            <a:r>
              <a:rPr lang="pt-BR" sz="1400" i="1" dirty="0" smtClean="0"/>
              <a:t>. 11: 751-761, 2012</a:t>
            </a:r>
            <a:endParaRPr lang="en-US" sz="1400" i="1"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84</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600" y="27380"/>
            <a:ext cx="12213600" cy="646331"/>
          </a:xfrm>
          <a:prstGeom prst="rect">
            <a:avLst/>
          </a:prstGeom>
          <a:noFill/>
        </p:spPr>
        <p:txBody>
          <a:bodyPr wrap="none" rtlCol="0">
            <a:spAutoFit/>
          </a:bodyPr>
          <a:lstStyle/>
          <a:p>
            <a:r>
              <a:rPr lang="pt-BR" sz="3600" dirty="0" smtClean="0">
                <a:solidFill>
                  <a:schemeClr val="bg2"/>
                </a:solidFill>
              </a:rPr>
              <a:t>Outros ensaios precoces </a:t>
            </a:r>
            <a:r>
              <a:rPr lang="pt-BR" sz="3600" i="1" dirty="0" smtClean="0">
                <a:solidFill>
                  <a:schemeClr val="bg2"/>
                </a:solidFill>
              </a:rPr>
              <a:t>in vitro </a:t>
            </a:r>
            <a:r>
              <a:rPr lang="pt-BR" sz="3600" dirty="0" smtClean="0">
                <a:solidFill>
                  <a:schemeClr val="bg2"/>
                </a:solidFill>
              </a:rPr>
              <a:t>para assegurar segurança</a:t>
            </a:r>
            <a:endParaRPr lang="en-US" sz="3600" dirty="0">
              <a:solidFill>
                <a:schemeClr val="bg2"/>
              </a:solidFill>
            </a:endParaRPr>
          </a:p>
        </p:txBody>
      </p:sp>
      <p:sp>
        <p:nvSpPr>
          <p:cNvPr id="3" name="CaixaDeTexto 2"/>
          <p:cNvSpPr txBox="1"/>
          <p:nvPr/>
        </p:nvSpPr>
        <p:spPr>
          <a:xfrm>
            <a:off x="321734" y="1436048"/>
            <a:ext cx="11497734" cy="4493538"/>
          </a:xfrm>
          <a:prstGeom prst="rect">
            <a:avLst/>
          </a:prstGeom>
          <a:noFill/>
        </p:spPr>
        <p:txBody>
          <a:bodyPr wrap="square" rtlCol="0">
            <a:spAutoFit/>
          </a:bodyPr>
          <a:lstStyle/>
          <a:p>
            <a:r>
              <a:rPr lang="pt-BR" sz="3600" u="sng" dirty="0" smtClean="0">
                <a:solidFill>
                  <a:schemeClr val="bg1"/>
                </a:solidFill>
                <a:effectLst>
                  <a:outerShdw blurRad="38100" dist="38100" dir="2700000" algn="tl">
                    <a:srgbClr val="000000">
                      <a:alpha val="43137"/>
                    </a:srgbClr>
                  </a:outerShdw>
                </a:effectLst>
              </a:rPr>
              <a:t>Células em cultura:</a:t>
            </a:r>
          </a:p>
          <a:p>
            <a:endParaRPr lang="pt-BR" sz="3200" dirty="0" smtClean="0">
              <a:solidFill>
                <a:schemeClr val="bg1"/>
              </a:solidFill>
            </a:endParaRPr>
          </a:p>
          <a:p>
            <a:r>
              <a:rPr lang="pt-BR" sz="3200" dirty="0" smtClean="0">
                <a:solidFill>
                  <a:schemeClr val="bg1"/>
                </a:solidFill>
              </a:rPr>
              <a:t>	</a:t>
            </a:r>
            <a:r>
              <a:rPr lang="pt-BR" sz="2800" dirty="0" smtClean="0">
                <a:solidFill>
                  <a:schemeClr val="bg1"/>
                </a:solidFill>
              </a:rPr>
              <a:t>1. </a:t>
            </a:r>
            <a:r>
              <a:rPr lang="pt-BR" sz="2800" u="sng" dirty="0" err="1" smtClean="0">
                <a:solidFill>
                  <a:schemeClr val="bg1"/>
                </a:solidFill>
              </a:rPr>
              <a:t>Hepatotoxicidade</a:t>
            </a:r>
            <a:r>
              <a:rPr lang="pt-BR" sz="2800" u="sng" dirty="0" smtClean="0">
                <a:solidFill>
                  <a:schemeClr val="bg1"/>
                </a:solidFill>
              </a:rPr>
              <a:t>: células </a:t>
            </a:r>
            <a:r>
              <a:rPr lang="pt-BR" sz="2800" u="sng" dirty="0" err="1" smtClean="0">
                <a:solidFill>
                  <a:schemeClr val="bg1"/>
                </a:solidFill>
              </a:rPr>
              <a:t>Hep</a:t>
            </a:r>
            <a:r>
              <a:rPr lang="pt-BR" sz="2800" u="sng" dirty="0" smtClean="0">
                <a:solidFill>
                  <a:schemeClr val="bg1"/>
                </a:solidFill>
              </a:rPr>
              <a:t> G2</a:t>
            </a:r>
          </a:p>
          <a:p>
            <a:r>
              <a:rPr lang="pt-BR" sz="2800" dirty="0" smtClean="0">
                <a:solidFill>
                  <a:schemeClr val="bg2"/>
                </a:solidFill>
              </a:rPr>
              <a:t>		</a:t>
            </a:r>
            <a:r>
              <a:rPr lang="pt-BR" sz="2800" dirty="0" smtClean="0">
                <a:solidFill>
                  <a:schemeClr val="accent6">
                    <a:lumMod val="20000"/>
                    <a:lumOff val="80000"/>
                  </a:schemeClr>
                </a:solidFill>
              </a:rPr>
              <a:t>Sem efeito em concentração = 50 x CE-CI</a:t>
            </a:r>
            <a:r>
              <a:rPr lang="pt-BR" sz="2800" baseline="-25000" dirty="0" smtClean="0">
                <a:solidFill>
                  <a:schemeClr val="accent6">
                    <a:lumMod val="20000"/>
                    <a:lumOff val="80000"/>
                  </a:schemeClr>
                </a:solidFill>
              </a:rPr>
              <a:t>50</a:t>
            </a:r>
          </a:p>
          <a:p>
            <a:endParaRPr lang="pt-BR" sz="2800" i="1" dirty="0">
              <a:solidFill>
                <a:schemeClr val="bg1"/>
              </a:solidFill>
            </a:endParaRPr>
          </a:p>
          <a:p>
            <a:r>
              <a:rPr lang="pt-BR" sz="2800" i="1" dirty="0" smtClean="0">
                <a:solidFill>
                  <a:schemeClr val="bg1"/>
                </a:solidFill>
              </a:rPr>
              <a:t>	</a:t>
            </a:r>
            <a:r>
              <a:rPr lang="pt-BR" sz="2800" dirty="0" smtClean="0">
                <a:solidFill>
                  <a:schemeClr val="bg1"/>
                </a:solidFill>
              </a:rPr>
              <a:t>2.  </a:t>
            </a:r>
            <a:r>
              <a:rPr lang="pt-BR" sz="2800" u="sng" dirty="0" err="1" smtClean="0">
                <a:solidFill>
                  <a:schemeClr val="bg1"/>
                </a:solidFill>
              </a:rPr>
              <a:t>Citotoxicidade</a:t>
            </a:r>
            <a:r>
              <a:rPr lang="pt-BR" sz="2800" u="sng" dirty="0" smtClean="0">
                <a:solidFill>
                  <a:schemeClr val="bg1"/>
                </a:solidFill>
              </a:rPr>
              <a:t>: linhagem celular relevante</a:t>
            </a:r>
          </a:p>
          <a:p>
            <a:r>
              <a:rPr lang="pt-BR" sz="2800" dirty="0" smtClean="0">
                <a:solidFill>
                  <a:schemeClr val="bg1"/>
                </a:solidFill>
              </a:rPr>
              <a:t>		</a:t>
            </a:r>
            <a:r>
              <a:rPr lang="pt-BR" sz="2800" dirty="0">
                <a:solidFill>
                  <a:schemeClr val="accent6">
                    <a:lumMod val="20000"/>
                    <a:lumOff val="80000"/>
                  </a:schemeClr>
                </a:solidFill>
              </a:rPr>
              <a:t>Sem efeito em concentração = 50 x CE-CI</a:t>
            </a:r>
            <a:r>
              <a:rPr lang="pt-BR" sz="2800" baseline="-25000" dirty="0">
                <a:solidFill>
                  <a:schemeClr val="accent6">
                    <a:lumMod val="20000"/>
                    <a:lumOff val="80000"/>
                  </a:schemeClr>
                </a:solidFill>
              </a:rPr>
              <a:t>50</a:t>
            </a:r>
          </a:p>
          <a:p>
            <a:endParaRPr lang="pt-BR" sz="2800" u="sng" dirty="0">
              <a:solidFill>
                <a:schemeClr val="bg1"/>
              </a:solidFill>
              <a:effectLst>
                <a:outerShdw blurRad="38100" dist="38100" dir="2700000" algn="tl">
                  <a:srgbClr val="000000">
                    <a:alpha val="43137"/>
                  </a:srgbClr>
                </a:outerShdw>
              </a:effectLst>
            </a:endParaRPr>
          </a:p>
          <a:p>
            <a:r>
              <a:rPr lang="pt-BR" sz="2800" dirty="0" smtClean="0">
                <a:solidFill>
                  <a:schemeClr val="bg1"/>
                </a:solidFill>
              </a:rPr>
              <a:t>	</a:t>
            </a:r>
            <a:endParaRPr lang="pt-BR" sz="2800" u="sng" dirty="0">
              <a:solidFill>
                <a:schemeClr val="bg1"/>
              </a:solidFill>
              <a:effectLst>
                <a:outerShdw blurRad="38100" dist="38100" dir="2700000" algn="tl">
                  <a:srgbClr val="000000">
                    <a:alpha val="43137"/>
                  </a:srgbClr>
                </a:outerShdw>
              </a:effectLst>
            </a:endParaRPr>
          </a:p>
          <a:p>
            <a:endParaRPr lang="en-US"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85</a:t>
            </a:fld>
            <a:endParaRPr lang="pt-BR" sz="1200" strike="noStrike" noProof="1">
              <a:solidFill>
                <a:srgbClr val="898989"/>
              </a:solidFill>
              <a:latin typeface="Calibri" panose="020F0502020204030204" pitchFamily="34" charset="0"/>
            </a:endParaRPr>
          </a:p>
        </p:txBody>
      </p:sp>
      <p:sp>
        <p:nvSpPr>
          <p:cNvPr id="6" name="CaixaDeTexto 5"/>
          <p:cNvSpPr txBox="1"/>
          <p:nvPr/>
        </p:nvSpPr>
        <p:spPr>
          <a:xfrm>
            <a:off x="8794082" y="6576535"/>
            <a:ext cx="3397918" cy="307777"/>
          </a:xfrm>
          <a:prstGeom prst="rect">
            <a:avLst/>
          </a:prstGeom>
          <a:noFill/>
        </p:spPr>
        <p:txBody>
          <a:bodyPr wrap="none" rtlCol="0">
            <a:spAutoFit/>
          </a:bodyPr>
          <a:lstStyle/>
          <a:p>
            <a:r>
              <a:rPr lang="pt-BR" sz="1400" i="1" dirty="0" smtClean="0"/>
              <a:t>Hughes et al., BJP 162:1239-1249, 2011</a:t>
            </a:r>
            <a:endParaRPr lang="en-US" sz="1400" i="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552286" y="6334780"/>
            <a:ext cx="3639714"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a:t>
            </a:r>
          </a:p>
          <a:p>
            <a:r>
              <a:rPr lang="pt-BR" altLang="en-US" sz="1400" i="1" dirty="0" smtClean="0">
                <a:solidFill>
                  <a:schemeClr val="tx1"/>
                </a:solidFill>
                <a:uFillTx/>
              </a:rPr>
              <a:t> </a:t>
            </a:r>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86</a:t>
            </a:fld>
            <a:endParaRPr lang="pt-BR" sz="1200" strike="noStrike" noProof="1">
              <a:solidFill>
                <a:srgbClr val="898989"/>
              </a:solidFill>
              <a:latin typeface="Calibri" panose="020F0502020204030204" pitchFamily="34" charset="0"/>
            </a:endParaRPr>
          </a:p>
        </p:txBody>
      </p:sp>
      <p:cxnSp>
        <p:nvCxnSpPr>
          <p:cNvPr id="7" name="Conector de seta reta 6"/>
          <p:cNvCxnSpPr/>
          <p:nvPr/>
        </p:nvCxnSpPr>
        <p:spPr>
          <a:xfrm flipV="1">
            <a:off x="1423935" y="4239491"/>
            <a:ext cx="1165657" cy="1845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a:off x="1490610" y="4724400"/>
            <a:ext cx="1149032" cy="3048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07576" y="4282911"/>
            <a:ext cx="1774845" cy="1477328"/>
          </a:xfrm>
          <a:prstGeom prst="rect">
            <a:avLst/>
          </a:prstGeom>
          <a:noFill/>
        </p:spPr>
        <p:txBody>
          <a:bodyPr wrap="none" rtlCol="0">
            <a:spAutoFit/>
          </a:bodyPr>
          <a:lstStyle/>
          <a:p>
            <a:r>
              <a:rPr lang="pt-BR" b="1" i="1" dirty="0" smtClean="0">
                <a:solidFill>
                  <a:schemeClr val="bg1"/>
                </a:solidFill>
              </a:rPr>
              <a:t>*alternativas</a:t>
            </a:r>
          </a:p>
          <a:p>
            <a:endParaRPr lang="pt-BR" i="1" dirty="0" smtClean="0"/>
          </a:p>
          <a:p>
            <a:r>
              <a:rPr lang="pt-BR" i="1" dirty="0" smtClean="0"/>
              <a:t>MTD via </a:t>
            </a:r>
          </a:p>
          <a:p>
            <a:r>
              <a:rPr lang="pt-BR" i="1" dirty="0" smtClean="0"/>
              <a:t>Escalonamento</a:t>
            </a:r>
          </a:p>
          <a:p>
            <a:r>
              <a:rPr lang="pt-BR" i="1" dirty="0"/>
              <a:t>d</a:t>
            </a:r>
            <a:r>
              <a:rPr lang="pt-BR" i="1" dirty="0" smtClean="0"/>
              <a:t>e doses</a:t>
            </a:r>
            <a:endParaRPr lang="en-US" i="1" dirty="0"/>
          </a:p>
        </p:txBody>
      </p:sp>
      <p:sp>
        <p:nvSpPr>
          <p:cNvPr id="13" name="CaixaDeTexto 12"/>
          <p:cNvSpPr txBox="1"/>
          <p:nvPr/>
        </p:nvSpPr>
        <p:spPr>
          <a:xfrm>
            <a:off x="3948546" y="3962400"/>
            <a:ext cx="304892" cy="461665"/>
          </a:xfrm>
          <a:prstGeom prst="rect">
            <a:avLst/>
          </a:prstGeom>
          <a:noFill/>
        </p:spPr>
        <p:txBody>
          <a:bodyPr wrap="none" rtlCol="0">
            <a:spAutoFit/>
          </a:bodyPr>
          <a:lstStyle/>
          <a:p>
            <a:r>
              <a:rPr lang="pt-BR" sz="2400" dirty="0" smtClean="0"/>
              <a:t>*</a:t>
            </a:r>
            <a:endParaRPr lang="en-US" sz="2400" dirty="0"/>
          </a:p>
        </p:txBody>
      </p:sp>
      <p:sp>
        <p:nvSpPr>
          <p:cNvPr id="14" name="CaixaDeTexto 13"/>
          <p:cNvSpPr txBox="1"/>
          <p:nvPr/>
        </p:nvSpPr>
        <p:spPr>
          <a:xfrm>
            <a:off x="3990584" y="4540482"/>
            <a:ext cx="304892" cy="461665"/>
          </a:xfrm>
          <a:prstGeom prst="rect">
            <a:avLst/>
          </a:prstGeom>
          <a:noFill/>
        </p:spPr>
        <p:txBody>
          <a:bodyPr wrap="none" rtlCol="0">
            <a:spAutoFit/>
          </a:bodyPr>
          <a:lstStyle/>
          <a:p>
            <a:r>
              <a:rPr lang="pt-BR" sz="2400" dirty="0" smtClean="0"/>
              <a:t>*</a:t>
            </a:r>
            <a:endParaRPr lang="en-US" sz="2400" dirty="0"/>
          </a:p>
        </p:txBody>
      </p:sp>
      <p:sp>
        <p:nvSpPr>
          <p:cNvPr id="16" name="CaixaDeTexto 15"/>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27" y="-83064"/>
            <a:ext cx="12115625" cy="1200329"/>
          </a:xfrm>
          <a:prstGeom prst="rect">
            <a:avLst/>
          </a:prstGeom>
          <a:noFill/>
        </p:spPr>
        <p:txBody>
          <a:bodyPr wrap="none" rtlCol="0">
            <a:spAutoFit/>
          </a:bodyPr>
          <a:lstStyle/>
          <a:p>
            <a:pPr algn="ctr"/>
            <a:r>
              <a:rPr lang="pt-BR" sz="3600" dirty="0" smtClean="0">
                <a:solidFill>
                  <a:schemeClr val="bg2"/>
                </a:solidFill>
              </a:rPr>
              <a:t>Toxicologia </a:t>
            </a:r>
            <a:r>
              <a:rPr lang="pt-BR" sz="3600" i="1" dirty="0" smtClean="0">
                <a:solidFill>
                  <a:schemeClr val="bg2"/>
                </a:solidFill>
              </a:rPr>
              <a:t>in vivo </a:t>
            </a:r>
          </a:p>
          <a:p>
            <a:pPr algn="ctr"/>
            <a:r>
              <a:rPr lang="pt-BR" sz="3600" dirty="0" smtClean="0">
                <a:solidFill>
                  <a:schemeClr val="bg2"/>
                </a:solidFill>
              </a:rPr>
              <a:t>1. Toxicidade aguda: </a:t>
            </a:r>
            <a:r>
              <a:rPr lang="pt-BR" sz="3600" u="sng" dirty="0" smtClean="0">
                <a:solidFill>
                  <a:schemeClr val="bg2"/>
                </a:solidFill>
              </a:rPr>
              <a:t>Dose única </a:t>
            </a:r>
            <a:r>
              <a:rPr lang="pt-BR" sz="3600" dirty="0" smtClean="0">
                <a:solidFill>
                  <a:srgbClr val="00FF00"/>
                </a:solidFill>
              </a:rPr>
              <a:t>(Não mais “</a:t>
            </a:r>
            <a:r>
              <a:rPr lang="pt-BR" sz="3600" i="1" dirty="0" smtClean="0">
                <a:solidFill>
                  <a:srgbClr val="00FF00"/>
                </a:solidFill>
              </a:rPr>
              <a:t>obrigatório</a:t>
            </a:r>
            <a:r>
              <a:rPr lang="pt-BR" sz="3600" dirty="0" smtClean="0">
                <a:solidFill>
                  <a:srgbClr val="00FF00"/>
                </a:solidFill>
              </a:rPr>
              <a:t>”)</a:t>
            </a:r>
          </a:p>
        </p:txBody>
      </p:sp>
      <p:sp>
        <p:nvSpPr>
          <p:cNvPr id="3" name="CaixaDeTexto 2"/>
          <p:cNvSpPr txBox="1"/>
          <p:nvPr/>
        </p:nvSpPr>
        <p:spPr>
          <a:xfrm>
            <a:off x="80004" y="846337"/>
            <a:ext cx="12022667" cy="5693866"/>
          </a:xfrm>
          <a:prstGeom prst="rect">
            <a:avLst/>
          </a:prstGeom>
          <a:noFill/>
        </p:spPr>
        <p:txBody>
          <a:bodyPr wrap="square" rtlCol="0">
            <a:spAutoFit/>
          </a:bodyPr>
          <a:lstStyle/>
          <a:p>
            <a:pPr marL="457200" indent="-457200">
              <a:buFontTx/>
              <a:buChar char="-"/>
            </a:pPr>
            <a:endParaRPr lang="pt-BR" sz="2800" dirty="0" smtClean="0">
              <a:solidFill>
                <a:schemeClr val="bg1"/>
              </a:solidFill>
              <a:cs typeface="Arial" panose="020B0604020202020204" pitchFamily="34" charset="0"/>
            </a:endParaRPr>
          </a:p>
          <a:p>
            <a:pPr marL="457200" indent="-457200">
              <a:buFontTx/>
              <a:buChar char="-"/>
            </a:pP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Duas espécies: </a:t>
            </a:r>
            <a:r>
              <a:rPr lang="pt-BR" sz="2800" dirty="0" smtClean="0">
                <a:cs typeface="Arial" panose="020B0604020202020204" pitchFamily="34" charset="0"/>
              </a:rPr>
              <a:t>roedor + não roedor</a:t>
            </a:r>
          </a:p>
          <a:p>
            <a:pPr marL="457200" indent="-457200">
              <a:buFontTx/>
              <a:buChar char="-"/>
            </a:pPr>
            <a:endParaRPr lang="pt-BR" sz="2800" dirty="0" smtClean="0">
              <a:cs typeface="Arial" panose="020B0604020202020204" pitchFamily="34" charset="0"/>
            </a:endParaRPr>
          </a:p>
          <a:p>
            <a:pPr marL="457200" indent="-457200">
              <a:buFontTx/>
              <a:buChar char="-"/>
            </a:pPr>
            <a:r>
              <a:rPr lang="pt-BR" sz="2800" dirty="0" smtClean="0">
                <a:cs typeface="Arial" panose="020B0604020202020204" pitchFamily="34" charset="0"/>
              </a:rPr>
              <a:t>Uma </a:t>
            </a:r>
            <a:r>
              <a:rPr lang="pt-BR" sz="2800" dirty="0">
                <a:cs typeface="Arial" panose="020B0604020202020204" pitchFamily="34" charset="0"/>
              </a:rPr>
              <a:t>única </a:t>
            </a:r>
            <a:r>
              <a:rPr lang="pt-BR" sz="2800" dirty="0" smtClean="0">
                <a:cs typeface="Arial" panose="020B0604020202020204" pitchFamily="34" charset="0"/>
              </a:rPr>
              <a:t>dose/animal (ou até 3 doses, administradas </a:t>
            </a:r>
            <a:r>
              <a:rPr lang="pt-BR" sz="2800" dirty="0">
                <a:cs typeface="Arial" panose="020B0604020202020204" pitchFamily="34" charset="0"/>
              </a:rPr>
              <a:t>durante um </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período </a:t>
            </a:r>
            <a:r>
              <a:rPr lang="pt-BR" sz="2800" dirty="0">
                <a:solidFill>
                  <a:schemeClr val="bg1"/>
                </a:solidFill>
                <a:effectLst>
                  <a:outerShdw blurRad="38100" dist="38100" dir="2700000" algn="tl">
                    <a:srgbClr val="000000">
                      <a:alpha val="43137"/>
                    </a:srgbClr>
                  </a:outerShdw>
                </a:effectLst>
                <a:cs typeface="Arial" panose="020B0604020202020204" pitchFamily="34" charset="0"/>
              </a:rPr>
              <a:t>não superior a 24 </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horas)  </a:t>
            </a:r>
            <a:r>
              <a:rPr lang="pt-BR" sz="2800" dirty="0" smtClean="0">
                <a:cs typeface="Arial" panose="020B0604020202020204" pitchFamily="34" charset="0"/>
                <a:sym typeface="Symbol" panose="05050102010706020507"/>
              </a:rPr>
              <a:t> </a:t>
            </a:r>
            <a:r>
              <a:rPr lang="pt-BR" sz="2800" dirty="0" smtClean="0">
                <a:solidFill>
                  <a:srgbClr val="66FF33"/>
                </a:solidFill>
                <a:cs typeface="Arial" panose="020B0604020202020204" pitchFamily="34" charset="0"/>
              </a:rPr>
              <a:t>MTD</a:t>
            </a:r>
            <a:r>
              <a:rPr lang="pt-BR" sz="2800" dirty="0" smtClean="0">
                <a:solidFill>
                  <a:schemeClr val="bg1"/>
                </a:solidFill>
                <a:cs typeface="Arial" panose="020B0604020202020204" pitchFamily="34" charset="0"/>
              </a:rPr>
              <a:t> </a:t>
            </a:r>
            <a:r>
              <a:rPr lang="pt-BR" sz="2800" dirty="0" smtClean="0">
                <a:cs typeface="Arial" panose="020B0604020202020204" pitchFamily="34" charset="0"/>
              </a:rPr>
              <a:t>(</a:t>
            </a:r>
            <a:r>
              <a:rPr lang="pt-BR" sz="2800" i="1" dirty="0" smtClean="0">
                <a:cs typeface="Arial" panose="020B0604020202020204" pitchFamily="34" charset="0"/>
              </a:rPr>
              <a:t>até 1g/Kg-FDA</a:t>
            </a:r>
            <a:r>
              <a:rPr lang="pt-BR" sz="2800" dirty="0" smtClean="0">
                <a:cs typeface="Arial" panose="020B0604020202020204" pitchFamily="34" charset="0"/>
              </a:rPr>
              <a:t>).</a:t>
            </a:r>
          </a:p>
          <a:p>
            <a:r>
              <a:rPr lang="pt-BR" sz="2800" dirty="0" smtClean="0">
                <a:cs typeface="Arial" panose="020B0604020202020204" pitchFamily="34" charset="0"/>
              </a:rPr>
              <a:t>	</a:t>
            </a:r>
            <a:r>
              <a:rPr lang="pt-BR" sz="2800" i="1" dirty="0" smtClean="0">
                <a:cs typeface="Arial" panose="020B0604020202020204" pitchFamily="34" charset="0"/>
              </a:rPr>
              <a:t>(</a:t>
            </a:r>
            <a:r>
              <a:rPr lang="pt-BR" sz="2800" i="1" u="sng" dirty="0" smtClean="0">
                <a:solidFill>
                  <a:schemeClr val="accent2">
                    <a:lumMod val="60000"/>
                    <a:lumOff val="40000"/>
                  </a:schemeClr>
                </a:solidFill>
                <a:cs typeface="Arial" panose="020B0604020202020204" pitchFamily="34" charset="0"/>
              </a:rPr>
              <a:t>alternativa:</a:t>
            </a:r>
            <a:r>
              <a:rPr lang="pt-BR" sz="2800" i="1" dirty="0" smtClean="0">
                <a:solidFill>
                  <a:schemeClr val="accent2">
                    <a:lumMod val="60000"/>
                    <a:lumOff val="40000"/>
                  </a:schemeClr>
                </a:solidFill>
                <a:cs typeface="Arial" panose="020B0604020202020204" pitchFamily="34" charset="0"/>
              </a:rPr>
              <a:t> </a:t>
            </a:r>
            <a:r>
              <a:rPr lang="pt-BR" sz="2800" i="1" dirty="0" err="1" smtClean="0">
                <a:solidFill>
                  <a:schemeClr val="accent2">
                    <a:lumMod val="60000"/>
                    <a:lumOff val="40000"/>
                  </a:schemeClr>
                </a:solidFill>
                <a:cs typeface="Arial" panose="020B0604020202020204" pitchFamily="34" charset="0"/>
              </a:rPr>
              <a:t>escaloneamento</a:t>
            </a:r>
            <a:r>
              <a:rPr lang="pt-BR" sz="2800" i="1" dirty="0" smtClean="0">
                <a:solidFill>
                  <a:schemeClr val="accent2">
                    <a:lumMod val="60000"/>
                    <a:lumOff val="40000"/>
                  </a:schemeClr>
                </a:solidFill>
                <a:cs typeface="Arial" panose="020B0604020202020204" pitchFamily="34" charset="0"/>
              </a:rPr>
              <a:t> de doses (DRF:14 dias) – ICH, 2010</a:t>
            </a:r>
            <a:r>
              <a:rPr lang="pt-BR" sz="2800" i="1" dirty="0" smtClean="0">
                <a:cs typeface="Arial" panose="020B0604020202020204" pitchFamily="34" charset="0"/>
              </a:rPr>
              <a:t>)</a:t>
            </a:r>
          </a:p>
          <a:p>
            <a:endParaRPr lang="pt-BR" sz="2800" dirty="0" smtClean="0">
              <a:cs typeface="Arial" panose="020B0604020202020204" pitchFamily="34" charset="0"/>
            </a:endParaRPr>
          </a:p>
          <a:p>
            <a:pPr marL="457200" indent="-457200">
              <a:buFontTx/>
              <a:buChar char="-"/>
            </a:pPr>
            <a:r>
              <a:rPr lang="pt-BR" sz="2800" dirty="0">
                <a:solidFill>
                  <a:schemeClr val="bg1"/>
                </a:solidFill>
                <a:effectLst>
                  <a:outerShdw blurRad="38100" dist="38100" dir="2700000" algn="tl">
                    <a:srgbClr val="000000">
                      <a:alpha val="43137"/>
                    </a:srgbClr>
                  </a:outerShdw>
                </a:effectLst>
                <a:cs typeface="Arial" panose="020B0604020202020204" pitchFamily="34" charset="0"/>
              </a:rPr>
              <a:t>P</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elo </a:t>
            </a:r>
            <a:r>
              <a:rPr lang="pt-BR" sz="2800" dirty="0">
                <a:solidFill>
                  <a:schemeClr val="bg1"/>
                </a:solidFill>
                <a:effectLst>
                  <a:outerShdw blurRad="38100" dist="38100" dir="2700000" algn="tl">
                    <a:srgbClr val="000000">
                      <a:alpha val="43137"/>
                    </a:srgbClr>
                  </a:outerShdw>
                </a:effectLst>
                <a:cs typeface="Arial" panose="020B0604020202020204" pitchFamily="34" charset="0"/>
              </a:rPr>
              <a:t>menos </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duas </a:t>
            </a:r>
            <a:r>
              <a:rPr lang="pt-BR" sz="2800" dirty="0">
                <a:solidFill>
                  <a:schemeClr val="bg1"/>
                </a:solidFill>
                <a:effectLst>
                  <a:outerShdw blurRad="38100" dist="38100" dir="2700000" algn="tl">
                    <a:srgbClr val="000000">
                      <a:alpha val="43137"/>
                    </a:srgbClr>
                  </a:outerShdw>
                </a:effectLst>
                <a:cs typeface="Arial" panose="020B0604020202020204" pitchFamily="34" charset="0"/>
              </a:rPr>
              <a:t>vias da </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administração</a:t>
            </a:r>
            <a:r>
              <a:rPr lang="pt-BR" sz="2800" dirty="0" smtClean="0">
                <a:solidFill>
                  <a:schemeClr val="bg1"/>
                </a:solidFill>
                <a:cs typeface="Arial" panose="020B0604020202020204" pitchFamily="34" charset="0"/>
              </a:rPr>
              <a:t>:</a:t>
            </a:r>
          </a:p>
          <a:p>
            <a:r>
              <a:rPr lang="pt-BR" sz="2800" dirty="0">
                <a:cs typeface="Arial" panose="020B0604020202020204" pitchFamily="34" charset="0"/>
              </a:rPr>
              <a:t>	</a:t>
            </a:r>
            <a:r>
              <a:rPr lang="pt-BR" sz="2800" dirty="0" smtClean="0">
                <a:cs typeface="Arial" panose="020B0604020202020204" pitchFamily="34" charset="0"/>
              </a:rPr>
              <a:t>-  via preconizada </a:t>
            </a:r>
            <a:r>
              <a:rPr lang="pt-BR" sz="2800" dirty="0">
                <a:cs typeface="Arial" panose="020B0604020202020204" pitchFamily="34" charset="0"/>
              </a:rPr>
              <a:t>para o uso em </a:t>
            </a:r>
            <a:r>
              <a:rPr lang="pt-BR" sz="2800" dirty="0" smtClean="0">
                <a:cs typeface="Arial" panose="020B0604020202020204" pitchFamily="34" charset="0"/>
              </a:rPr>
              <a:t>humanos</a:t>
            </a:r>
          </a:p>
          <a:p>
            <a:r>
              <a:rPr lang="pt-BR" sz="2800" dirty="0">
                <a:cs typeface="Arial" panose="020B0604020202020204" pitchFamily="34" charset="0"/>
              </a:rPr>
              <a:t>	</a:t>
            </a:r>
            <a:r>
              <a:rPr lang="pt-BR" sz="2800" dirty="0" smtClean="0">
                <a:cs typeface="Arial" panose="020B0604020202020204" pitchFamily="34" charset="0"/>
              </a:rPr>
              <a:t>-  via </a:t>
            </a:r>
            <a:r>
              <a:rPr lang="pt-BR" sz="2800" dirty="0">
                <a:cs typeface="Arial" panose="020B0604020202020204" pitchFamily="34" charset="0"/>
              </a:rPr>
              <a:t>que garanta pleno </a:t>
            </a:r>
            <a:r>
              <a:rPr lang="pt-BR" sz="2800" dirty="0" smtClean="0">
                <a:cs typeface="Arial" panose="020B0604020202020204" pitchFamily="34" charset="0"/>
              </a:rPr>
              <a:t>acesso </a:t>
            </a:r>
            <a:r>
              <a:rPr lang="pt-BR" sz="2800" dirty="0">
                <a:cs typeface="Arial" panose="020B0604020202020204" pitchFamily="34" charset="0"/>
              </a:rPr>
              <a:t>à circulação sistêmica </a:t>
            </a:r>
            <a:r>
              <a:rPr lang="pt-BR" sz="2800" dirty="0" smtClean="0">
                <a:cs typeface="Arial" panose="020B0604020202020204" pitchFamily="34" charset="0"/>
              </a:rPr>
              <a:t>(</a:t>
            </a:r>
            <a:r>
              <a:rPr lang="pt-BR" sz="2800" dirty="0" err="1" smtClean="0">
                <a:cs typeface="Arial" panose="020B0604020202020204" pitchFamily="34" charset="0"/>
              </a:rPr>
              <a:t>i.v</a:t>
            </a:r>
            <a:r>
              <a:rPr lang="pt-BR" sz="2800" dirty="0" smtClean="0">
                <a:cs typeface="Arial" panose="020B0604020202020204" pitchFamily="34" charset="0"/>
              </a:rPr>
              <a:t>.).</a:t>
            </a:r>
          </a:p>
          <a:p>
            <a:pPr marL="285750" indent="-285750">
              <a:buFontTx/>
              <a:buChar char="-"/>
            </a:pPr>
            <a:endParaRPr lang="pt-BR" sz="2800" dirty="0">
              <a:cs typeface="Arial" panose="020B0604020202020204" pitchFamily="34" charset="0"/>
            </a:endParaRPr>
          </a:p>
          <a:p>
            <a:pPr algn="just"/>
            <a:r>
              <a:rPr lang="pt-BR" sz="2800" dirty="0" smtClean="0">
                <a:solidFill>
                  <a:schemeClr val="bg1"/>
                </a:solidFill>
                <a:cs typeface="Arial" panose="020B0604020202020204" pitchFamily="34" charset="0"/>
              </a:rPr>
              <a:t>-  </a:t>
            </a:r>
            <a:r>
              <a:rPr lang="pt-BR" sz="2800" dirty="0" smtClean="0">
                <a:solidFill>
                  <a:schemeClr val="bg1"/>
                </a:solidFill>
                <a:effectLst>
                  <a:outerShdw blurRad="38100" dist="38100" dir="2700000" algn="tl">
                    <a:srgbClr val="000000">
                      <a:alpha val="43137"/>
                    </a:srgbClr>
                  </a:outerShdw>
                </a:effectLst>
                <a:cs typeface="Arial" panose="020B0604020202020204" pitchFamily="34" charset="0"/>
              </a:rPr>
              <a:t>Observação </a:t>
            </a:r>
            <a:r>
              <a:rPr lang="pt-BR" sz="2800" dirty="0">
                <a:solidFill>
                  <a:schemeClr val="bg1"/>
                </a:solidFill>
                <a:effectLst>
                  <a:outerShdw blurRad="38100" dist="38100" dir="2700000" algn="tl">
                    <a:srgbClr val="000000">
                      <a:alpha val="43137"/>
                    </a:srgbClr>
                  </a:outerShdw>
                </a:effectLst>
                <a:cs typeface="Arial" panose="020B0604020202020204" pitchFamily="34" charset="0"/>
              </a:rPr>
              <a:t>por 14 dias </a:t>
            </a:r>
            <a:r>
              <a:rPr lang="pt-BR" sz="2800" dirty="0" smtClean="0">
                <a:cs typeface="Arial" panose="020B0604020202020204" pitchFamily="34" charset="0"/>
              </a:rPr>
              <a:t>+ exame </a:t>
            </a:r>
            <a:r>
              <a:rPr lang="pt-BR" sz="2800" dirty="0">
                <a:cs typeface="Arial" panose="020B0604020202020204" pitchFamily="34" charset="0"/>
              </a:rPr>
              <a:t>macroscópico das </a:t>
            </a:r>
            <a:r>
              <a:rPr lang="pt-BR" sz="2800" dirty="0" smtClean="0">
                <a:cs typeface="Arial" panose="020B0604020202020204" pitchFamily="34" charset="0"/>
              </a:rPr>
              <a:t>vísceras após 	</a:t>
            </a:r>
            <a:r>
              <a:rPr lang="pt-BR" sz="2800" dirty="0" err="1" smtClean="0">
                <a:cs typeface="Arial" panose="020B0604020202020204" pitchFamily="34" charset="0"/>
              </a:rPr>
              <a:t>sacrificio</a:t>
            </a:r>
            <a:endParaRPr lang="en-US" dirty="0">
              <a:cs typeface="Arial" panose="020B0604020202020204" pitchFamily="34" charset="0"/>
            </a:endParaRPr>
          </a:p>
        </p:txBody>
      </p:sp>
      <p:sp>
        <p:nvSpPr>
          <p:cNvPr id="4" name="Espaço Reservado para Número de Slide 3"/>
          <p:cNvSpPr>
            <a:spLocks noGrp="1"/>
          </p:cNvSpPr>
          <p:nvPr>
            <p:ph type="sldNum" sz="quarter" idx="12"/>
          </p:nvPr>
        </p:nvSpPr>
        <p:spPr>
          <a:xfrm>
            <a:off x="541867" y="6497595"/>
            <a:ext cx="11650133" cy="490008"/>
          </a:xfrm>
        </p:spPr>
        <p:txBody>
          <a:bodyPr/>
          <a:lstStyle/>
          <a:p>
            <a:pPr algn="r"/>
            <a:r>
              <a:rPr lang="pt-BR" sz="1200" i="1" dirty="0">
                <a:cs typeface="Arial" panose="020B0604020202020204" pitchFamily="34" charset="0"/>
              </a:rPr>
              <a:t>Single Dose </a:t>
            </a:r>
            <a:r>
              <a:rPr lang="pt-BR" sz="1200" i="1" dirty="0" err="1">
                <a:cs typeface="Arial" panose="020B0604020202020204" pitchFamily="34" charset="0"/>
              </a:rPr>
              <a:t>Acute</a:t>
            </a:r>
            <a:r>
              <a:rPr lang="pt-BR" sz="1200" i="1" dirty="0">
                <a:cs typeface="Arial" panose="020B0604020202020204" pitchFamily="34" charset="0"/>
              </a:rPr>
              <a:t> </a:t>
            </a:r>
            <a:r>
              <a:rPr lang="pt-BR" sz="1200" i="1" dirty="0" err="1">
                <a:cs typeface="Arial" panose="020B0604020202020204" pitchFamily="34" charset="0"/>
              </a:rPr>
              <a:t>Toxicity</a:t>
            </a:r>
            <a:r>
              <a:rPr lang="pt-BR" sz="1200" i="1" dirty="0">
                <a:cs typeface="Arial" panose="020B0604020202020204" pitchFamily="34" charset="0"/>
              </a:rPr>
              <a:t> </a:t>
            </a:r>
            <a:r>
              <a:rPr lang="pt-BR" sz="1200" i="1" dirty="0" err="1">
                <a:cs typeface="Arial" panose="020B0604020202020204" pitchFamily="34" charset="0"/>
              </a:rPr>
              <a:t>Testing</a:t>
            </a:r>
            <a:r>
              <a:rPr lang="pt-BR" sz="1200" i="1" dirty="0">
                <a:cs typeface="Arial" panose="020B0604020202020204" pitchFamily="34" charset="0"/>
              </a:rPr>
              <a:t> for </a:t>
            </a:r>
            <a:r>
              <a:rPr lang="pt-BR" sz="1200" i="1" dirty="0" err="1">
                <a:cs typeface="Arial" panose="020B0604020202020204" pitchFamily="34" charset="0"/>
              </a:rPr>
              <a:t>Pharmaceuticals</a:t>
            </a:r>
            <a:r>
              <a:rPr lang="pt-BR" sz="1200" i="1" dirty="0">
                <a:cs typeface="Arial" panose="020B0604020202020204" pitchFamily="34" charset="0"/>
              </a:rPr>
              <a:t>  </a:t>
            </a:r>
            <a:r>
              <a:rPr lang="pt-BR" sz="1200" dirty="0">
                <a:cs typeface="Arial" panose="020B0604020202020204" pitchFamily="34" charset="0"/>
              </a:rPr>
              <a:t>(FDA, 1996) </a:t>
            </a:r>
            <a:r>
              <a:rPr lang="pt-BR" sz="1200" dirty="0" smtClean="0">
                <a:cs typeface="Arial" panose="020B0604020202020204" pitchFamily="34" charset="0"/>
              </a:rPr>
              <a:t>; </a:t>
            </a:r>
          </a:p>
          <a:p>
            <a:pPr algn="r"/>
            <a:r>
              <a:rPr lang="pt-BR" sz="1200" dirty="0" smtClean="0">
                <a:cs typeface="Arial" panose="020B0604020202020204" pitchFamily="34" charset="0"/>
              </a:rPr>
              <a:t> M3(R2 ) </a:t>
            </a:r>
            <a:r>
              <a:rPr lang="pt-BR" sz="1200" dirty="0" err="1" smtClean="0">
                <a:cs typeface="Arial" panose="020B0604020202020204" pitchFamily="34" charset="0"/>
              </a:rPr>
              <a:t>Nonclinical</a:t>
            </a:r>
            <a:r>
              <a:rPr lang="pt-BR" sz="1200" dirty="0" smtClean="0">
                <a:cs typeface="Arial" panose="020B0604020202020204" pitchFamily="34" charset="0"/>
              </a:rPr>
              <a:t> </a:t>
            </a:r>
            <a:r>
              <a:rPr lang="pt-BR" sz="1200" dirty="0" err="1" smtClean="0">
                <a:cs typeface="Arial" panose="020B0604020202020204" pitchFamily="34" charset="0"/>
              </a:rPr>
              <a:t>safety</a:t>
            </a:r>
            <a:r>
              <a:rPr lang="pt-BR" sz="1200" dirty="0" smtClean="0">
                <a:cs typeface="Arial" panose="020B0604020202020204" pitchFamily="34" charset="0"/>
              </a:rPr>
              <a:t>  </a:t>
            </a:r>
            <a:r>
              <a:rPr lang="pt-BR" sz="1200" dirty="0" err="1" smtClean="0">
                <a:cs typeface="Arial" panose="020B0604020202020204" pitchFamily="34" charset="0"/>
              </a:rPr>
              <a:t>studies</a:t>
            </a:r>
            <a:r>
              <a:rPr lang="pt-BR" sz="1200" dirty="0" smtClean="0">
                <a:cs typeface="Arial" panose="020B0604020202020204" pitchFamily="34" charset="0"/>
              </a:rPr>
              <a:t> for </a:t>
            </a:r>
            <a:r>
              <a:rPr lang="pt-BR" sz="1200" dirty="0" err="1" smtClean="0">
                <a:cs typeface="Arial" panose="020B0604020202020204" pitchFamily="34" charset="0"/>
              </a:rPr>
              <a:t>the</a:t>
            </a:r>
            <a:r>
              <a:rPr lang="pt-BR" sz="1200" dirty="0" smtClean="0">
                <a:cs typeface="Arial" panose="020B0604020202020204" pitchFamily="34" charset="0"/>
              </a:rPr>
              <a:t> </a:t>
            </a:r>
            <a:r>
              <a:rPr lang="pt-BR" sz="1200" dirty="0" err="1" smtClean="0">
                <a:cs typeface="Arial" panose="020B0604020202020204" pitchFamily="34" charset="0"/>
              </a:rPr>
              <a:t>conduct</a:t>
            </a:r>
            <a:r>
              <a:rPr lang="pt-BR" sz="1200" dirty="0" smtClean="0">
                <a:cs typeface="Arial" panose="020B0604020202020204" pitchFamily="34" charset="0"/>
              </a:rPr>
              <a:t> </a:t>
            </a:r>
            <a:r>
              <a:rPr lang="pt-BR" sz="1200" dirty="0" err="1" smtClean="0">
                <a:cs typeface="Arial" panose="020B0604020202020204" pitchFamily="34" charset="0"/>
              </a:rPr>
              <a:t>of</a:t>
            </a:r>
            <a:r>
              <a:rPr lang="pt-BR" sz="1200" dirty="0" smtClean="0">
                <a:cs typeface="Arial" panose="020B0604020202020204" pitchFamily="34" charset="0"/>
              </a:rPr>
              <a:t>  </a:t>
            </a:r>
            <a:r>
              <a:rPr lang="pt-BR" sz="1200" dirty="0" err="1" smtClean="0">
                <a:cs typeface="Arial" panose="020B0604020202020204" pitchFamily="34" charset="0"/>
              </a:rPr>
              <a:t>human</a:t>
            </a:r>
            <a:r>
              <a:rPr lang="pt-BR" sz="1200" dirty="0" smtClean="0">
                <a:cs typeface="Arial" panose="020B0604020202020204" pitchFamily="34" charset="0"/>
              </a:rPr>
              <a:t> </a:t>
            </a:r>
            <a:r>
              <a:rPr lang="pt-BR" sz="1200" dirty="0" err="1" smtClean="0">
                <a:cs typeface="Arial" panose="020B0604020202020204" pitchFamily="34" charset="0"/>
              </a:rPr>
              <a:t>clinical</a:t>
            </a:r>
            <a:r>
              <a:rPr lang="pt-BR" sz="1200" dirty="0" smtClean="0">
                <a:cs typeface="Arial" panose="020B0604020202020204" pitchFamily="34" charset="0"/>
              </a:rPr>
              <a:t> </a:t>
            </a:r>
            <a:r>
              <a:rPr lang="pt-BR" sz="1200" dirty="0" err="1" smtClean="0">
                <a:cs typeface="Arial" panose="020B0604020202020204" pitchFamily="34" charset="0"/>
              </a:rPr>
              <a:t>trial</a:t>
            </a:r>
            <a:r>
              <a:rPr lang="pt-BR" sz="1200" dirty="0" smtClean="0">
                <a:cs typeface="Arial" panose="020B0604020202020204" pitchFamily="34" charset="0"/>
              </a:rPr>
              <a:t> s </a:t>
            </a:r>
            <a:r>
              <a:rPr lang="pt-BR" sz="1200" dirty="0" err="1" smtClean="0">
                <a:cs typeface="Arial" panose="020B0604020202020204" pitchFamily="34" charset="0"/>
              </a:rPr>
              <a:t>and</a:t>
            </a:r>
            <a:r>
              <a:rPr lang="pt-BR" sz="1200" dirty="0" smtClean="0">
                <a:cs typeface="Arial" panose="020B0604020202020204" pitchFamily="34" charset="0"/>
              </a:rPr>
              <a:t> marketing </a:t>
            </a:r>
            <a:r>
              <a:rPr lang="pt-BR" sz="1200" dirty="0" err="1" smtClean="0">
                <a:cs typeface="Arial" panose="020B0604020202020204" pitchFamily="34" charset="0"/>
              </a:rPr>
              <a:t>authorization</a:t>
            </a:r>
            <a:r>
              <a:rPr lang="pt-BR" sz="1200" dirty="0" smtClean="0">
                <a:cs typeface="Arial" panose="020B0604020202020204" pitchFamily="34" charset="0"/>
              </a:rPr>
              <a:t> for </a:t>
            </a:r>
            <a:r>
              <a:rPr lang="pt-BR" sz="1200" dirty="0" err="1" smtClean="0">
                <a:cs typeface="Arial" panose="020B0604020202020204" pitchFamily="34" charset="0"/>
              </a:rPr>
              <a:t>pharmaceuticals</a:t>
            </a:r>
            <a:r>
              <a:rPr lang="pt-BR" sz="1200" dirty="0" smtClean="0">
                <a:cs typeface="Arial" panose="020B0604020202020204" pitchFamily="34" charset="0"/>
              </a:rPr>
              <a:t>  (FDA,  ICH, 2010); </a:t>
            </a:r>
            <a:r>
              <a:rPr lang="pt-BR" sz="1200" dirty="0">
                <a:cs typeface="Arial" panose="020B0604020202020204" pitchFamily="34" charset="0"/>
              </a:rPr>
              <a:t>ANVISA (2013)</a:t>
            </a:r>
          </a:p>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84" y="-10873"/>
            <a:ext cx="81194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ipse 3"/>
          <p:cNvSpPr/>
          <p:nvPr/>
        </p:nvSpPr>
        <p:spPr>
          <a:xfrm>
            <a:off x="557284" y="4926841"/>
            <a:ext cx="3332328" cy="586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ixaDeTexto 8"/>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229" y="-1269"/>
            <a:ext cx="7679335" cy="685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p:nvPr/>
        </p:nvSpPr>
        <p:spPr>
          <a:xfrm>
            <a:off x="163830" y="2617470"/>
            <a:ext cx="16052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1.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err="1">
                <a:solidFill>
                  <a:schemeClr val="bg1"/>
                </a:solidFill>
                <a:effectLst>
                  <a:outerShdw blurRad="38100" dist="38100" dir="2700000" algn="tl">
                    <a:srgbClr val="000000">
                      <a:alpha val="43137"/>
                    </a:srgbClr>
                  </a:outerShdw>
                </a:effectLst>
              </a:rPr>
              <a:t>developable</a:t>
            </a:r>
            <a:r>
              <a:rPr lang="pt-BR" altLang="en-US" dirty="0">
                <a:solidFill>
                  <a:schemeClr val="bg1"/>
                </a:solidFill>
                <a:effectLst>
                  <a:outerShdw blurRad="38100" dist="38100" dir="2700000" algn="tl">
                    <a:srgbClr val="000000">
                      <a:alpha val="43137"/>
                    </a:srgbClr>
                  </a:outerShdw>
                </a:effectLst>
              </a:rPr>
              <a:t> ?</a:t>
            </a:r>
          </a:p>
        </p:txBody>
      </p:sp>
      <p:sp>
        <p:nvSpPr>
          <p:cNvPr id="6" name="Oval 5"/>
          <p:cNvSpPr/>
          <p:nvPr/>
        </p:nvSpPr>
        <p:spPr>
          <a:xfrm>
            <a:off x="105410" y="2405380"/>
            <a:ext cx="1657985"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p:nvPr/>
        </p:nvSpPr>
        <p:spPr>
          <a:xfrm>
            <a:off x="8601978" y="6352180"/>
            <a:ext cx="3590022"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 </a:t>
            </a:r>
          </a:p>
          <a:p>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89</a:t>
            </a:fld>
            <a:endParaRPr lang="pt-BR" sz="1200" strike="noStrike" noProof="1">
              <a:solidFill>
                <a:srgbClr val="898989"/>
              </a:solidFill>
              <a:latin typeface="Calibri" panose="020F0502020204030204" pitchFamily="34" charset="0"/>
            </a:endParaRPr>
          </a:p>
        </p:txBody>
      </p:sp>
      <p:cxnSp>
        <p:nvCxnSpPr>
          <p:cNvPr id="7" name="Conector de seta reta 6"/>
          <p:cNvCxnSpPr/>
          <p:nvPr/>
        </p:nvCxnSpPr>
        <p:spPr>
          <a:xfrm flipV="1">
            <a:off x="645459" y="5715000"/>
            <a:ext cx="1896035" cy="470647"/>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89331" y="3591468"/>
            <a:ext cx="2106667" cy="338554"/>
          </a:xfrm>
          <a:prstGeom prst="rect">
            <a:avLst/>
          </a:prstGeom>
          <a:noFill/>
        </p:spPr>
        <p:txBody>
          <a:bodyPr wrap="none" rtlCol="0">
            <a:spAutoFit/>
          </a:bodyPr>
          <a:lstStyle/>
          <a:p>
            <a:r>
              <a:rPr lang="pt-BR" sz="1600" dirty="0" smtClean="0"/>
              <a:t>“= Lead </a:t>
            </a:r>
            <a:r>
              <a:rPr lang="pt-BR" sz="1600" dirty="0" err="1" smtClean="0"/>
              <a:t>optimization</a:t>
            </a:r>
            <a:r>
              <a:rPr lang="pt-BR" sz="1600" dirty="0" smtClean="0"/>
              <a:t>”</a:t>
            </a:r>
            <a:endParaRPr lang="pt-BR"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5093567"/>
            <a:ext cx="8953500" cy="165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5"/>
          <p:cNvSpPr>
            <a:spLocks noChangeArrowheads="1"/>
          </p:cNvSpPr>
          <p:nvPr/>
        </p:nvSpPr>
        <p:spPr bwMode="auto">
          <a:xfrm>
            <a:off x="603251" y="0"/>
            <a:ext cx="1130642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altLang="en-US" sz="26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DIAGNÓSTICO DO DECLÍNIO DA EFICIÊNCIA DA R&amp;D FARMACÊUTICA</a:t>
            </a:r>
            <a:endParaRPr lang="pt-BR" altLang="en-US" sz="26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7109" name="Text Box 6"/>
          <p:cNvSpPr txBox="1">
            <a:spLocks noChangeArrowheads="1"/>
          </p:cNvSpPr>
          <p:nvPr/>
        </p:nvSpPr>
        <p:spPr bwMode="auto">
          <a:xfrm>
            <a:off x="814917" y="4570413"/>
            <a:ext cx="6519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buFontTx/>
              <a:buNone/>
            </a:pPr>
            <a:r>
              <a:rPr lang="en-US" alt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SERÁ ?….</a:t>
            </a:r>
            <a:r>
              <a:rPr lang="en-US" altLang="en-US" sz="2800" dirty="0" err="1">
                <a:solidFill>
                  <a:srgbClr val="FFFF00"/>
                </a:solidFill>
                <a:effectLst>
                  <a:outerShdw blurRad="38100" dist="38100" dir="2700000" algn="tl">
                    <a:srgbClr val="000000">
                      <a:alpha val="43137"/>
                    </a:srgbClr>
                  </a:outerShdw>
                </a:effectLst>
                <a:latin typeface="Arial" pitchFamily="34" charset="0"/>
                <a:cs typeface="Arial" pitchFamily="34" charset="0"/>
              </a:rPr>
              <a:t>outra</a:t>
            </a:r>
            <a:r>
              <a:rPr lang="en-US" alt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altLang="en-US" sz="2800" dirty="0" err="1">
                <a:solidFill>
                  <a:srgbClr val="FFFF00"/>
                </a:solidFill>
                <a:effectLst>
                  <a:outerShdw blurRad="38100" dist="38100" dir="2700000" algn="tl">
                    <a:srgbClr val="000000">
                      <a:alpha val="43137"/>
                    </a:srgbClr>
                  </a:outerShdw>
                </a:effectLst>
                <a:latin typeface="Arial" pitchFamily="34" charset="0"/>
                <a:cs typeface="Arial" pitchFamily="34" charset="0"/>
              </a:rPr>
              <a:t>opção</a:t>
            </a:r>
            <a:r>
              <a:rPr lang="en-US" alt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altLang="en-US" sz="2800" dirty="0" err="1">
                <a:solidFill>
                  <a:srgbClr val="FFFF00"/>
                </a:solidFill>
                <a:effectLst>
                  <a:outerShdw blurRad="38100" dist="38100" dir="2700000" algn="tl">
                    <a:srgbClr val="000000">
                      <a:alpha val="43137"/>
                    </a:srgbClr>
                  </a:outerShdw>
                </a:effectLst>
                <a:latin typeface="Arial" pitchFamily="34" charset="0"/>
                <a:cs typeface="Arial" pitchFamily="34" charset="0"/>
              </a:rPr>
              <a:t>pouco</a:t>
            </a:r>
            <a:r>
              <a:rPr lang="en-US" alt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altLang="en-US" sz="2800" dirty="0" err="1" smtClean="0">
                <a:solidFill>
                  <a:srgbClr val="FFFF00"/>
                </a:solidFill>
                <a:effectLst>
                  <a:outerShdw blurRad="38100" dist="38100" dir="2700000" algn="tl">
                    <a:srgbClr val="000000">
                      <a:alpha val="43137"/>
                    </a:srgbClr>
                  </a:outerShdw>
                </a:effectLst>
                <a:latin typeface="Arial" pitchFamily="34" charset="0"/>
                <a:cs typeface="Arial" pitchFamily="34" charset="0"/>
              </a:rPr>
              <a:t>discutida</a:t>
            </a:r>
            <a:endParaRPr lang="pt-BR" altLang="en-US" sz="28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71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546192"/>
            <a:ext cx="10632370" cy="35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8"/>
          <p:cNvSpPr txBox="1">
            <a:spLocks noChangeArrowheads="1"/>
          </p:cNvSpPr>
          <p:nvPr/>
        </p:nvSpPr>
        <p:spPr bwMode="auto">
          <a:xfrm>
            <a:off x="8250143" y="4156075"/>
            <a:ext cx="677968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buFontTx/>
              <a:buNone/>
            </a:pPr>
            <a:r>
              <a:rPr lang="pt-BR" altLang="en-US" sz="1400" i="1" dirty="0" err="1">
                <a:latin typeface="Arial" pitchFamily="34" charset="0"/>
                <a:cs typeface="Arial" pitchFamily="34" charset="0"/>
              </a:rPr>
              <a:t>Nature</a:t>
            </a:r>
            <a:r>
              <a:rPr lang="pt-BR" altLang="en-US" sz="1400" i="1" dirty="0">
                <a:latin typeface="Arial" pitchFamily="34" charset="0"/>
                <a:cs typeface="Arial" pitchFamily="34" charset="0"/>
              </a:rPr>
              <a:t> Rev. </a:t>
            </a:r>
            <a:r>
              <a:rPr lang="pt-BR" altLang="en-US" sz="1400" i="1" dirty="0" err="1">
                <a:latin typeface="Arial" pitchFamily="34" charset="0"/>
                <a:cs typeface="Arial" pitchFamily="34" charset="0"/>
              </a:rPr>
              <a:t>Drug</a:t>
            </a:r>
            <a:r>
              <a:rPr lang="pt-BR" altLang="en-US" sz="1400" i="1" dirty="0">
                <a:latin typeface="Arial" pitchFamily="34" charset="0"/>
                <a:cs typeface="Arial" pitchFamily="34" charset="0"/>
              </a:rPr>
              <a:t> </a:t>
            </a:r>
            <a:r>
              <a:rPr lang="pt-BR" altLang="en-US" sz="1400" i="1" dirty="0" err="1">
                <a:latin typeface="Arial" pitchFamily="34" charset="0"/>
                <a:cs typeface="Arial" pitchFamily="34" charset="0"/>
              </a:rPr>
              <a:t>Discov</a:t>
            </a:r>
            <a:r>
              <a:rPr lang="pt-BR" altLang="en-US" sz="1400" i="1" dirty="0">
                <a:latin typeface="Arial" pitchFamily="34" charset="0"/>
                <a:cs typeface="Arial" pitchFamily="34" charset="0"/>
              </a:rPr>
              <a:t>.  11: 191-200, 2012</a:t>
            </a:r>
          </a:p>
        </p:txBody>
      </p:sp>
      <p:pic>
        <p:nvPicPr>
          <p:cNvPr id="47112" name="Picture 2" descr="Resultado de imagem para beat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1" y="3509963"/>
            <a:ext cx="138229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2"/>
          <p:cNvSpPr txBox="1">
            <a:spLocks noChangeArrowheads="1"/>
          </p:cNvSpPr>
          <p:nvPr/>
        </p:nvSpPr>
        <p:spPr bwMode="auto">
          <a:xfrm>
            <a:off x="7119055" y="6486624"/>
            <a:ext cx="32822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pitchFamily="34"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pitchFamily="34"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pitchFamily="34"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pitchFamily="34" charset="0"/>
              <a:defRPr sz="2400">
                <a:solidFill>
                  <a:schemeClr val="tx1"/>
                </a:solidFill>
                <a:latin typeface="Times New Roman" pitchFamily="18" charset="0"/>
              </a:defRPr>
            </a:lvl9pPr>
          </a:lstStyle>
          <a:p>
            <a:pPr eaLnBrk="1" hangingPunct="1">
              <a:buFontTx/>
              <a:buNone/>
            </a:pPr>
            <a:r>
              <a:rPr lang="en-US" altLang="en-US" sz="1400" i="1" dirty="0">
                <a:latin typeface="Arial" pitchFamily="34" charset="0"/>
                <a:cs typeface="Arial" pitchFamily="34" charset="0"/>
              </a:rPr>
              <a:t>Nature Rev. Drug </a:t>
            </a:r>
            <a:r>
              <a:rPr lang="en-US" altLang="en-US" sz="1400" i="1" dirty="0" err="1">
                <a:latin typeface="Arial" pitchFamily="34" charset="0"/>
                <a:cs typeface="Arial" pitchFamily="34" charset="0"/>
              </a:rPr>
              <a:t>Discov</a:t>
            </a:r>
            <a:r>
              <a:rPr lang="en-US" altLang="en-US" sz="1400" i="1" dirty="0">
                <a:latin typeface="Arial" pitchFamily="34" charset="0"/>
                <a:cs typeface="Arial" pitchFamily="34" charset="0"/>
              </a:rPr>
              <a:t>.</a:t>
            </a:r>
            <a:r>
              <a:rPr lang="en-US" altLang="en-US" sz="1400" dirty="0">
                <a:latin typeface="Arial" pitchFamily="34" charset="0"/>
                <a:cs typeface="Arial" pitchFamily="34" charset="0"/>
              </a:rPr>
              <a:t> 2: 151, 2003 </a:t>
            </a:r>
            <a:endParaRPr lang="pt-BR" altLang="en-US" sz="1400" dirty="0">
              <a:latin typeface="Arial" pitchFamily="34" charset="0"/>
              <a:cs typeface="Arial" pitchFamily="34" charset="0"/>
            </a:endParaRPr>
          </a:p>
        </p:txBody>
      </p:sp>
      <p:sp>
        <p:nvSpPr>
          <p:cNvPr id="2" name="Retângulo 1"/>
          <p:cNvSpPr/>
          <p:nvPr/>
        </p:nvSpPr>
        <p:spPr>
          <a:xfrm>
            <a:off x="5505451" y="3509963"/>
            <a:ext cx="1382290" cy="927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74612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7743" y="0"/>
            <a:ext cx="6730785" cy="688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04140" y="2392045"/>
            <a:ext cx="201422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163830" y="2617470"/>
            <a:ext cx="18973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2.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a:solidFill>
                  <a:schemeClr val="bg1"/>
                </a:solidFill>
                <a:effectLst>
                  <a:outerShdw blurRad="38100" dist="38100" dir="2700000" algn="tl">
                    <a:srgbClr val="000000">
                      <a:alpha val="43137"/>
                    </a:srgbClr>
                  </a:outerShdw>
                </a:effectLst>
              </a:rPr>
              <a:t>safe for </a:t>
            </a:r>
            <a:r>
              <a:rPr lang="pt-BR" altLang="en-US" dirty="0" err="1">
                <a:solidFill>
                  <a:schemeClr val="bg1"/>
                </a:solidFill>
                <a:effectLst>
                  <a:outerShdw blurRad="38100" dist="38100" dir="2700000" algn="tl">
                    <a:srgbClr val="000000">
                      <a:alpha val="43137"/>
                    </a:srgbClr>
                  </a:outerShdw>
                </a:effectLst>
              </a:rPr>
              <a:t>human</a:t>
            </a:r>
            <a:r>
              <a:rPr lang="pt-BR" altLang="en-US" dirty="0">
                <a:solidFill>
                  <a:schemeClr val="bg1"/>
                </a:solidFill>
                <a:effectLst>
                  <a:outerShdw blurRad="38100" dist="38100" dir="2700000" algn="tl">
                    <a:srgbClr val="000000">
                      <a:alpha val="43137"/>
                    </a:srgbClr>
                  </a:outerShdw>
                </a:effectLst>
              </a:rPr>
              <a:t> ?</a:t>
            </a:r>
          </a:p>
        </p:txBody>
      </p:sp>
      <p:sp>
        <p:nvSpPr>
          <p:cNvPr id="7" name="Text Box 3"/>
          <p:cNvSpPr txBox="1"/>
          <p:nvPr/>
        </p:nvSpPr>
        <p:spPr>
          <a:xfrm>
            <a:off x="8697514" y="6334780"/>
            <a:ext cx="3590022"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 </a:t>
            </a:r>
          </a:p>
          <a:p>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90</a:t>
            </a:fld>
            <a:endParaRPr lang="pt-BR" sz="1200" strike="noStrike" noProof="1">
              <a:solidFill>
                <a:srgbClr val="898989"/>
              </a:solidFill>
              <a:latin typeface="Calibri" panose="020F0502020204030204" pitchFamily="34" charset="0"/>
            </a:endParaRPr>
          </a:p>
        </p:txBody>
      </p:sp>
      <p:sp>
        <p:nvSpPr>
          <p:cNvPr id="4" name="Elipse 3"/>
          <p:cNvSpPr/>
          <p:nvPr/>
        </p:nvSpPr>
        <p:spPr>
          <a:xfrm>
            <a:off x="2347743" y="121025"/>
            <a:ext cx="1081257" cy="551329"/>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ctor de seta reta 7"/>
          <p:cNvCxnSpPr/>
          <p:nvPr/>
        </p:nvCxnSpPr>
        <p:spPr>
          <a:xfrm flipH="1">
            <a:off x="1358154" y="672354"/>
            <a:ext cx="887505" cy="1546411"/>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0" y="3599933"/>
            <a:ext cx="2347743" cy="1323439"/>
          </a:xfrm>
          <a:prstGeom prst="rect">
            <a:avLst/>
          </a:prstGeom>
          <a:noFill/>
        </p:spPr>
        <p:txBody>
          <a:bodyPr wrap="square" rtlCol="0">
            <a:spAutoFit/>
          </a:bodyPr>
          <a:lstStyle/>
          <a:p>
            <a:pPr algn="ctr"/>
            <a:r>
              <a:rPr lang="pt-BR" sz="2000" b="1" dirty="0" smtClean="0">
                <a:solidFill>
                  <a:srgbClr val="00FF00"/>
                </a:solidFill>
              </a:rPr>
              <a:t>“= </a:t>
            </a:r>
            <a:r>
              <a:rPr lang="pt-BR" sz="2000" b="1" dirty="0" err="1" smtClean="0">
                <a:solidFill>
                  <a:srgbClr val="00FF00"/>
                </a:solidFill>
              </a:rPr>
              <a:t>preclinical</a:t>
            </a:r>
            <a:r>
              <a:rPr lang="pt-BR" sz="2000" b="1" dirty="0" smtClean="0">
                <a:solidFill>
                  <a:srgbClr val="00FF00"/>
                </a:solidFill>
              </a:rPr>
              <a:t> </a:t>
            </a:r>
            <a:r>
              <a:rPr lang="pt-BR" sz="2000" b="1" dirty="0" err="1" smtClean="0">
                <a:solidFill>
                  <a:srgbClr val="00FF00"/>
                </a:solidFill>
              </a:rPr>
              <a:t>studies</a:t>
            </a:r>
            <a:r>
              <a:rPr lang="pt-BR" sz="2000" b="1" dirty="0" smtClean="0">
                <a:solidFill>
                  <a:srgbClr val="00FF00"/>
                </a:solidFill>
              </a:rPr>
              <a:t> </a:t>
            </a:r>
          </a:p>
          <a:p>
            <a:pPr algn="ctr"/>
            <a:r>
              <a:rPr lang="pt-BR" sz="2000" b="1" dirty="0" smtClean="0">
                <a:solidFill>
                  <a:srgbClr val="00FF00"/>
                </a:solidFill>
              </a:rPr>
              <a:t>for </a:t>
            </a:r>
            <a:r>
              <a:rPr lang="pt-BR" sz="2000" b="1" dirty="0" err="1" smtClean="0">
                <a:solidFill>
                  <a:srgbClr val="00FF00"/>
                </a:solidFill>
              </a:rPr>
              <a:t>proposing</a:t>
            </a:r>
            <a:r>
              <a:rPr lang="pt-BR" sz="2000" b="1" dirty="0" smtClean="0">
                <a:solidFill>
                  <a:srgbClr val="00FF00"/>
                </a:solidFill>
              </a:rPr>
              <a:t> a </a:t>
            </a:r>
          </a:p>
          <a:p>
            <a:pPr algn="ctr"/>
            <a:r>
              <a:rPr lang="pt-BR" sz="2000" b="1" dirty="0" err="1" smtClean="0">
                <a:solidFill>
                  <a:srgbClr val="00FF00"/>
                </a:solidFill>
              </a:rPr>
              <a:t>Drug</a:t>
            </a:r>
            <a:r>
              <a:rPr lang="pt-BR" sz="2000" b="1" dirty="0" smtClean="0">
                <a:solidFill>
                  <a:srgbClr val="00FF00"/>
                </a:solidFill>
              </a:rPr>
              <a:t> Candidate” </a:t>
            </a:r>
            <a:endParaRPr lang="pt-BR" sz="2000" b="1" dirty="0">
              <a:solidFill>
                <a:srgbClr val="00FF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83892" y="172533"/>
            <a:ext cx="7160935" cy="646331"/>
          </a:xfrm>
          <a:prstGeom prst="rect">
            <a:avLst/>
          </a:prstGeom>
          <a:noFill/>
        </p:spPr>
        <p:txBody>
          <a:bodyPr wrap="none" rtlCol="0">
            <a:spAutoFit/>
          </a:bodyPr>
          <a:lstStyle/>
          <a:p>
            <a:r>
              <a:rPr lang="pt-BR" sz="3600" dirty="0" smtClean="0">
                <a:solidFill>
                  <a:schemeClr val="bg2"/>
                </a:solidFill>
              </a:rPr>
              <a:t>Distribuição e Metabolismo </a:t>
            </a:r>
            <a:r>
              <a:rPr lang="pt-BR" sz="3600" i="1" dirty="0" smtClean="0">
                <a:solidFill>
                  <a:srgbClr val="00FF00"/>
                </a:solidFill>
                <a:effectLst>
                  <a:outerShdw blurRad="38100" dist="38100" dir="2700000" algn="tl">
                    <a:srgbClr val="000000">
                      <a:alpha val="43137"/>
                    </a:srgbClr>
                  </a:outerShdw>
                </a:effectLst>
              </a:rPr>
              <a:t>in vivo</a:t>
            </a:r>
          </a:p>
        </p:txBody>
      </p:sp>
      <p:sp>
        <p:nvSpPr>
          <p:cNvPr id="3" name="CaixaDeTexto 2"/>
          <p:cNvSpPr txBox="1"/>
          <p:nvPr/>
        </p:nvSpPr>
        <p:spPr>
          <a:xfrm>
            <a:off x="491318" y="1310185"/>
            <a:ext cx="11150221" cy="5816977"/>
          </a:xfrm>
          <a:prstGeom prst="rect">
            <a:avLst/>
          </a:prstGeom>
          <a:noFill/>
        </p:spPr>
        <p:txBody>
          <a:bodyPr wrap="square" rtlCol="0">
            <a:spAutoFit/>
          </a:bodyPr>
          <a:lstStyle/>
          <a:p>
            <a:pPr marL="571500" indent="-571500">
              <a:buAutoNum type="romanUcPeriod"/>
            </a:pPr>
            <a:r>
              <a:rPr lang="pt-BR" sz="2800" u="sng" dirty="0" smtClean="0">
                <a:solidFill>
                  <a:schemeClr val="bg1"/>
                </a:solidFill>
              </a:rPr>
              <a:t>DISTRIBUIÇÃO</a:t>
            </a:r>
          </a:p>
          <a:p>
            <a:endParaRPr lang="pt-BR" sz="2800" u="sng" dirty="0" smtClean="0">
              <a:solidFill>
                <a:schemeClr val="bg1"/>
              </a:solidFill>
            </a:endParaRPr>
          </a:p>
          <a:p>
            <a:r>
              <a:rPr lang="pt-BR" sz="2800" dirty="0" smtClean="0"/>
              <a:t>- quantitativa, nos tecidos (fármaco radioativo)</a:t>
            </a:r>
            <a:endParaRPr lang="pt-BR" sz="2800" dirty="0"/>
          </a:p>
          <a:p>
            <a:endParaRPr lang="pt-BR" sz="2800" u="sng" dirty="0" smtClean="0">
              <a:solidFill>
                <a:schemeClr val="bg1"/>
              </a:solidFill>
            </a:endParaRPr>
          </a:p>
          <a:p>
            <a:endParaRPr lang="pt-BR" sz="2800" u="sng" dirty="0" smtClean="0">
              <a:solidFill>
                <a:schemeClr val="bg1"/>
              </a:solidFill>
            </a:endParaRPr>
          </a:p>
          <a:p>
            <a:r>
              <a:rPr lang="pt-BR" sz="2800" u="sng" dirty="0" smtClean="0">
                <a:solidFill>
                  <a:schemeClr val="bg1"/>
                </a:solidFill>
              </a:rPr>
              <a:t>II. METABOLISMO</a:t>
            </a:r>
          </a:p>
          <a:p>
            <a:endParaRPr lang="pt-BR" sz="2800" u="sng" dirty="0">
              <a:solidFill>
                <a:schemeClr val="bg1"/>
              </a:solidFill>
            </a:endParaRPr>
          </a:p>
          <a:p>
            <a:r>
              <a:rPr lang="pt-BR" sz="2800" u="sng" dirty="0" smtClean="0"/>
              <a:t>Rato e cachorro/macaco</a:t>
            </a:r>
          </a:p>
          <a:p>
            <a:endParaRPr lang="pt-BR" sz="2800" dirty="0"/>
          </a:p>
          <a:p>
            <a:pPr marL="285750" indent="-285750">
              <a:buFontTx/>
              <a:buChar char="-"/>
            </a:pPr>
            <a:r>
              <a:rPr lang="pt-BR" sz="2800" dirty="0" smtClean="0"/>
              <a:t>Balanço de excreção</a:t>
            </a:r>
          </a:p>
          <a:p>
            <a:pPr marL="285750" indent="-285750">
              <a:buFontTx/>
              <a:buChar char="-"/>
            </a:pPr>
            <a:r>
              <a:rPr lang="pt-BR" sz="2800" dirty="0" smtClean="0"/>
              <a:t>Metabolismo:    identificação metabólitos</a:t>
            </a:r>
          </a:p>
          <a:p>
            <a:pPr lvl="3"/>
            <a:r>
              <a:rPr lang="pt-BR" sz="2800" dirty="0" smtClean="0"/>
              <a:t>		 identificação dos </a:t>
            </a:r>
            <a:r>
              <a:rPr lang="pt-BR" sz="2800" dirty="0" err="1" smtClean="0"/>
              <a:t>CYPs</a:t>
            </a:r>
            <a:endParaRPr lang="pt-BR" sz="2800" dirty="0" smtClean="0"/>
          </a:p>
          <a:p>
            <a:pPr marL="285750" indent="-285750">
              <a:buFontTx/>
              <a:buChar char="-"/>
            </a:pPr>
            <a:endParaRPr lang="pt-BR" dirty="0" smtClean="0"/>
          </a:p>
          <a:p>
            <a:pPr marL="285750" indent="-285750">
              <a:buFontTx/>
              <a:buChar char="-"/>
            </a:pPr>
            <a:endParaRPr lang="en-US"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91</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7743" y="0"/>
            <a:ext cx="6730785" cy="688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04140" y="2392045"/>
            <a:ext cx="201422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163830" y="2617470"/>
            <a:ext cx="1897380" cy="640080"/>
          </a:xfrm>
          <a:prstGeom prst="rect">
            <a:avLst/>
          </a:prstGeom>
          <a:noFill/>
        </p:spPr>
        <p:txBody>
          <a:bodyPr wrap="none" rtlCol="0">
            <a:spAutoFit/>
          </a:bodyPr>
          <a:lstStyle/>
          <a:p>
            <a:r>
              <a:rPr lang="pt-BR" altLang="en-US" dirty="0" smtClean="0">
                <a:solidFill>
                  <a:schemeClr val="bg1"/>
                </a:solidFill>
                <a:effectLst>
                  <a:outerShdw blurRad="38100" dist="38100" dir="2700000" algn="tl">
                    <a:srgbClr val="000000">
                      <a:alpha val="43137"/>
                    </a:srgbClr>
                  </a:outerShdw>
                </a:effectLst>
              </a:rPr>
              <a:t>2. </a:t>
            </a:r>
            <a:r>
              <a:rPr lang="pt-BR" altLang="en-US" dirty="0" err="1" smtClean="0">
                <a:solidFill>
                  <a:schemeClr val="bg1"/>
                </a:solidFill>
                <a:effectLst>
                  <a:outerShdw blurRad="38100" dist="38100" dir="2700000" algn="tl">
                    <a:srgbClr val="000000">
                      <a:alpha val="43137"/>
                    </a:srgbClr>
                  </a:outerShdw>
                </a:effectLst>
              </a:rPr>
              <a:t>Is</a:t>
            </a:r>
            <a:r>
              <a:rPr lang="pt-BR" altLang="en-US" dirty="0" smtClean="0">
                <a:solidFill>
                  <a:schemeClr val="bg1"/>
                </a:solidFill>
                <a:effectLst>
                  <a:outerShdw blurRad="38100" dist="38100" dir="2700000" algn="tl">
                    <a:srgbClr val="000000">
                      <a:alpha val="43137"/>
                    </a:srgbClr>
                  </a:outerShdw>
                </a:effectLst>
              </a:rPr>
              <a:t> </a:t>
            </a:r>
            <a:r>
              <a:rPr lang="pt-BR" altLang="en-US" dirty="0">
                <a:solidFill>
                  <a:schemeClr val="bg1"/>
                </a:solidFill>
                <a:effectLst>
                  <a:outerShdw blurRad="38100" dist="38100" dir="2700000" algn="tl">
                    <a:srgbClr val="000000">
                      <a:alpha val="43137"/>
                    </a:srgbClr>
                  </a:outerShdw>
                </a:effectLst>
              </a:rPr>
              <a:t>lead</a:t>
            </a:r>
          </a:p>
          <a:p>
            <a:r>
              <a:rPr lang="pt-BR" altLang="en-US" dirty="0">
                <a:solidFill>
                  <a:schemeClr val="bg1"/>
                </a:solidFill>
                <a:effectLst>
                  <a:outerShdw blurRad="38100" dist="38100" dir="2700000" algn="tl">
                    <a:srgbClr val="000000">
                      <a:alpha val="43137"/>
                    </a:srgbClr>
                  </a:outerShdw>
                </a:effectLst>
              </a:rPr>
              <a:t>safe for </a:t>
            </a:r>
            <a:r>
              <a:rPr lang="pt-BR" altLang="en-US" dirty="0" err="1">
                <a:solidFill>
                  <a:schemeClr val="bg1"/>
                </a:solidFill>
                <a:effectLst>
                  <a:outerShdw blurRad="38100" dist="38100" dir="2700000" algn="tl">
                    <a:srgbClr val="000000">
                      <a:alpha val="43137"/>
                    </a:srgbClr>
                  </a:outerShdw>
                </a:effectLst>
              </a:rPr>
              <a:t>human</a:t>
            </a:r>
            <a:r>
              <a:rPr lang="pt-BR" altLang="en-US" dirty="0">
                <a:solidFill>
                  <a:schemeClr val="bg1"/>
                </a:solidFill>
                <a:effectLst>
                  <a:outerShdw blurRad="38100" dist="38100" dir="2700000" algn="tl">
                    <a:srgbClr val="000000">
                      <a:alpha val="43137"/>
                    </a:srgbClr>
                  </a:outerShdw>
                </a:effectLst>
              </a:rPr>
              <a:t> ?</a:t>
            </a:r>
          </a:p>
        </p:txBody>
      </p:sp>
      <p:sp>
        <p:nvSpPr>
          <p:cNvPr id="7" name="Text Box 3"/>
          <p:cNvSpPr txBox="1"/>
          <p:nvPr/>
        </p:nvSpPr>
        <p:spPr>
          <a:xfrm>
            <a:off x="8697514" y="6334780"/>
            <a:ext cx="3590022"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 </a:t>
            </a:r>
          </a:p>
          <a:p>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92</a:t>
            </a:fld>
            <a:endParaRPr lang="pt-BR" sz="1200" strike="noStrike" noProof="1">
              <a:solidFill>
                <a:srgbClr val="898989"/>
              </a:solidFill>
              <a:latin typeface="Calibri" panose="020F0502020204030204" pitchFamily="34" charset="0"/>
            </a:endParaRPr>
          </a:p>
        </p:txBody>
      </p:sp>
      <p:cxnSp>
        <p:nvCxnSpPr>
          <p:cNvPr id="5" name="Conector de seta reta 4"/>
          <p:cNvCxnSpPr/>
          <p:nvPr/>
        </p:nvCxnSpPr>
        <p:spPr>
          <a:xfrm flipV="1">
            <a:off x="712694" y="3257551"/>
            <a:ext cx="2325220" cy="122032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V="1">
            <a:off x="712694" y="4208929"/>
            <a:ext cx="2107079" cy="255495"/>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712694" y="4477871"/>
            <a:ext cx="2107079" cy="1729162"/>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784412" y="4509248"/>
            <a:ext cx="2253502" cy="1272987"/>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7500" y="1470315"/>
            <a:ext cx="2347743" cy="923330"/>
          </a:xfrm>
          <a:prstGeom prst="rect">
            <a:avLst/>
          </a:prstGeom>
          <a:noFill/>
        </p:spPr>
        <p:txBody>
          <a:bodyPr wrap="square" rtlCol="0">
            <a:spAutoFit/>
          </a:bodyPr>
          <a:lstStyle/>
          <a:p>
            <a:pPr algn="ctr"/>
            <a:r>
              <a:rPr lang="pt-BR" dirty="0" smtClean="0"/>
              <a:t>“= </a:t>
            </a:r>
            <a:r>
              <a:rPr lang="pt-BR" dirty="0" err="1" smtClean="0"/>
              <a:t>preclinical</a:t>
            </a:r>
            <a:r>
              <a:rPr lang="pt-BR" dirty="0" smtClean="0"/>
              <a:t> </a:t>
            </a:r>
            <a:r>
              <a:rPr lang="pt-BR" dirty="0" err="1" smtClean="0"/>
              <a:t>studies</a:t>
            </a:r>
            <a:r>
              <a:rPr lang="pt-BR" dirty="0" smtClean="0"/>
              <a:t> </a:t>
            </a:r>
          </a:p>
          <a:p>
            <a:pPr algn="ctr"/>
            <a:r>
              <a:rPr lang="pt-BR" dirty="0" smtClean="0"/>
              <a:t>for </a:t>
            </a:r>
            <a:r>
              <a:rPr lang="pt-BR" dirty="0" err="1" smtClean="0"/>
              <a:t>proposing</a:t>
            </a:r>
            <a:r>
              <a:rPr lang="pt-BR" dirty="0" smtClean="0"/>
              <a:t> a </a:t>
            </a:r>
          </a:p>
          <a:p>
            <a:pPr algn="ctr"/>
            <a:r>
              <a:rPr lang="pt-BR" dirty="0" err="1" smtClean="0"/>
              <a:t>Drug</a:t>
            </a:r>
            <a:r>
              <a:rPr lang="pt-BR" dirty="0" smtClean="0"/>
              <a:t> Candidate” </a:t>
            </a:r>
            <a:endParaRPr lang="pt-B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70721" y="0"/>
            <a:ext cx="10341421" cy="646331"/>
          </a:xfrm>
          <a:prstGeom prst="rect">
            <a:avLst/>
          </a:prstGeom>
          <a:noFill/>
        </p:spPr>
        <p:txBody>
          <a:bodyPr wrap="none" rtlCol="0">
            <a:spAutoFit/>
          </a:bodyPr>
          <a:lstStyle/>
          <a:p>
            <a:r>
              <a:rPr lang="pt-BR" sz="3600" dirty="0" smtClean="0">
                <a:solidFill>
                  <a:schemeClr val="bg2"/>
                </a:solidFill>
              </a:rPr>
              <a:t>Toxicologia </a:t>
            </a:r>
            <a:r>
              <a:rPr lang="pt-BR" sz="3600" i="1" dirty="0" smtClean="0">
                <a:solidFill>
                  <a:schemeClr val="bg2"/>
                </a:solidFill>
              </a:rPr>
              <a:t>in vivo</a:t>
            </a:r>
            <a:r>
              <a:rPr lang="pt-BR" sz="3600" dirty="0" smtClean="0">
                <a:solidFill>
                  <a:schemeClr val="bg2"/>
                </a:solidFill>
              </a:rPr>
              <a:t>: </a:t>
            </a:r>
            <a:r>
              <a:rPr lang="pt-BR" sz="3600" u="sng" dirty="0" err="1" smtClean="0">
                <a:solidFill>
                  <a:schemeClr val="bg2"/>
                </a:solidFill>
              </a:rPr>
              <a:t>subcrônica</a:t>
            </a:r>
            <a:r>
              <a:rPr lang="pt-BR" sz="3600" u="sng" dirty="0" smtClean="0">
                <a:solidFill>
                  <a:schemeClr val="bg2"/>
                </a:solidFill>
              </a:rPr>
              <a:t> </a:t>
            </a:r>
            <a:r>
              <a:rPr lang="pt-BR" sz="3600" dirty="0" smtClean="0">
                <a:solidFill>
                  <a:schemeClr val="bg2"/>
                </a:solidFill>
              </a:rPr>
              <a:t>(doses repetidas)</a:t>
            </a:r>
            <a:endParaRPr lang="en-US" sz="3600" dirty="0">
              <a:solidFill>
                <a:schemeClr val="bg2"/>
              </a:solidFill>
            </a:endParaRPr>
          </a:p>
        </p:txBody>
      </p:sp>
      <p:sp>
        <p:nvSpPr>
          <p:cNvPr id="3" name="CaixaDeTexto 2"/>
          <p:cNvSpPr txBox="1"/>
          <p:nvPr/>
        </p:nvSpPr>
        <p:spPr>
          <a:xfrm>
            <a:off x="395784" y="968106"/>
            <a:ext cx="11516815" cy="1138773"/>
          </a:xfrm>
          <a:prstGeom prst="rect">
            <a:avLst/>
          </a:prstGeom>
          <a:noFill/>
        </p:spPr>
        <p:txBody>
          <a:bodyPr wrap="square" rtlCol="0">
            <a:spAutoFit/>
          </a:bodyPr>
          <a:lstStyle/>
          <a:p>
            <a:pPr algn="ctr"/>
            <a:r>
              <a:rPr lang="en-US" sz="2800" dirty="0" smtClean="0"/>
              <a:t> </a:t>
            </a:r>
            <a:r>
              <a:rPr lang="pt-BR" sz="3600" dirty="0"/>
              <a:t>OECD </a:t>
            </a:r>
            <a:r>
              <a:rPr lang="pt-BR" sz="3600" dirty="0" err="1"/>
              <a:t>Guidelines</a:t>
            </a:r>
            <a:r>
              <a:rPr lang="pt-BR" sz="3600" dirty="0"/>
              <a:t> # 407 </a:t>
            </a:r>
            <a:r>
              <a:rPr lang="pt-BR" sz="3600" dirty="0">
                <a:cs typeface="Arial" panose="020B0604020202020204" pitchFamily="34" charset="0"/>
              </a:rPr>
              <a:t> (2008)</a:t>
            </a:r>
          </a:p>
          <a:p>
            <a:pPr algn="ctr"/>
            <a:r>
              <a:rPr lang="en-US" sz="3200" b="1" dirty="0" smtClean="0">
                <a:solidFill>
                  <a:srgbClr val="66FF33"/>
                </a:solidFill>
              </a:rPr>
              <a:t>Repeated </a:t>
            </a:r>
            <a:r>
              <a:rPr lang="en-US" sz="3200" b="1" dirty="0">
                <a:solidFill>
                  <a:srgbClr val="66FF33"/>
                </a:solidFill>
              </a:rPr>
              <a:t>Dose 28-Day Oral Toxicity Study in Rodents</a:t>
            </a:r>
            <a:endParaRPr lang="pt-BR" sz="3200" dirty="0" smtClean="0">
              <a:solidFill>
                <a:srgbClr val="66FF33"/>
              </a:solidFill>
            </a:endParaRP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93</a:t>
            </a:fld>
            <a:endParaRPr lang="pt-BR" sz="1200" strike="noStrike" noProof="1">
              <a:solidFill>
                <a:srgbClr val="898989"/>
              </a:solidFill>
              <a:latin typeface="Calibri" panose="020F0502020204030204" pitchFamily="34" charset="0"/>
            </a:endParaRPr>
          </a:p>
        </p:txBody>
      </p:sp>
      <p:sp>
        <p:nvSpPr>
          <p:cNvPr id="6" name="Retângulo 5"/>
          <p:cNvSpPr/>
          <p:nvPr/>
        </p:nvSpPr>
        <p:spPr>
          <a:xfrm>
            <a:off x="13044990" y="6343541"/>
            <a:ext cx="1490600" cy="307777"/>
          </a:xfrm>
          <a:prstGeom prst="rect">
            <a:avLst/>
          </a:prstGeom>
        </p:spPr>
        <p:txBody>
          <a:bodyPr wrap="none">
            <a:spAutoFit/>
          </a:bodyPr>
          <a:lstStyle/>
          <a:p>
            <a:pPr algn="r"/>
            <a:r>
              <a:rPr lang="pt-BR" sz="1400" dirty="0" smtClean="0">
                <a:cs typeface="Arial" panose="020B0604020202020204" pitchFamily="34" charset="0"/>
              </a:rPr>
              <a:t>; </a:t>
            </a:r>
            <a:r>
              <a:rPr lang="pt-BR" sz="1400" dirty="0">
                <a:cs typeface="Arial" panose="020B0604020202020204" pitchFamily="34" charset="0"/>
              </a:rPr>
              <a:t>ANVISA (2013)</a:t>
            </a:r>
          </a:p>
        </p:txBody>
      </p:sp>
      <p:sp>
        <p:nvSpPr>
          <p:cNvPr id="8" name="Retângulo 7"/>
          <p:cNvSpPr/>
          <p:nvPr/>
        </p:nvSpPr>
        <p:spPr>
          <a:xfrm>
            <a:off x="1363133" y="2375486"/>
            <a:ext cx="10549466" cy="4524315"/>
          </a:xfrm>
          <a:prstGeom prst="rect">
            <a:avLst/>
          </a:prstGeom>
        </p:spPr>
        <p:txBody>
          <a:bodyPr wrap="square">
            <a:spAutoFit/>
          </a:bodyPr>
          <a:lstStyle/>
          <a:p>
            <a:pPr marL="180000" indent="-342900">
              <a:buAutoNum type="arabicPeriod"/>
            </a:pPr>
            <a:r>
              <a:rPr lang="pt-BR" sz="3200" dirty="0" smtClean="0">
                <a:solidFill>
                  <a:srgbClr val="FFFFFF"/>
                </a:solidFill>
              </a:rPr>
              <a:t>Doses diferentes (pelo menos 3 doses + 1 controle) são </a:t>
            </a:r>
            <a:r>
              <a:rPr lang="pt-BR" sz="3200" dirty="0">
                <a:solidFill>
                  <a:srgbClr val="FFFFFF"/>
                </a:solidFill>
              </a:rPr>
              <a:t>administradas </a:t>
            </a:r>
            <a:r>
              <a:rPr lang="pt-BR" sz="3200" dirty="0" smtClean="0">
                <a:solidFill>
                  <a:srgbClr val="FFFFFF"/>
                </a:solidFill>
              </a:rPr>
              <a:t>diariamente a </a:t>
            </a:r>
            <a:r>
              <a:rPr lang="pt-BR" sz="3200" dirty="0">
                <a:solidFill>
                  <a:srgbClr val="FFFFFF"/>
                </a:solidFill>
              </a:rPr>
              <a:t>diferentes grupos de animais (≥ 10 animais /grupo), por via oral. </a:t>
            </a:r>
            <a:endParaRPr lang="pt-BR" sz="3200" dirty="0" smtClean="0">
              <a:solidFill>
                <a:srgbClr val="FFFFFF"/>
              </a:solidFill>
            </a:endParaRPr>
          </a:p>
          <a:p>
            <a:pPr marL="342900" indent="-342900">
              <a:buAutoNum type="arabicPeriod"/>
            </a:pPr>
            <a:endParaRPr lang="pt-BR" sz="3200" dirty="0" smtClean="0">
              <a:solidFill>
                <a:srgbClr val="FFFFFF"/>
              </a:solidFill>
            </a:endParaRPr>
          </a:p>
          <a:p>
            <a:pPr marL="342900" indent="-342900">
              <a:buAutoNum type="arabicPeriod"/>
            </a:pPr>
            <a:r>
              <a:rPr lang="pt-BR" sz="3200" dirty="0" smtClean="0">
                <a:solidFill>
                  <a:srgbClr val="FFFFFF"/>
                </a:solidFill>
              </a:rPr>
              <a:t>Se </a:t>
            </a:r>
            <a:r>
              <a:rPr lang="pt-BR" sz="3200" dirty="0">
                <a:solidFill>
                  <a:srgbClr val="FFFFFF"/>
                </a:solidFill>
              </a:rPr>
              <a:t>deve usar a mesma formulação a ser empregada para tratar indivíduos durante os estudos clínicos. </a:t>
            </a:r>
            <a:endParaRPr lang="pt-BR" sz="3200" dirty="0" smtClean="0">
              <a:solidFill>
                <a:srgbClr val="FFFFFF"/>
              </a:solidFill>
            </a:endParaRPr>
          </a:p>
          <a:p>
            <a:pPr marL="342900" indent="-342900">
              <a:buAutoNum type="arabicPeriod"/>
            </a:pPr>
            <a:endParaRPr lang="pt-BR" sz="3200" dirty="0">
              <a:solidFill>
                <a:srgbClr val="FFFFFF"/>
              </a:solidFill>
            </a:endParaRPr>
          </a:p>
          <a:p>
            <a:r>
              <a:rPr lang="pt-BR" sz="3200" dirty="0">
                <a:solidFill>
                  <a:srgbClr val="FFFFFF"/>
                </a:solidFill>
              </a:rPr>
              <a:t> </a:t>
            </a:r>
            <a:r>
              <a:rPr lang="pt-BR" sz="3200" dirty="0" smtClean="0">
                <a:solidFill>
                  <a:srgbClr val="FFFFFF"/>
                </a:solidFill>
              </a:rPr>
              <a:t>3. Este </a:t>
            </a:r>
            <a:r>
              <a:rPr lang="pt-BR" sz="3200" dirty="0">
                <a:solidFill>
                  <a:srgbClr val="FFFFFF"/>
                </a:solidFill>
              </a:rPr>
              <a:t>estudo permite estabelecer a relação dose-resposta </a:t>
            </a:r>
            <a:r>
              <a:rPr lang="pt-BR" sz="3200" dirty="0" smtClean="0">
                <a:solidFill>
                  <a:srgbClr val="FFFFFF"/>
                </a:solidFill>
              </a:rPr>
              <a:t>tóxica e </a:t>
            </a:r>
            <a:r>
              <a:rPr lang="pt-BR" sz="3200" dirty="0">
                <a:solidFill>
                  <a:srgbClr val="FFFFFF"/>
                </a:solidFill>
              </a:rPr>
              <a:t>a determinação do </a:t>
            </a:r>
            <a:r>
              <a:rPr lang="pt-BR" sz="3200" b="1" dirty="0">
                <a:solidFill>
                  <a:srgbClr val="FFFFFF"/>
                </a:solidFill>
              </a:rPr>
              <a:t>NOAEL</a:t>
            </a:r>
            <a:r>
              <a:rPr lang="pt-BR" sz="3200" dirty="0">
                <a:solidFill>
                  <a:srgbClr val="FFFFFF"/>
                </a:solidFill>
              </a:rPr>
              <a:t>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94</a:t>
            </a:fld>
            <a:endParaRPr lang="pt-BR" sz="1200" strike="noStrike" noProof="1">
              <a:solidFill>
                <a:srgbClr val="898989"/>
              </a:solidFill>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15275" cy="152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6" y="2184398"/>
            <a:ext cx="8079317" cy="389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656" y="6176269"/>
            <a:ext cx="8185944" cy="68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600200"/>
            <a:ext cx="465364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087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70721" y="0"/>
            <a:ext cx="10238829" cy="646331"/>
          </a:xfrm>
          <a:prstGeom prst="rect">
            <a:avLst/>
          </a:prstGeom>
          <a:noFill/>
        </p:spPr>
        <p:txBody>
          <a:bodyPr wrap="none" rtlCol="0">
            <a:spAutoFit/>
          </a:bodyPr>
          <a:lstStyle/>
          <a:p>
            <a:r>
              <a:rPr lang="pt-BR" sz="3600" dirty="0" smtClean="0">
                <a:solidFill>
                  <a:schemeClr val="bg2"/>
                </a:solidFill>
              </a:rPr>
              <a:t>Toxicologia </a:t>
            </a:r>
            <a:r>
              <a:rPr lang="pt-BR" sz="3600" i="1" dirty="0" smtClean="0">
                <a:solidFill>
                  <a:schemeClr val="bg2"/>
                </a:solidFill>
              </a:rPr>
              <a:t>in vivo</a:t>
            </a:r>
            <a:r>
              <a:rPr lang="pt-BR" sz="3600" dirty="0" smtClean="0">
                <a:solidFill>
                  <a:schemeClr val="bg2"/>
                </a:solidFill>
              </a:rPr>
              <a:t>: </a:t>
            </a:r>
            <a:r>
              <a:rPr lang="pt-BR" sz="3600" u="sng" dirty="0" err="1" smtClean="0">
                <a:solidFill>
                  <a:schemeClr val="bg2"/>
                </a:solidFill>
              </a:rPr>
              <a:t>sub-crônico</a:t>
            </a:r>
            <a:r>
              <a:rPr lang="pt-BR" sz="3600" u="sng" dirty="0" smtClean="0">
                <a:solidFill>
                  <a:schemeClr val="bg2"/>
                </a:solidFill>
              </a:rPr>
              <a:t> </a:t>
            </a:r>
            <a:r>
              <a:rPr lang="pt-BR" sz="3600" dirty="0" smtClean="0">
                <a:solidFill>
                  <a:schemeClr val="bg2"/>
                </a:solidFill>
              </a:rPr>
              <a:t>(doses repetidas)</a:t>
            </a:r>
            <a:endParaRPr lang="en-US" sz="3600" dirty="0">
              <a:solidFill>
                <a:schemeClr val="bg2"/>
              </a:solidFill>
            </a:endParaRPr>
          </a:p>
        </p:txBody>
      </p:sp>
      <p:sp>
        <p:nvSpPr>
          <p:cNvPr id="3" name="CaixaDeTexto 2"/>
          <p:cNvSpPr txBox="1"/>
          <p:nvPr/>
        </p:nvSpPr>
        <p:spPr>
          <a:xfrm>
            <a:off x="395785" y="891906"/>
            <a:ext cx="6870792" cy="954107"/>
          </a:xfrm>
          <a:prstGeom prst="rect">
            <a:avLst/>
          </a:prstGeom>
          <a:noFill/>
        </p:spPr>
        <p:txBody>
          <a:bodyPr wrap="none" rtlCol="0">
            <a:spAutoFit/>
          </a:bodyPr>
          <a:lstStyle/>
          <a:p>
            <a:r>
              <a:rPr lang="pt-BR" sz="2800" dirty="0" smtClean="0">
                <a:solidFill>
                  <a:schemeClr val="bg1"/>
                </a:solidFill>
              </a:rPr>
              <a:t>Duas espécies: Rato + cachorro / macaco</a:t>
            </a:r>
          </a:p>
          <a:p>
            <a:r>
              <a:rPr lang="pt-BR" sz="2800" dirty="0" smtClean="0">
                <a:solidFill>
                  <a:schemeClr val="bg1"/>
                </a:solidFill>
              </a:rPr>
              <a:t>Toxicologia </a:t>
            </a:r>
            <a:r>
              <a:rPr lang="pt-BR" sz="2800" dirty="0" err="1" smtClean="0">
                <a:solidFill>
                  <a:schemeClr val="bg1"/>
                </a:solidFill>
              </a:rPr>
              <a:t>sub-crônica</a:t>
            </a:r>
            <a:endParaRPr lang="pt-BR" sz="2800" dirty="0" smtClean="0">
              <a:solidFill>
                <a:schemeClr val="bg1"/>
              </a:solidFill>
            </a:endParaRP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95</a:t>
            </a:fld>
            <a:endParaRPr lang="pt-BR" sz="1200" strike="noStrike" noProof="1">
              <a:solidFill>
                <a:srgbClr val="898989"/>
              </a:solidFill>
              <a:latin typeface="Calibri" panose="020F0502020204030204" pitchFamily="34"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3395265276"/>
              </p:ext>
            </p:extLst>
          </p:nvPr>
        </p:nvGraphicFramePr>
        <p:xfrm>
          <a:off x="395784" y="1933893"/>
          <a:ext cx="11491416" cy="4366936"/>
        </p:xfrm>
        <a:graphic>
          <a:graphicData uri="http://schemas.openxmlformats.org/drawingml/2006/table">
            <a:tbl>
              <a:tblPr firstRow="1" firstCol="1" bandRow="1">
                <a:tableStyleId>{5C22544A-7EE6-4342-B048-85BDC9FD1C3A}</a:tableStyleId>
              </a:tblPr>
              <a:tblGrid>
                <a:gridCol w="4870483"/>
                <a:gridCol w="3420533"/>
                <a:gridCol w="3200400"/>
              </a:tblGrid>
              <a:tr h="1166536">
                <a:tc rowSpan="2">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Período de intervenção </a:t>
                      </a:r>
                      <a:r>
                        <a:rPr lang="pt-BR" sz="2800" dirty="0">
                          <a:solidFill>
                            <a:srgbClr val="66FF33"/>
                          </a:solidFill>
                          <a:effectLst/>
                          <a:latin typeface="Arial" panose="020B0604020202020204" pitchFamily="34" charset="0"/>
                          <a:cs typeface="Arial" panose="020B0604020202020204" pitchFamily="34" charset="0"/>
                        </a:rPr>
                        <a:t>na pesquisa clínica</a:t>
                      </a:r>
                      <a:endParaRPr lang="pt-BR" sz="2800" dirty="0">
                        <a:solidFill>
                          <a:srgbClr val="66FF33"/>
                        </a:solidFill>
                        <a:effectLst/>
                        <a:latin typeface="Arial" panose="020B0604020202020204" pitchFamily="34" charset="0"/>
                        <a:ea typeface="Calibri" panose="020F0502020204030204"/>
                        <a:cs typeface="Arial" panose="020B0604020202020204" pitchFamily="34" charset="0"/>
                      </a:endParaRPr>
                    </a:p>
                  </a:txBody>
                  <a:tcPr marL="68580" marR="68580" marT="0" marB="0"/>
                </a:tc>
                <a:tc gridSpan="2">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Duração mínima dos estudos de toxicidade de doses </a:t>
                      </a:r>
                      <a:r>
                        <a:rPr lang="pt-BR" sz="2800" dirty="0" smtClean="0">
                          <a:solidFill>
                            <a:schemeClr val="tx1"/>
                          </a:solidFill>
                          <a:effectLst/>
                          <a:latin typeface="Arial" panose="020B0604020202020204" pitchFamily="34" charset="0"/>
                          <a:cs typeface="Arial" panose="020B0604020202020204" pitchFamily="34" charset="0"/>
                        </a:rPr>
                        <a:t>repetidas</a:t>
                      </a:r>
                    </a:p>
                    <a:p>
                      <a:pPr marL="0" marR="0" indent="0" algn="l" defTabSz="914400" rtl="0" eaLnBrk="1" fontAlgn="auto" latinLnBrk="0" hangingPunct="1">
                        <a:lnSpc>
                          <a:spcPct val="100000"/>
                        </a:lnSpc>
                        <a:spcBef>
                          <a:spcPts val="0"/>
                        </a:spcBef>
                        <a:spcAft>
                          <a:spcPts val="0"/>
                        </a:spcAft>
                        <a:buClrTx/>
                        <a:buSzTx/>
                        <a:buFontTx/>
                        <a:buNone/>
                        <a:tabLst>
                          <a:tab pos="2124075" algn="l"/>
                        </a:tabLst>
                        <a:defRPr/>
                      </a:pPr>
                      <a:r>
                        <a:rPr lang="pt-BR" sz="2800" i="1" dirty="0" smtClean="0">
                          <a:solidFill>
                            <a:schemeClr val="tx1"/>
                          </a:solidFill>
                          <a:effectLst/>
                          <a:latin typeface="Arial" panose="020B0604020202020204" pitchFamily="34" charset="0"/>
                          <a:ea typeface="Calibri" panose="020F0502020204030204"/>
                          <a:cs typeface="Arial" panose="020B0604020202020204" pitchFamily="34" charset="0"/>
                        </a:rPr>
                        <a:t>(para autorização ensaios clínicos)</a:t>
                      </a:r>
                    </a:p>
                  </a:txBody>
                  <a:tcPr marL="68580" marR="68580" marT="0" marB="0"/>
                </a:tc>
                <a:tc hMerge="1">
                  <a:txBody>
                    <a:bodyPr/>
                    <a:lstStyle/>
                    <a:p>
                      <a:endParaRPr lang="pt-BR"/>
                    </a:p>
                  </a:txBody>
                  <a:tcPr/>
                </a:tc>
              </a:tr>
              <a:tr h="583268">
                <a:tc vMerge="1">
                  <a:txBody>
                    <a:bodyPr/>
                    <a:lstStyle/>
                    <a:p>
                      <a:endParaRPr lang="pt-BR"/>
                    </a:p>
                  </a:txBody>
                  <a:tcPr/>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Roedores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Não roedores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583268">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Até 2 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2 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2 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1166536">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Entre 2 semanas e 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Mesma duração da pesquisa clínica</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Mesma duração da pesquisa clínica</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583268">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Acima de 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9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bl>
          </a:graphicData>
        </a:graphic>
      </p:graphicFrame>
      <p:sp>
        <p:nvSpPr>
          <p:cNvPr id="6" name="Retângulo 5"/>
          <p:cNvSpPr/>
          <p:nvPr/>
        </p:nvSpPr>
        <p:spPr>
          <a:xfrm>
            <a:off x="706163" y="6343541"/>
            <a:ext cx="11485837" cy="523220"/>
          </a:xfrm>
          <a:prstGeom prst="rect">
            <a:avLst/>
          </a:prstGeom>
        </p:spPr>
        <p:txBody>
          <a:bodyPr wrap="none">
            <a:spAutoFit/>
          </a:bodyPr>
          <a:lstStyle/>
          <a:p>
            <a:pPr algn="r"/>
            <a:r>
              <a:rPr lang="pt-BR" sz="1400" dirty="0">
                <a:cs typeface="Arial" panose="020B0604020202020204" pitchFamily="34" charset="0"/>
              </a:rPr>
              <a:t>M3(R2 ) </a:t>
            </a:r>
            <a:r>
              <a:rPr lang="pt-BR" sz="1400" dirty="0" err="1">
                <a:cs typeface="Arial" panose="020B0604020202020204" pitchFamily="34" charset="0"/>
              </a:rPr>
              <a:t>Nonclinical</a:t>
            </a:r>
            <a:r>
              <a:rPr lang="pt-BR" sz="1400" dirty="0">
                <a:cs typeface="Arial" panose="020B0604020202020204" pitchFamily="34" charset="0"/>
              </a:rPr>
              <a:t> </a:t>
            </a:r>
            <a:r>
              <a:rPr lang="pt-BR" sz="1400" dirty="0" err="1">
                <a:cs typeface="Arial" panose="020B0604020202020204" pitchFamily="34" charset="0"/>
              </a:rPr>
              <a:t>safety</a:t>
            </a:r>
            <a:r>
              <a:rPr lang="pt-BR" sz="1400" dirty="0">
                <a:cs typeface="Arial" panose="020B0604020202020204" pitchFamily="34" charset="0"/>
              </a:rPr>
              <a:t>  </a:t>
            </a:r>
            <a:r>
              <a:rPr lang="pt-BR" sz="1400" dirty="0" err="1">
                <a:cs typeface="Arial" panose="020B0604020202020204" pitchFamily="34" charset="0"/>
              </a:rPr>
              <a:t>studies</a:t>
            </a:r>
            <a:r>
              <a:rPr lang="pt-BR" sz="1400" dirty="0">
                <a:cs typeface="Arial" panose="020B0604020202020204" pitchFamily="34" charset="0"/>
              </a:rPr>
              <a:t> for </a:t>
            </a:r>
            <a:r>
              <a:rPr lang="pt-BR" sz="1400" dirty="0" err="1">
                <a:cs typeface="Arial" panose="020B0604020202020204" pitchFamily="34" charset="0"/>
              </a:rPr>
              <a:t>the</a:t>
            </a:r>
            <a:r>
              <a:rPr lang="pt-BR" sz="1400" dirty="0">
                <a:cs typeface="Arial" panose="020B0604020202020204" pitchFamily="34" charset="0"/>
              </a:rPr>
              <a:t> </a:t>
            </a:r>
            <a:r>
              <a:rPr lang="pt-BR" sz="1400" dirty="0" err="1">
                <a:cs typeface="Arial" panose="020B0604020202020204" pitchFamily="34" charset="0"/>
              </a:rPr>
              <a:t>conduct</a:t>
            </a:r>
            <a:r>
              <a:rPr lang="pt-BR" sz="1400" dirty="0">
                <a:cs typeface="Arial" panose="020B0604020202020204" pitchFamily="34" charset="0"/>
              </a:rPr>
              <a:t> </a:t>
            </a:r>
            <a:r>
              <a:rPr lang="pt-BR" sz="1400" dirty="0" err="1">
                <a:cs typeface="Arial" panose="020B0604020202020204" pitchFamily="34" charset="0"/>
              </a:rPr>
              <a:t>of</a:t>
            </a:r>
            <a:r>
              <a:rPr lang="pt-BR" sz="1400" dirty="0">
                <a:cs typeface="Arial" panose="020B0604020202020204" pitchFamily="34" charset="0"/>
              </a:rPr>
              <a:t>  </a:t>
            </a:r>
            <a:r>
              <a:rPr lang="pt-BR" sz="1400" dirty="0" err="1">
                <a:cs typeface="Arial" panose="020B0604020202020204" pitchFamily="34" charset="0"/>
              </a:rPr>
              <a:t>human</a:t>
            </a:r>
            <a:r>
              <a:rPr lang="pt-BR" sz="1400" dirty="0">
                <a:cs typeface="Arial" panose="020B0604020202020204" pitchFamily="34" charset="0"/>
              </a:rPr>
              <a:t> </a:t>
            </a:r>
            <a:r>
              <a:rPr lang="pt-BR" sz="1400" dirty="0" err="1">
                <a:cs typeface="Arial" panose="020B0604020202020204" pitchFamily="34" charset="0"/>
              </a:rPr>
              <a:t>clinical</a:t>
            </a:r>
            <a:r>
              <a:rPr lang="pt-BR" sz="1400" dirty="0">
                <a:cs typeface="Arial" panose="020B0604020202020204" pitchFamily="34" charset="0"/>
              </a:rPr>
              <a:t> </a:t>
            </a:r>
            <a:r>
              <a:rPr lang="pt-BR" sz="1400" dirty="0" err="1">
                <a:cs typeface="Arial" panose="020B0604020202020204" pitchFamily="34" charset="0"/>
              </a:rPr>
              <a:t>trial</a:t>
            </a:r>
            <a:r>
              <a:rPr lang="pt-BR" sz="1400" dirty="0">
                <a:cs typeface="Arial" panose="020B0604020202020204" pitchFamily="34" charset="0"/>
              </a:rPr>
              <a:t> s </a:t>
            </a:r>
            <a:r>
              <a:rPr lang="pt-BR" sz="1400" dirty="0" err="1">
                <a:cs typeface="Arial" panose="020B0604020202020204" pitchFamily="34" charset="0"/>
              </a:rPr>
              <a:t>and</a:t>
            </a:r>
            <a:r>
              <a:rPr lang="pt-BR" sz="1400" dirty="0">
                <a:cs typeface="Arial" panose="020B0604020202020204" pitchFamily="34" charset="0"/>
              </a:rPr>
              <a:t> marketing </a:t>
            </a:r>
            <a:r>
              <a:rPr lang="pt-BR" sz="1400" dirty="0" err="1">
                <a:cs typeface="Arial" panose="020B0604020202020204" pitchFamily="34" charset="0"/>
              </a:rPr>
              <a:t>authorization</a:t>
            </a:r>
            <a:r>
              <a:rPr lang="pt-BR" sz="1400" dirty="0">
                <a:cs typeface="Arial" panose="020B0604020202020204" pitchFamily="34" charset="0"/>
              </a:rPr>
              <a:t> for </a:t>
            </a:r>
            <a:r>
              <a:rPr lang="pt-BR" sz="1400" dirty="0" err="1">
                <a:cs typeface="Arial" panose="020B0604020202020204" pitchFamily="34" charset="0"/>
              </a:rPr>
              <a:t>pharmaceuticals</a:t>
            </a:r>
            <a:r>
              <a:rPr lang="pt-BR" sz="1400" dirty="0">
                <a:cs typeface="Arial" panose="020B0604020202020204" pitchFamily="34" charset="0"/>
              </a:rPr>
              <a:t>  (FDA,  ICH, 2010</a:t>
            </a:r>
            <a:r>
              <a:rPr lang="pt-BR" sz="1400" dirty="0" smtClean="0">
                <a:cs typeface="Arial" panose="020B0604020202020204" pitchFamily="34" charset="0"/>
              </a:rPr>
              <a:t>)</a:t>
            </a:r>
          </a:p>
          <a:p>
            <a:pPr algn="r"/>
            <a:r>
              <a:rPr lang="pt-BR" sz="1400" dirty="0" smtClean="0">
                <a:cs typeface="Arial" panose="020B0604020202020204" pitchFamily="34" charset="0"/>
              </a:rPr>
              <a:t>; </a:t>
            </a:r>
            <a:r>
              <a:rPr lang="pt-BR" sz="1400" dirty="0">
                <a:cs typeface="Arial" panose="020B0604020202020204" pitchFamily="34" charset="0"/>
              </a:rPr>
              <a:t>ANVISA (2013)</a:t>
            </a:r>
          </a:p>
        </p:txBody>
      </p:sp>
      <p:sp>
        <p:nvSpPr>
          <p:cNvPr id="7" name="Retângulo de cantos arredondados 6"/>
          <p:cNvSpPr/>
          <p:nvPr/>
        </p:nvSpPr>
        <p:spPr>
          <a:xfrm>
            <a:off x="5294930" y="2771098"/>
            <a:ext cx="5941514" cy="436728"/>
          </a:xfrm>
          <a:prstGeom prst="round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9141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70721" y="0"/>
            <a:ext cx="10238829" cy="646331"/>
          </a:xfrm>
          <a:prstGeom prst="rect">
            <a:avLst/>
          </a:prstGeom>
          <a:noFill/>
        </p:spPr>
        <p:txBody>
          <a:bodyPr wrap="none" rtlCol="0">
            <a:spAutoFit/>
          </a:bodyPr>
          <a:lstStyle/>
          <a:p>
            <a:r>
              <a:rPr lang="pt-BR" sz="3600" dirty="0" smtClean="0">
                <a:solidFill>
                  <a:schemeClr val="bg2"/>
                </a:solidFill>
              </a:rPr>
              <a:t>Toxicologia </a:t>
            </a:r>
            <a:r>
              <a:rPr lang="pt-BR" sz="3600" i="1" dirty="0" smtClean="0">
                <a:solidFill>
                  <a:schemeClr val="bg2"/>
                </a:solidFill>
              </a:rPr>
              <a:t>in vivo</a:t>
            </a:r>
            <a:r>
              <a:rPr lang="pt-BR" sz="3600" dirty="0" smtClean="0">
                <a:solidFill>
                  <a:schemeClr val="bg2"/>
                </a:solidFill>
              </a:rPr>
              <a:t>: </a:t>
            </a:r>
            <a:r>
              <a:rPr lang="pt-BR" sz="3600" u="sng" dirty="0" err="1" smtClean="0">
                <a:solidFill>
                  <a:schemeClr val="bg2"/>
                </a:solidFill>
              </a:rPr>
              <a:t>sub-crônico</a:t>
            </a:r>
            <a:r>
              <a:rPr lang="pt-BR" sz="3600" u="sng" dirty="0" smtClean="0">
                <a:solidFill>
                  <a:schemeClr val="bg2"/>
                </a:solidFill>
              </a:rPr>
              <a:t> </a:t>
            </a:r>
            <a:r>
              <a:rPr lang="pt-BR" sz="3600" dirty="0" smtClean="0">
                <a:solidFill>
                  <a:schemeClr val="bg2"/>
                </a:solidFill>
              </a:rPr>
              <a:t>(doses repetidas)</a:t>
            </a:r>
            <a:endParaRPr lang="en-US" sz="3600" dirty="0">
              <a:solidFill>
                <a:schemeClr val="bg2"/>
              </a:solidFill>
            </a:endParaRPr>
          </a:p>
        </p:txBody>
      </p:sp>
      <p:sp>
        <p:nvSpPr>
          <p:cNvPr id="3" name="CaixaDeTexto 2"/>
          <p:cNvSpPr txBox="1"/>
          <p:nvPr/>
        </p:nvSpPr>
        <p:spPr>
          <a:xfrm>
            <a:off x="395785" y="891906"/>
            <a:ext cx="6870792" cy="954107"/>
          </a:xfrm>
          <a:prstGeom prst="rect">
            <a:avLst/>
          </a:prstGeom>
          <a:noFill/>
        </p:spPr>
        <p:txBody>
          <a:bodyPr wrap="none" rtlCol="0">
            <a:spAutoFit/>
          </a:bodyPr>
          <a:lstStyle/>
          <a:p>
            <a:r>
              <a:rPr lang="pt-BR" sz="2800" dirty="0" smtClean="0">
                <a:solidFill>
                  <a:schemeClr val="bg1"/>
                </a:solidFill>
              </a:rPr>
              <a:t>Duas espécies: Rato + cachorro / macaco</a:t>
            </a:r>
          </a:p>
          <a:p>
            <a:r>
              <a:rPr lang="pt-BR" sz="2800" dirty="0" smtClean="0">
                <a:solidFill>
                  <a:schemeClr val="bg1"/>
                </a:solidFill>
              </a:rPr>
              <a:t>Toxicologia </a:t>
            </a:r>
            <a:r>
              <a:rPr lang="pt-BR" sz="2800" dirty="0" err="1" smtClean="0">
                <a:solidFill>
                  <a:schemeClr val="bg1"/>
                </a:solidFill>
              </a:rPr>
              <a:t>sub-crônica</a:t>
            </a:r>
            <a:endParaRPr lang="pt-BR" sz="2800" dirty="0" smtClean="0">
              <a:solidFill>
                <a:schemeClr val="bg1"/>
              </a:solidFill>
            </a:endParaRPr>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96</a:t>
            </a:fld>
            <a:endParaRPr lang="pt-BR" sz="1200" strike="noStrike" noProof="1">
              <a:solidFill>
                <a:srgbClr val="898989"/>
              </a:solidFill>
              <a:latin typeface="Calibri" panose="020F0502020204030204" pitchFamily="34"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4181261943"/>
              </p:ext>
            </p:extLst>
          </p:nvPr>
        </p:nvGraphicFramePr>
        <p:xfrm>
          <a:off x="395784" y="1933893"/>
          <a:ext cx="11669216" cy="4297467"/>
        </p:xfrm>
        <a:graphic>
          <a:graphicData uri="http://schemas.openxmlformats.org/drawingml/2006/table">
            <a:tbl>
              <a:tblPr firstRow="1" firstCol="1" bandRow="1">
                <a:tableStyleId>{5C22544A-7EE6-4342-B048-85BDC9FD1C3A}</a:tableStyleId>
              </a:tblPr>
              <a:tblGrid>
                <a:gridCol w="4040749"/>
                <a:gridCol w="4378549"/>
                <a:gridCol w="3249918"/>
              </a:tblGrid>
              <a:tr h="1012507">
                <a:tc rowSpan="2">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Período de </a:t>
                      </a:r>
                      <a:r>
                        <a:rPr lang="pt-BR" sz="2800" dirty="0" smtClean="0">
                          <a:solidFill>
                            <a:srgbClr val="66FF33"/>
                          </a:solidFill>
                          <a:effectLst/>
                          <a:latin typeface="Arial" panose="020B0604020202020204" pitchFamily="34" charset="0"/>
                          <a:cs typeface="Arial" panose="020B0604020202020204" pitchFamily="34" charset="0"/>
                        </a:rPr>
                        <a:t>tratamento</a:t>
                      </a:r>
                    </a:p>
                    <a:p>
                      <a:pPr algn="l">
                        <a:lnSpc>
                          <a:spcPct val="100000"/>
                        </a:lnSpc>
                        <a:spcAft>
                          <a:spcPts val="0"/>
                        </a:spcAft>
                        <a:tabLst>
                          <a:tab pos="2124075" algn="l"/>
                        </a:tabLst>
                      </a:pPr>
                      <a:r>
                        <a:rPr lang="pt-BR" sz="2800" dirty="0" smtClean="0">
                          <a:solidFill>
                            <a:schemeClr val="tx1"/>
                          </a:solidFill>
                          <a:effectLst/>
                          <a:latin typeface="Arial" panose="020B0604020202020204" pitchFamily="34" charset="0"/>
                          <a:cs typeface="Arial" panose="020B0604020202020204" pitchFamily="34" charset="0"/>
                        </a:rPr>
                        <a:t> pós-registro</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gridSpan="2">
                  <a:txBody>
                    <a:bodyPr/>
                    <a:lstStyle/>
                    <a:p>
                      <a:pPr algn="l">
                        <a:lnSpc>
                          <a:spcPct val="10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Duração mínima dos estudos de toxicidade de doses </a:t>
                      </a:r>
                      <a:r>
                        <a:rPr lang="pt-BR" sz="2800" dirty="0" smtClean="0">
                          <a:solidFill>
                            <a:schemeClr val="tx1"/>
                          </a:solidFill>
                          <a:effectLst/>
                          <a:latin typeface="Arial" panose="020B0604020202020204" pitchFamily="34" charset="0"/>
                          <a:cs typeface="Arial" panose="020B0604020202020204" pitchFamily="34" charset="0"/>
                        </a:rPr>
                        <a:t>repetidas </a:t>
                      </a:r>
                      <a:r>
                        <a:rPr lang="pt-BR" sz="2800" i="1" dirty="0" smtClean="0">
                          <a:solidFill>
                            <a:schemeClr val="tx1"/>
                          </a:solidFill>
                          <a:effectLst/>
                          <a:latin typeface="Arial" panose="020B0604020202020204" pitchFamily="34" charset="0"/>
                          <a:ea typeface="Calibri" panose="020F0502020204030204"/>
                          <a:cs typeface="Arial" panose="020B0604020202020204" pitchFamily="34" charset="0"/>
                        </a:rPr>
                        <a:t>(para registro)</a:t>
                      </a:r>
                    </a:p>
                  </a:txBody>
                  <a:tcPr marL="68580" marR="68580" marT="0" marB="0"/>
                </a:tc>
                <a:tc hMerge="1">
                  <a:txBody>
                    <a:bodyPr/>
                    <a:lstStyle/>
                    <a:p>
                      <a:endParaRPr lang="pt-BR"/>
                    </a:p>
                  </a:txBody>
                  <a:tcPr/>
                </a:tc>
              </a:tr>
              <a:tr h="583268">
                <a:tc vMerge="1">
                  <a:txBody>
                    <a:bodyPr/>
                    <a:lstStyle/>
                    <a:p>
                      <a:endParaRPr lang="pt-BR"/>
                    </a:p>
                  </a:txBody>
                  <a:tcPr/>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Roedores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Não roedores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583268">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Até 2 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smtClean="0">
                          <a:solidFill>
                            <a:schemeClr val="tx1"/>
                          </a:solidFill>
                          <a:effectLst/>
                          <a:latin typeface="Arial" panose="020B0604020202020204" pitchFamily="34" charset="0"/>
                          <a:cs typeface="Arial" panose="020B0604020202020204" pitchFamily="34" charset="0"/>
                        </a:rPr>
                        <a:t>4 </a:t>
                      </a:r>
                      <a:r>
                        <a:rPr lang="pt-BR" sz="2800" dirty="0">
                          <a:solidFill>
                            <a:schemeClr val="tx1"/>
                          </a:solidFill>
                          <a:effectLst/>
                          <a:latin typeface="Arial" panose="020B0604020202020204" pitchFamily="34" charset="0"/>
                          <a:cs typeface="Arial" panose="020B0604020202020204" pitchFamily="34" charset="0"/>
                        </a:rPr>
                        <a:t>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4</a:t>
                      </a:r>
                      <a:r>
                        <a:rPr lang="pt-BR" sz="2800" dirty="0" smtClean="0">
                          <a:solidFill>
                            <a:schemeClr val="tx1"/>
                          </a:solidFill>
                          <a:effectLst/>
                          <a:latin typeface="Arial" panose="020B0604020202020204" pitchFamily="34" charset="0"/>
                          <a:cs typeface="Arial" panose="020B0604020202020204" pitchFamily="34" charset="0"/>
                        </a:rPr>
                        <a:t> </a:t>
                      </a:r>
                      <a:r>
                        <a:rPr lang="pt-BR" sz="2800" dirty="0">
                          <a:solidFill>
                            <a:schemeClr val="tx1"/>
                          </a:solidFill>
                          <a:effectLst/>
                          <a:latin typeface="Arial" panose="020B0604020202020204" pitchFamily="34" charset="0"/>
                          <a:cs typeface="Arial" panose="020B0604020202020204" pitchFamily="34" charset="0"/>
                        </a:rPr>
                        <a:t>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670454">
                <a:tc>
                  <a:txBody>
                    <a:bodyPr/>
                    <a:lstStyle/>
                    <a:p>
                      <a:pPr algn="l">
                        <a:lnSpc>
                          <a:spcPct val="150000"/>
                        </a:lnSpc>
                        <a:spcAft>
                          <a:spcPts val="0"/>
                        </a:spcAft>
                        <a:tabLst>
                          <a:tab pos="2124075" algn="l"/>
                        </a:tabLst>
                      </a:pPr>
                      <a:r>
                        <a:rPr lang="pt-BR" sz="2800" dirty="0" smtClean="0">
                          <a:solidFill>
                            <a:schemeClr val="tx1"/>
                          </a:solidFill>
                          <a:effectLst/>
                          <a:latin typeface="Arial" panose="020B0604020202020204" pitchFamily="34" charset="0"/>
                          <a:cs typeface="Arial" panose="020B0604020202020204" pitchFamily="34" charset="0"/>
                        </a:rPr>
                        <a:t>Entre </a:t>
                      </a:r>
                      <a:r>
                        <a:rPr lang="pt-BR" sz="2800" dirty="0">
                          <a:solidFill>
                            <a:schemeClr val="tx1"/>
                          </a:solidFill>
                          <a:effectLst/>
                          <a:latin typeface="Arial" panose="020B0604020202020204" pitchFamily="34" charset="0"/>
                          <a:cs typeface="Arial" panose="020B0604020202020204" pitchFamily="34" charset="0"/>
                        </a:rPr>
                        <a:t>2 </a:t>
                      </a:r>
                      <a:r>
                        <a:rPr lang="pt-BR" sz="2800" dirty="0" smtClean="0">
                          <a:solidFill>
                            <a:schemeClr val="tx1"/>
                          </a:solidFill>
                          <a:effectLst/>
                          <a:latin typeface="Arial" panose="020B0604020202020204" pitchFamily="34" charset="0"/>
                          <a:cs typeface="Arial" panose="020B0604020202020204" pitchFamily="34" charset="0"/>
                        </a:rPr>
                        <a:t>e 4 semanas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smtClean="0">
                          <a:solidFill>
                            <a:schemeClr val="tx1"/>
                          </a:solidFill>
                          <a:effectLst/>
                          <a:latin typeface="Arial" panose="020B0604020202020204" pitchFamily="34" charset="0"/>
                          <a:ea typeface="Calibri" panose="020F0502020204030204"/>
                          <a:cs typeface="Arial" panose="020B0604020202020204" pitchFamily="34" charset="0"/>
                        </a:rPr>
                        <a:t>3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smtClean="0">
                          <a:solidFill>
                            <a:schemeClr val="tx1"/>
                          </a:solidFill>
                          <a:effectLst/>
                          <a:latin typeface="Arial" panose="020B0604020202020204" pitchFamily="34" charset="0"/>
                          <a:ea typeface="Calibri" panose="020F0502020204030204"/>
                          <a:cs typeface="Arial" panose="020B0604020202020204" pitchFamily="34" charset="0"/>
                        </a:rPr>
                        <a:t>3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694266">
                <a:tc>
                  <a:txBody>
                    <a:bodyPr/>
                    <a:lstStyle/>
                    <a:p>
                      <a:pPr algn="l">
                        <a:lnSpc>
                          <a:spcPct val="150000"/>
                        </a:lnSpc>
                        <a:spcAft>
                          <a:spcPts val="0"/>
                        </a:spcAft>
                        <a:tabLst>
                          <a:tab pos="2124075" algn="l"/>
                        </a:tabLst>
                      </a:pPr>
                      <a:r>
                        <a:rPr lang="pt-BR" sz="2800" dirty="0" smtClean="0">
                          <a:solidFill>
                            <a:schemeClr val="tx1"/>
                          </a:solidFill>
                          <a:effectLst/>
                          <a:latin typeface="Arial" panose="020B0604020202020204" pitchFamily="34" charset="0"/>
                          <a:ea typeface="Calibri" panose="020F0502020204030204"/>
                          <a:cs typeface="Arial" panose="020B0604020202020204" pitchFamily="34" charset="0"/>
                        </a:rPr>
                        <a:t>Entre 1 e 3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smtClean="0">
                          <a:solidFill>
                            <a:schemeClr val="tx1"/>
                          </a:solidFill>
                          <a:effectLst/>
                          <a:latin typeface="Arial" panose="020B0604020202020204" pitchFamily="34" charset="0"/>
                          <a:ea typeface="Calibri" panose="020F0502020204030204"/>
                          <a:cs typeface="Arial" panose="020B0604020202020204" pitchFamily="34" charset="0"/>
                        </a:rPr>
                        <a:t>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00000"/>
                        </a:lnSpc>
                        <a:spcAft>
                          <a:spcPts val="0"/>
                        </a:spcAft>
                        <a:tabLst>
                          <a:tab pos="2124075" algn="l"/>
                        </a:tabLst>
                      </a:pPr>
                      <a:r>
                        <a:rPr lang="pt-BR" sz="2800" dirty="0" smtClean="0">
                          <a:solidFill>
                            <a:schemeClr val="tx1"/>
                          </a:solidFill>
                          <a:effectLst/>
                          <a:latin typeface="Arial" panose="020B0604020202020204" pitchFamily="34" charset="0"/>
                          <a:ea typeface="Calibri" panose="020F0502020204030204"/>
                          <a:cs typeface="Arial" panose="020B0604020202020204" pitchFamily="34" charset="0"/>
                        </a:rPr>
                        <a:t>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r h="583268">
                <a:tc>
                  <a:txBody>
                    <a:bodyPr/>
                    <a:lstStyle/>
                    <a:p>
                      <a:pPr algn="l">
                        <a:lnSpc>
                          <a:spcPct val="150000"/>
                        </a:lnSpc>
                        <a:spcAft>
                          <a:spcPts val="0"/>
                        </a:spcAft>
                        <a:tabLst>
                          <a:tab pos="2124075" algn="l"/>
                        </a:tabLst>
                      </a:pPr>
                      <a:r>
                        <a:rPr lang="pt-BR" sz="2800" dirty="0" smtClean="0">
                          <a:solidFill>
                            <a:schemeClr val="tx1"/>
                          </a:solidFill>
                          <a:effectLst/>
                          <a:latin typeface="Arial" panose="020B0604020202020204" pitchFamily="34" charset="0"/>
                          <a:cs typeface="Arial" panose="020B0604020202020204" pitchFamily="34" charset="0"/>
                        </a:rPr>
                        <a:t>&gt; 3 </a:t>
                      </a:r>
                      <a:r>
                        <a:rPr lang="pt-BR" sz="2800" dirty="0">
                          <a:solidFill>
                            <a:schemeClr val="tx1"/>
                          </a:solidFill>
                          <a:effectLst/>
                          <a:latin typeface="Arial" panose="020B0604020202020204" pitchFamily="34" charset="0"/>
                          <a:cs typeface="Arial" panose="020B0604020202020204" pitchFamily="34" charset="0"/>
                        </a:rPr>
                        <a:t>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6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l">
                        <a:lnSpc>
                          <a:spcPct val="150000"/>
                        </a:lnSpc>
                        <a:spcAft>
                          <a:spcPts val="0"/>
                        </a:spcAft>
                        <a:tabLst>
                          <a:tab pos="2124075" algn="l"/>
                        </a:tabLst>
                      </a:pPr>
                      <a:r>
                        <a:rPr lang="pt-BR" sz="2800" dirty="0">
                          <a:solidFill>
                            <a:schemeClr val="tx1"/>
                          </a:solidFill>
                          <a:effectLst/>
                          <a:latin typeface="Arial" panose="020B0604020202020204" pitchFamily="34" charset="0"/>
                          <a:cs typeface="Arial" panose="020B0604020202020204" pitchFamily="34" charset="0"/>
                        </a:rPr>
                        <a:t>9 meses</a:t>
                      </a:r>
                      <a:endParaRPr lang="pt-BR" sz="2800" dirty="0">
                        <a:solidFill>
                          <a:schemeClr val="tx1"/>
                        </a:solidFill>
                        <a:effectLst/>
                        <a:latin typeface="Arial" panose="020B0604020202020204" pitchFamily="34" charset="0"/>
                        <a:ea typeface="Calibri" panose="020F0502020204030204"/>
                        <a:cs typeface="Arial" panose="020B0604020202020204" pitchFamily="34" charset="0"/>
                      </a:endParaRPr>
                    </a:p>
                  </a:txBody>
                  <a:tcPr marL="68580" marR="68580" marT="0" marB="0"/>
                </a:tc>
              </a:tr>
            </a:tbl>
          </a:graphicData>
        </a:graphic>
      </p:graphicFrame>
      <p:sp>
        <p:nvSpPr>
          <p:cNvPr id="6" name="Retângulo 5"/>
          <p:cNvSpPr/>
          <p:nvPr/>
        </p:nvSpPr>
        <p:spPr>
          <a:xfrm>
            <a:off x="706163" y="6343541"/>
            <a:ext cx="11485837" cy="523220"/>
          </a:xfrm>
          <a:prstGeom prst="rect">
            <a:avLst/>
          </a:prstGeom>
        </p:spPr>
        <p:txBody>
          <a:bodyPr wrap="none">
            <a:spAutoFit/>
          </a:bodyPr>
          <a:lstStyle/>
          <a:p>
            <a:pPr algn="r"/>
            <a:r>
              <a:rPr lang="pt-BR" sz="1400" dirty="0">
                <a:cs typeface="Arial" panose="020B0604020202020204" pitchFamily="34" charset="0"/>
              </a:rPr>
              <a:t>M3(R2 ) </a:t>
            </a:r>
            <a:r>
              <a:rPr lang="pt-BR" sz="1400" dirty="0" err="1">
                <a:cs typeface="Arial" panose="020B0604020202020204" pitchFamily="34" charset="0"/>
              </a:rPr>
              <a:t>Nonclinical</a:t>
            </a:r>
            <a:r>
              <a:rPr lang="pt-BR" sz="1400" dirty="0">
                <a:cs typeface="Arial" panose="020B0604020202020204" pitchFamily="34" charset="0"/>
              </a:rPr>
              <a:t> </a:t>
            </a:r>
            <a:r>
              <a:rPr lang="pt-BR" sz="1400" dirty="0" err="1">
                <a:cs typeface="Arial" panose="020B0604020202020204" pitchFamily="34" charset="0"/>
              </a:rPr>
              <a:t>safety</a:t>
            </a:r>
            <a:r>
              <a:rPr lang="pt-BR" sz="1400" dirty="0">
                <a:cs typeface="Arial" panose="020B0604020202020204" pitchFamily="34" charset="0"/>
              </a:rPr>
              <a:t>  </a:t>
            </a:r>
            <a:r>
              <a:rPr lang="pt-BR" sz="1400" dirty="0" err="1">
                <a:cs typeface="Arial" panose="020B0604020202020204" pitchFamily="34" charset="0"/>
              </a:rPr>
              <a:t>studies</a:t>
            </a:r>
            <a:r>
              <a:rPr lang="pt-BR" sz="1400" dirty="0">
                <a:cs typeface="Arial" panose="020B0604020202020204" pitchFamily="34" charset="0"/>
              </a:rPr>
              <a:t> for </a:t>
            </a:r>
            <a:r>
              <a:rPr lang="pt-BR" sz="1400" dirty="0" err="1">
                <a:cs typeface="Arial" panose="020B0604020202020204" pitchFamily="34" charset="0"/>
              </a:rPr>
              <a:t>the</a:t>
            </a:r>
            <a:r>
              <a:rPr lang="pt-BR" sz="1400" dirty="0">
                <a:cs typeface="Arial" panose="020B0604020202020204" pitchFamily="34" charset="0"/>
              </a:rPr>
              <a:t> </a:t>
            </a:r>
            <a:r>
              <a:rPr lang="pt-BR" sz="1400" dirty="0" err="1">
                <a:cs typeface="Arial" panose="020B0604020202020204" pitchFamily="34" charset="0"/>
              </a:rPr>
              <a:t>conduct</a:t>
            </a:r>
            <a:r>
              <a:rPr lang="pt-BR" sz="1400" dirty="0">
                <a:cs typeface="Arial" panose="020B0604020202020204" pitchFamily="34" charset="0"/>
              </a:rPr>
              <a:t> </a:t>
            </a:r>
            <a:r>
              <a:rPr lang="pt-BR" sz="1400" dirty="0" err="1">
                <a:cs typeface="Arial" panose="020B0604020202020204" pitchFamily="34" charset="0"/>
              </a:rPr>
              <a:t>of</a:t>
            </a:r>
            <a:r>
              <a:rPr lang="pt-BR" sz="1400" dirty="0">
                <a:cs typeface="Arial" panose="020B0604020202020204" pitchFamily="34" charset="0"/>
              </a:rPr>
              <a:t>  </a:t>
            </a:r>
            <a:r>
              <a:rPr lang="pt-BR" sz="1400" dirty="0" err="1">
                <a:cs typeface="Arial" panose="020B0604020202020204" pitchFamily="34" charset="0"/>
              </a:rPr>
              <a:t>human</a:t>
            </a:r>
            <a:r>
              <a:rPr lang="pt-BR" sz="1400" dirty="0">
                <a:cs typeface="Arial" panose="020B0604020202020204" pitchFamily="34" charset="0"/>
              </a:rPr>
              <a:t> </a:t>
            </a:r>
            <a:r>
              <a:rPr lang="pt-BR" sz="1400" dirty="0" err="1">
                <a:cs typeface="Arial" panose="020B0604020202020204" pitchFamily="34" charset="0"/>
              </a:rPr>
              <a:t>clinical</a:t>
            </a:r>
            <a:r>
              <a:rPr lang="pt-BR" sz="1400" dirty="0">
                <a:cs typeface="Arial" panose="020B0604020202020204" pitchFamily="34" charset="0"/>
              </a:rPr>
              <a:t> </a:t>
            </a:r>
            <a:r>
              <a:rPr lang="pt-BR" sz="1400" dirty="0" err="1">
                <a:cs typeface="Arial" panose="020B0604020202020204" pitchFamily="34" charset="0"/>
              </a:rPr>
              <a:t>trial</a:t>
            </a:r>
            <a:r>
              <a:rPr lang="pt-BR" sz="1400" dirty="0">
                <a:cs typeface="Arial" panose="020B0604020202020204" pitchFamily="34" charset="0"/>
              </a:rPr>
              <a:t> s </a:t>
            </a:r>
            <a:r>
              <a:rPr lang="pt-BR" sz="1400" dirty="0" err="1">
                <a:cs typeface="Arial" panose="020B0604020202020204" pitchFamily="34" charset="0"/>
              </a:rPr>
              <a:t>and</a:t>
            </a:r>
            <a:r>
              <a:rPr lang="pt-BR" sz="1400" dirty="0">
                <a:cs typeface="Arial" panose="020B0604020202020204" pitchFamily="34" charset="0"/>
              </a:rPr>
              <a:t> marketing </a:t>
            </a:r>
            <a:r>
              <a:rPr lang="pt-BR" sz="1400" dirty="0" err="1">
                <a:cs typeface="Arial" panose="020B0604020202020204" pitchFamily="34" charset="0"/>
              </a:rPr>
              <a:t>authorization</a:t>
            </a:r>
            <a:r>
              <a:rPr lang="pt-BR" sz="1400" dirty="0">
                <a:cs typeface="Arial" panose="020B0604020202020204" pitchFamily="34" charset="0"/>
              </a:rPr>
              <a:t> for </a:t>
            </a:r>
            <a:r>
              <a:rPr lang="pt-BR" sz="1400" dirty="0" err="1">
                <a:cs typeface="Arial" panose="020B0604020202020204" pitchFamily="34" charset="0"/>
              </a:rPr>
              <a:t>pharmaceuticals</a:t>
            </a:r>
            <a:r>
              <a:rPr lang="pt-BR" sz="1400" dirty="0">
                <a:cs typeface="Arial" panose="020B0604020202020204" pitchFamily="34" charset="0"/>
              </a:rPr>
              <a:t>  (FDA,  ICH, 2010</a:t>
            </a:r>
            <a:r>
              <a:rPr lang="pt-BR" sz="1400" dirty="0" smtClean="0">
                <a:cs typeface="Arial" panose="020B0604020202020204" pitchFamily="34" charset="0"/>
              </a:rPr>
              <a:t>)</a:t>
            </a:r>
          </a:p>
          <a:p>
            <a:pPr algn="r"/>
            <a:r>
              <a:rPr lang="pt-BR" sz="1400" dirty="0" smtClean="0">
                <a:cs typeface="Arial" panose="020B0604020202020204" pitchFamily="34" charset="0"/>
              </a:rPr>
              <a:t>; </a:t>
            </a:r>
            <a:r>
              <a:rPr lang="pt-BR" sz="1400" dirty="0">
                <a:cs typeface="Arial" panose="020B0604020202020204" pitchFamily="34" charset="0"/>
              </a:rPr>
              <a:t>ANVISA (2013)</a:t>
            </a:r>
          </a:p>
        </p:txBody>
      </p:sp>
      <p:sp>
        <p:nvSpPr>
          <p:cNvPr id="7" name="Retângulo de cantos arredondados 6"/>
          <p:cNvSpPr/>
          <p:nvPr/>
        </p:nvSpPr>
        <p:spPr>
          <a:xfrm>
            <a:off x="7750263" y="2353801"/>
            <a:ext cx="2570603" cy="436728"/>
          </a:xfrm>
          <a:prstGeom prst="round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de cantos arredondados 7"/>
          <p:cNvSpPr/>
          <p:nvPr/>
        </p:nvSpPr>
        <p:spPr>
          <a:xfrm>
            <a:off x="4465196" y="3716934"/>
            <a:ext cx="6202804" cy="436728"/>
          </a:xfrm>
          <a:prstGeom prst="round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3363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 y="27710"/>
            <a:ext cx="8856465" cy="65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ector reto 8"/>
          <p:cNvCxnSpPr/>
          <p:nvPr/>
        </p:nvCxnSpPr>
        <p:spPr>
          <a:xfrm>
            <a:off x="374037" y="5126265"/>
            <a:ext cx="2452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220" name="Picture 4" descr="http://www.crios.be/genotoxicitytests/foto_m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066" y="4253705"/>
            <a:ext cx="2838141" cy="2037641"/>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p:cNvSpPr/>
          <p:nvPr/>
        </p:nvSpPr>
        <p:spPr>
          <a:xfrm>
            <a:off x="2934268" y="150125"/>
            <a:ext cx="1828800" cy="586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10"/>
          <p:cNvSpPr txBox="1"/>
          <p:nvPr/>
        </p:nvSpPr>
        <p:spPr>
          <a:xfrm>
            <a:off x="9199418" y="6350501"/>
            <a:ext cx="2926699" cy="523220"/>
          </a:xfrm>
          <a:prstGeom prst="rect">
            <a:avLst/>
          </a:prstGeom>
          <a:noFill/>
        </p:spPr>
        <p:txBody>
          <a:bodyPr wrap="none" rtlCol="0">
            <a:spAutoFit/>
          </a:bodyPr>
          <a:lstStyle/>
          <a:p>
            <a:r>
              <a:rPr lang="pt-BR" sz="1400" i="1" dirty="0" err="1" smtClean="0"/>
              <a:t>Ahuja</a:t>
            </a:r>
            <a:r>
              <a:rPr lang="pt-BR" sz="1400" i="1" dirty="0" smtClean="0"/>
              <a:t> &amp; </a:t>
            </a:r>
            <a:r>
              <a:rPr lang="pt-BR" sz="1400" i="1" dirty="0" err="1" smtClean="0"/>
              <a:t>Sharma</a:t>
            </a:r>
            <a:endParaRPr lang="pt-BR" sz="1400" i="1" dirty="0" smtClean="0"/>
          </a:p>
          <a:p>
            <a:r>
              <a:rPr lang="pt-BR" sz="1400" i="1" dirty="0" smtClean="0"/>
              <a:t>J. </a:t>
            </a:r>
            <a:r>
              <a:rPr lang="pt-BR" sz="1400" i="1" dirty="0" err="1" smtClean="0"/>
              <a:t>Appl</a:t>
            </a:r>
            <a:r>
              <a:rPr lang="pt-BR" sz="1400" i="1" dirty="0" smtClean="0"/>
              <a:t>. </a:t>
            </a:r>
            <a:r>
              <a:rPr lang="pt-BR" sz="1400" i="1" dirty="0" err="1" smtClean="0"/>
              <a:t>Toxicol</a:t>
            </a:r>
            <a:r>
              <a:rPr lang="pt-BR" sz="1400" i="1" dirty="0" smtClean="0"/>
              <a:t>. 34: 576-594, 2014</a:t>
            </a:r>
            <a:endParaRPr lang="en-US" sz="1400" i="1" dirty="0"/>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97</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75212" y="49705"/>
            <a:ext cx="5186035" cy="646331"/>
          </a:xfrm>
          <a:prstGeom prst="rect">
            <a:avLst/>
          </a:prstGeom>
          <a:noFill/>
        </p:spPr>
        <p:txBody>
          <a:bodyPr wrap="none" rtlCol="0">
            <a:spAutoFit/>
          </a:bodyPr>
          <a:lstStyle/>
          <a:p>
            <a:r>
              <a:rPr lang="pt-BR" sz="3600" dirty="0" smtClean="0">
                <a:solidFill>
                  <a:schemeClr val="bg2"/>
                </a:solidFill>
              </a:rPr>
              <a:t>CARCINOGENICIDADE</a:t>
            </a:r>
            <a:endParaRPr lang="en-US" sz="3600" dirty="0">
              <a:solidFill>
                <a:schemeClr val="bg2"/>
              </a:solidFill>
            </a:endParaRPr>
          </a:p>
        </p:txBody>
      </p:sp>
      <p:sp>
        <p:nvSpPr>
          <p:cNvPr id="3" name="CaixaDeTexto 2"/>
          <p:cNvSpPr txBox="1"/>
          <p:nvPr/>
        </p:nvSpPr>
        <p:spPr>
          <a:xfrm>
            <a:off x="634547" y="1219959"/>
            <a:ext cx="10487166" cy="5016758"/>
          </a:xfrm>
          <a:prstGeom prst="rect">
            <a:avLst/>
          </a:prstGeom>
          <a:noFill/>
        </p:spPr>
        <p:txBody>
          <a:bodyPr wrap="none" rtlCol="0">
            <a:spAutoFit/>
          </a:bodyPr>
          <a:lstStyle/>
          <a:p>
            <a:pPr marL="514350" indent="-514350">
              <a:lnSpc>
                <a:spcPct val="200000"/>
              </a:lnSpc>
              <a:buFont typeface="Arial" panose="020B0604020202020204" pitchFamily="34" charset="0"/>
              <a:buChar char="•"/>
            </a:pPr>
            <a:r>
              <a:rPr lang="pt-BR" sz="3200" dirty="0" smtClean="0">
                <a:solidFill>
                  <a:schemeClr val="bg1"/>
                </a:solidFill>
              </a:rPr>
              <a:t>Quando? </a:t>
            </a:r>
          </a:p>
          <a:p>
            <a:pPr>
              <a:lnSpc>
                <a:spcPct val="200000"/>
              </a:lnSpc>
            </a:pPr>
            <a:r>
              <a:rPr lang="pt-BR" sz="3200" dirty="0" smtClean="0"/>
              <a:t>Fármacos a serem usados de forma crônica (&gt; 6 meses)</a:t>
            </a:r>
          </a:p>
          <a:p>
            <a:pPr marL="514350" indent="-514350">
              <a:lnSpc>
                <a:spcPct val="200000"/>
              </a:lnSpc>
              <a:buFont typeface="Arial" panose="020B0604020202020204" pitchFamily="34" charset="0"/>
              <a:buChar char="•"/>
            </a:pPr>
            <a:r>
              <a:rPr lang="pt-BR" sz="3200" dirty="0" smtClean="0">
                <a:solidFill>
                  <a:schemeClr val="bg1"/>
                </a:solidFill>
              </a:rPr>
              <a:t>Como? </a:t>
            </a:r>
          </a:p>
          <a:p>
            <a:pPr>
              <a:lnSpc>
                <a:spcPct val="200000"/>
              </a:lnSpc>
            </a:pPr>
            <a:r>
              <a:rPr lang="pt-BR" sz="3200" dirty="0" smtClean="0"/>
              <a:t>Estudo durante </a:t>
            </a:r>
            <a:r>
              <a:rPr lang="pt-BR" sz="3200" dirty="0" smtClean="0">
                <a:solidFill>
                  <a:srgbClr val="00FF00"/>
                </a:solidFill>
              </a:rPr>
              <a:t>18-24 meses </a:t>
            </a:r>
            <a:r>
              <a:rPr lang="pt-BR" sz="3200" dirty="0" smtClean="0"/>
              <a:t>(</a:t>
            </a:r>
            <a:r>
              <a:rPr lang="pt-BR" sz="3200" i="1" dirty="0" smtClean="0"/>
              <a:t>1 milhão de US$)</a:t>
            </a:r>
          </a:p>
          <a:p>
            <a:pPr>
              <a:lnSpc>
                <a:spcPct val="200000"/>
              </a:lnSpc>
            </a:pPr>
            <a:r>
              <a:rPr lang="pt-BR" sz="3200" i="1" dirty="0" smtClean="0"/>
              <a:t>Estudo não clínico (durante os estudos clínicos)</a:t>
            </a:r>
            <a:endParaRPr lang="en-US" sz="3200" i="1" dirty="0"/>
          </a:p>
        </p:txBody>
      </p:sp>
      <p:sp>
        <p:nvSpPr>
          <p:cNvPr id="4" name="Espaço Reservado para Número de Slide 3"/>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98</a:t>
            </a:fld>
            <a:endParaRPr lang="pt-BR" sz="1200" strike="noStrike" noProof="1">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7743" y="0"/>
            <a:ext cx="6730785" cy="688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04140" y="2392045"/>
            <a:ext cx="2014220" cy="1092200"/>
          </a:xfrm>
          <a:prstGeom prst="ellipse">
            <a:avLst/>
          </a:prstGeom>
          <a:noFill/>
          <a:ln w="28575" cmpd="sng">
            <a:solidFill>
              <a:srgbClr val="66FF33"/>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163830" y="2617470"/>
            <a:ext cx="1897380" cy="640080"/>
          </a:xfrm>
          <a:prstGeom prst="rect">
            <a:avLst/>
          </a:prstGeom>
          <a:noFill/>
        </p:spPr>
        <p:txBody>
          <a:bodyPr wrap="none" rtlCol="0">
            <a:spAutoFit/>
          </a:bodyPr>
          <a:lstStyle/>
          <a:p>
            <a:r>
              <a:rPr lang="pt-BR" altLang="en-US">
                <a:solidFill>
                  <a:schemeClr val="bg1"/>
                </a:solidFill>
                <a:effectLst>
                  <a:outerShdw blurRad="38100" dist="38100" dir="2700000" algn="tl">
                    <a:srgbClr val="000000">
                      <a:alpha val="43137"/>
                    </a:srgbClr>
                  </a:outerShdw>
                </a:effectLst>
              </a:rPr>
              <a:t>Is lead</a:t>
            </a:r>
          </a:p>
          <a:p>
            <a:r>
              <a:rPr lang="pt-BR" altLang="en-US">
                <a:solidFill>
                  <a:schemeClr val="bg1"/>
                </a:solidFill>
                <a:effectLst>
                  <a:outerShdw blurRad="38100" dist="38100" dir="2700000" algn="tl">
                    <a:srgbClr val="000000">
                      <a:alpha val="43137"/>
                    </a:srgbClr>
                  </a:outerShdw>
                </a:effectLst>
              </a:rPr>
              <a:t>safe for human ?</a:t>
            </a:r>
          </a:p>
        </p:txBody>
      </p:sp>
      <p:sp>
        <p:nvSpPr>
          <p:cNvPr id="7" name="Text Box 3"/>
          <p:cNvSpPr txBox="1"/>
          <p:nvPr/>
        </p:nvSpPr>
        <p:spPr>
          <a:xfrm>
            <a:off x="8697514" y="6334780"/>
            <a:ext cx="3590022" cy="523220"/>
          </a:xfrm>
          <a:prstGeom prst="rect">
            <a:avLst/>
          </a:prstGeom>
          <a:noFill/>
        </p:spPr>
        <p:txBody>
          <a:bodyPr wrap="none" rtlCol="0">
            <a:spAutoFit/>
          </a:bodyPr>
          <a:lstStyle/>
          <a:p>
            <a:r>
              <a:rPr lang="pt-BR" altLang="en-US" sz="1400" i="1" dirty="0" err="1" smtClean="0">
                <a:solidFill>
                  <a:schemeClr val="tx1"/>
                </a:solidFill>
                <a:uFillTx/>
              </a:rPr>
              <a:t>Pritchard</a:t>
            </a:r>
            <a:r>
              <a:rPr lang="pt-BR" altLang="en-US" sz="1400" i="1" dirty="0" smtClean="0">
                <a:solidFill>
                  <a:schemeClr val="tx1"/>
                </a:solidFill>
                <a:uFillTx/>
              </a:rPr>
              <a:t> et al. </a:t>
            </a:r>
          </a:p>
          <a:p>
            <a:r>
              <a:rPr lang="pt-BR" altLang="en-US" sz="1400" i="1" dirty="0" err="1" smtClean="0">
                <a:solidFill>
                  <a:schemeClr val="tx1"/>
                </a:solidFill>
                <a:uFillTx/>
              </a:rPr>
              <a:t>Nature</a:t>
            </a:r>
            <a:r>
              <a:rPr lang="pt-BR" altLang="en-US" sz="1400" i="1" dirty="0" smtClean="0">
                <a:solidFill>
                  <a:schemeClr val="tx1"/>
                </a:solidFill>
                <a:uFillTx/>
              </a:rPr>
              <a:t> </a:t>
            </a:r>
            <a:r>
              <a:rPr lang="pt-BR" altLang="en-US" sz="1400" i="1" dirty="0">
                <a:solidFill>
                  <a:schemeClr val="tx1"/>
                </a:solidFill>
                <a:uFillTx/>
              </a:rPr>
              <a:t>Rev. </a:t>
            </a:r>
            <a:r>
              <a:rPr lang="pt-BR" altLang="en-US" sz="1400" i="1" dirty="0" err="1">
                <a:solidFill>
                  <a:schemeClr val="tx1"/>
                </a:solidFill>
                <a:uFillTx/>
              </a:rPr>
              <a:t>Drug</a:t>
            </a:r>
            <a:r>
              <a:rPr lang="pt-BR" altLang="en-US" sz="1400" i="1" dirty="0">
                <a:solidFill>
                  <a:schemeClr val="tx1"/>
                </a:solidFill>
                <a:uFillTx/>
              </a:rPr>
              <a:t> </a:t>
            </a:r>
            <a:r>
              <a:rPr lang="pt-BR" altLang="en-US" sz="1400" i="1" dirty="0" err="1">
                <a:solidFill>
                  <a:schemeClr val="tx1"/>
                </a:solidFill>
                <a:uFillTx/>
              </a:rPr>
              <a:t>Discov</a:t>
            </a:r>
            <a:r>
              <a:rPr lang="pt-BR" altLang="en-US" sz="1400" i="1" dirty="0">
                <a:solidFill>
                  <a:schemeClr val="tx1"/>
                </a:solidFill>
                <a:uFillTx/>
              </a:rPr>
              <a:t>. 2: 542-553, 2003</a:t>
            </a:r>
          </a:p>
        </p:txBody>
      </p:sp>
      <p:sp>
        <p:nvSpPr>
          <p:cNvPr id="2" name="Espaço Reservado para Número de Slide 1"/>
          <p:cNvSpPr>
            <a:spLocks noGrp="1"/>
          </p:cNvSpPr>
          <p:nvPr>
            <p:ph type="sldNum" sz="quarter" idx="12"/>
          </p:nvPr>
        </p:nvSpPr>
        <p:spPr/>
        <p:txBody>
          <a:bodyPr/>
          <a:lstStyle/>
          <a:p>
            <a:pPr lvl="0" algn="r" eaLnBrk="1" fontAlgn="base" hangingPunct="1"/>
            <a:fld id="{9A0DB2DC-4C9A-4742-B13C-FB6460FD3503}" type="slidenum">
              <a:rPr lang="pt-BR" sz="1200" strike="noStrike" noProof="1" smtClean="0">
                <a:solidFill>
                  <a:srgbClr val="898989"/>
                </a:solidFill>
                <a:latin typeface="Calibri" panose="020F0502020204030204" pitchFamily="34" charset="0"/>
                <a:ea typeface="Arial" panose="020B0604020202020204" pitchFamily="34" charset="0"/>
                <a:cs typeface="+mn-ea"/>
              </a:rPr>
              <a:t>99</a:t>
            </a:fld>
            <a:endParaRPr lang="pt-BR" sz="1200" strike="noStrike" noProof="1">
              <a:solidFill>
                <a:srgbClr val="898989"/>
              </a:solidFill>
              <a:latin typeface="Calibri" panose="020F0502020204030204" pitchFamily="34" charset="0"/>
            </a:endParaRPr>
          </a:p>
        </p:txBody>
      </p:sp>
      <p:cxnSp>
        <p:nvCxnSpPr>
          <p:cNvPr id="8" name="Conector de seta reta 7"/>
          <p:cNvCxnSpPr/>
          <p:nvPr/>
        </p:nvCxnSpPr>
        <p:spPr>
          <a:xfrm flipV="1">
            <a:off x="1111250" y="4921623"/>
            <a:ext cx="1896035" cy="470647"/>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0" y="3599933"/>
            <a:ext cx="2347743" cy="923330"/>
          </a:xfrm>
          <a:prstGeom prst="rect">
            <a:avLst/>
          </a:prstGeom>
          <a:noFill/>
        </p:spPr>
        <p:txBody>
          <a:bodyPr wrap="square" rtlCol="0">
            <a:spAutoFit/>
          </a:bodyPr>
          <a:lstStyle/>
          <a:p>
            <a:pPr algn="ctr"/>
            <a:r>
              <a:rPr lang="pt-BR" dirty="0" smtClean="0"/>
              <a:t>“= </a:t>
            </a:r>
            <a:r>
              <a:rPr lang="pt-BR" dirty="0" err="1" smtClean="0"/>
              <a:t>preclinical</a:t>
            </a:r>
            <a:r>
              <a:rPr lang="pt-BR" dirty="0" smtClean="0"/>
              <a:t> </a:t>
            </a:r>
            <a:r>
              <a:rPr lang="pt-BR" dirty="0" err="1" smtClean="0"/>
              <a:t>studies</a:t>
            </a:r>
            <a:r>
              <a:rPr lang="pt-BR" dirty="0" smtClean="0"/>
              <a:t> </a:t>
            </a:r>
          </a:p>
          <a:p>
            <a:pPr algn="ctr"/>
            <a:r>
              <a:rPr lang="pt-BR" dirty="0" smtClean="0"/>
              <a:t>for </a:t>
            </a:r>
            <a:r>
              <a:rPr lang="pt-BR" dirty="0" err="1" smtClean="0"/>
              <a:t>proposing</a:t>
            </a:r>
            <a:r>
              <a:rPr lang="pt-BR" dirty="0" smtClean="0"/>
              <a:t> a </a:t>
            </a:r>
          </a:p>
          <a:p>
            <a:pPr algn="ctr"/>
            <a:r>
              <a:rPr lang="pt-BR" dirty="0" err="1" smtClean="0"/>
              <a:t>Drug</a:t>
            </a:r>
            <a:r>
              <a:rPr lang="pt-BR" dirty="0" smtClean="0"/>
              <a:t> Candidate” </a:t>
            </a:r>
            <a:endParaRPr lang="pt-B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Personalizada 1">
      <a:dk1>
        <a:srgbClr val="000000"/>
      </a:dk1>
      <a:lt1>
        <a:srgbClr val="FFFFFF"/>
      </a:lt1>
      <a:dk2>
        <a:srgbClr val="0000B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Personalizada 1">
      <a:dk1>
        <a:srgbClr val="000000"/>
      </a:dk1>
      <a:lt1>
        <a:srgbClr val="FFFFFF"/>
      </a:lt1>
      <a:dk2>
        <a:srgbClr val="0000B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8503</TotalTime>
  <Words>4721</Words>
  <Application>Microsoft Office PowerPoint</Application>
  <PresentationFormat>Personalizar</PresentationFormat>
  <Paragraphs>1012</Paragraphs>
  <Slides>124</Slides>
  <Notes>58</Notes>
  <HiddenSlides>0</HiddenSlides>
  <MMClips>0</MMClips>
  <ScaleCrop>false</ScaleCrop>
  <HeadingPairs>
    <vt:vector size="6" baseType="variant">
      <vt:variant>
        <vt:lpstr>Tema</vt:lpstr>
      </vt:variant>
      <vt:variant>
        <vt:i4>2</vt:i4>
      </vt:variant>
      <vt:variant>
        <vt:lpstr>Servidores OLE incorporados</vt:lpstr>
      </vt:variant>
      <vt:variant>
        <vt:i4>1</vt:i4>
      </vt:variant>
      <vt:variant>
        <vt:lpstr>Títulos de slides</vt:lpstr>
      </vt:variant>
      <vt:variant>
        <vt:i4>124</vt:i4>
      </vt:variant>
    </vt:vector>
  </HeadingPairs>
  <TitlesOfParts>
    <vt:vector size="127" baseType="lpstr">
      <vt:lpstr>Tema do Office</vt:lpstr>
      <vt:lpstr>Tema do Office</vt:lpstr>
      <vt:lpstr>Microsoft Word Picture</vt:lpstr>
      <vt:lpstr>Apresentação do PowerPoint</vt:lpstr>
      <vt:lpstr>ESTRUTURA DA AULA</vt:lpstr>
      <vt:lpstr>Apresentação do PowerPoint</vt:lpstr>
      <vt:lpstr>Apresentação do PowerPoint</vt:lpstr>
      <vt:lpstr>Apresentação do PowerPoint</vt:lpstr>
      <vt:lpstr>Apresentação do PowerPoint</vt:lpstr>
      <vt:lpstr>Apresentação do PowerPoint</vt:lpstr>
      <vt:lpstr>PESQUISA E DESENVOLVIMENTO DE FÁRMACOS:</vt:lpstr>
      <vt:lpstr>Apresentação do PowerPoint</vt:lpstr>
      <vt:lpstr>Apresentação do PowerPoint</vt:lpstr>
      <vt:lpstr>Apresentação do PowerPoint</vt:lpstr>
      <vt:lpstr>Apresentação do PowerPoint</vt:lpstr>
      <vt:lpstr>Apresentação do PowerPoint</vt:lpstr>
      <vt:lpstr>Apresentação do PowerPoint</vt:lpstr>
      <vt:lpstr>ESTRUTURA DA AULA</vt:lpstr>
      <vt:lpstr>Descoberta de novos fármacos:  Estrategias:   I. Escolha do alvo molecular</vt:lpstr>
      <vt:lpstr>Descoberta de novos fármacos:  Estrategias:   II. Nível de inovação</vt:lpstr>
      <vt:lpstr>Apresentação do PowerPoint</vt:lpstr>
      <vt:lpstr>e dar asas à imaginação</vt:lpstr>
      <vt:lpstr>Descoberta de novos fármacos:  Estrategias: III. fonte de nova molécula ativa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Descoberta de novos fármacos:  Estrategias:   IV. Ponto de partida da síntese química</vt:lpstr>
      <vt:lpstr>Apresentação do PowerPoint</vt:lpstr>
      <vt:lpstr>Apresentação do PowerPoint</vt:lpstr>
      <vt:lpstr>Apresentação do PowerPoint</vt:lpstr>
      <vt:lpstr>ESTRUTURA DA AULA</vt:lpstr>
      <vt:lpstr>Descoberta de novos fármacos:  Estrategias:   V. tipo de ensaio farmacológico  </vt:lpstr>
      <vt:lpstr>Apresentação do PowerPoint</vt:lpstr>
      <vt:lpstr>Apresentação do PowerPoint</vt:lpstr>
      <vt:lpstr>Apresentação do PowerPoint</vt:lpstr>
      <vt:lpstr>“Nenhum nível de avaliação é mais informativo do que o outro;   por isso, acredito fortemente que a farmacologia precisa ser estudado em todos os níveis, sendo que a escolha do nível deve ser ditada pela natureza da questão que é feita”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Medida funcional in vitro:  2. Célula   -  Ex:  AMPc</vt:lpstr>
      <vt:lpstr>Apresentação do PowerPoint</vt:lpstr>
      <vt:lpstr>Apresentação do PowerPoint</vt:lpstr>
      <vt:lpstr>Apresentação do PowerPoint</vt:lpstr>
      <vt:lpstr>ESTRUTURA DA AULA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ADME:  A. Propriedades fisicoquímicas in silico</vt:lpstr>
      <vt:lpstr>Apresentação do PowerPoint</vt:lpstr>
      <vt:lpstr>Apresentação do PowerPoint</vt:lpstr>
      <vt:lpstr>Apresentação do PowerPoint</vt:lpstr>
      <vt:lpstr>Apresentação do PowerPoint</vt:lpstr>
      <vt:lpstr>Farmacocinética in vivo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Stela Maris Kuze Rates</dc:creator>
  <cp:lastModifiedBy>François Noël</cp:lastModifiedBy>
  <cp:revision>564</cp:revision>
  <dcterms:created xsi:type="dcterms:W3CDTF">2013-04-22T00:00:00Z</dcterms:created>
  <dcterms:modified xsi:type="dcterms:W3CDTF">2022-01-10T21:52:37Z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1033-10.2.0.5934</vt:lpwstr>
  </property>
</Properties>
</file>